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embeddedFontLst>
    <p:embeddedFont>
      <p:font typeface="Roboto" panose="020B060402020202020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08"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6098378" y="5"/>
            <a:ext cx="3045625" cy="2030570"/>
            <a:chOff x="6098378" y="5"/>
            <a:chExt cx="3045625" cy="2030570"/>
          </a:xfrm>
        </p:grpSpPr>
        <p:sp>
          <p:nvSpPr>
            <p:cNvPr id="11" name="Shape 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6" name="Shape 16"/>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Shape 17"/>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Shape 1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Shape 70"/>
          <p:cNvGrpSpPr/>
          <p:nvPr/>
        </p:nvGrpSpPr>
        <p:grpSpPr>
          <a:xfrm>
            <a:off x="6098378" y="5"/>
            <a:ext cx="3045625" cy="2030570"/>
            <a:chOff x="6098378" y="5"/>
            <a:chExt cx="3045625" cy="2030570"/>
          </a:xfrm>
        </p:grpSpPr>
        <p:sp>
          <p:nvSpPr>
            <p:cNvPr id="71" name="Shape 7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76" name="Shape 76"/>
          <p:cNvSpPr txBox="1">
            <a:spLocks noGrp="1"/>
          </p:cNvSpPr>
          <p:nvPr>
            <p:ph type="title"/>
          </p:nvPr>
        </p:nvSpPr>
        <p:spPr>
          <a:xfrm>
            <a:off x="311700" y="1256050"/>
            <a:ext cx="8520600" cy="20307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endParaRPr/>
          </a:p>
        </p:txBody>
      </p:sp>
      <p:sp>
        <p:nvSpPr>
          <p:cNvPr id="77" name="Shape 77"/>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Shape 7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Shape 8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dk2"/>
                </a:solidFill>
              </a:defRPr>
            </a:lvl1pPr>
            <a:lvl2pPr lvl="1">
              <a:spcBef>
                <a:spcPts val="0"/>
              </a:spcBef>
              <a:buNone/>
              <a:defRPr>
                <a:solidFill>
                  <a:schemeClr val="dk2"/>
                </a:solidFill>
              </a:defRPr>
            </a:lvl2pPr>
            <a:lvl3pPr lvl="2">
              <a:spcBef>
                <a:spcPts val="0"/>
              </a:spcBef>
              <a:buNone/>
              <a:defRPr>
                <a:solidFill>
                  <a:schemeClr val="dk2"/>
                </a:solidFill>
              </a:defRPr>
            </a:lvl3pPr>
            <a:lvl4pPr lvl="3">
              <a:spcBef>
                <a:spcPts val="0"/>
              </a:spcBef>
              <a:buNone/>
              <a:defRPr>
                <a:solidFill>
                  <a:schemeClr val="dk2"/>
                </a:solidFill>
              </a:defRPr>
            </a:lvl4pPr>
            <a:lvl5pPr lvl="4">
              <a:spcBef>
                <a:spcPts val="0"/>
              </a:spcBef>
              <a:buNone/>
              <a:defRPr>
                <a:solidFill>
                  <a:schemeClr val="dk2"/>
                </a:solidFill>
              </a:defRPr>
            </a:lvl5pPr>
            <a:lvl6pPr lvl="5">
              <a:spcBef>
                <a:spcPts val="0"/>
              </a:spcBef>
              <a:buNone/>
              <a:defRPr>
                <a:solidFill>
                  <a:schemeClr val="dk2"/>
                </a:solidFill>
              </a:defRPr>
            </a:lvl6pPr>
            <a:lvl7pPr lvl="6">
              <a:spcBef>
                <a:spcPts val="0"/>
              </a:spcBef>
              <a:buNone/>
              <a:defRPr>
                <a:solidFill>
                  <a:schemeClr val="dk2"/>
                </a:solidFill>
              </a:defRPr>
            </a:lvl7pPr>
            <a:lvl8pPr lvl="7">
              <a:spcBef>
                <a:spcPts val="0"/>
              </a:spcBef>
              <a:buNone/>
              <a:defRPr>
                <a:solidFill>
                  <a:schemeClr val="dk2"/>
                </a:solidFill>
              </a:defRPr>
            </a:lvl8pPr>
            <a:lvl9pPr lvl="8">
              <a:spcBef>
                <a:spcPts val="0"/>
              </a:spcBef>
              <a:buNone/>
              <a:defRPr>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Shape 20"/>
          <p:cNvGrpSpPr/>
          <p:nvPr/>
        </p:nvGrpSpPr>
        <p:grpSpPr>
          <a:xfrm>
            <a:off x="6098378" y="5"/>
            <a:ext cx="3045625" cy="2030570"/>
            <a:chOff x="6098378" y="5"/>
            <a:chExt cx="3045625" cy="2030570"/>
          </a:xfrm>
        </p:grpSpPr>
        <p:sp>
          <p:nvSpPr>
            <p:cNvPr id="21" name="Shape 2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6" name="Shape 26"/>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Shape 2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5" name="Shape 3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Shape 3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Shape 3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Shape 40"/>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Shape 41"/>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Shape 4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dk2"/>
                </a:solidFill>
              </a:defRPr>
            </a:lvl1pPr>
            <a:lvl2pPr lvl="1">
              <a:spcBef>
                <a:spcPts val="0"/>
              </a:spcBef>
              <a:buNone/>
              <a:defRPr>
                <a:solidFill>
                  <a:schemeClr val="dk2"/>
                </a:solidFill>
              </a:defRPr>
            </a:lvl2pPr>
            <a:lvl3pPr lvl="2">
              <a:spcBef>
                <a:spcPts val="0"/>
              </a:spcBef>
              <a:buNone/>
              <a:defRPr>
                <a:solidFill>
                  <a:schemeClr val="dk2"/>
                </a:solidFill>
              </a:defRPr>
            </a:lvl3pPr>
            <a:lvl4pPr lvl="3">
              <a:spcBef>
                <a:spcPts val="0"/>
              </a:spcBef>
              <a:buNone/>
              <a:defRPr>
                <a:solidFill>
                  <a:schemeClr val="dk2"/>
                </a:solidFill>
              </a:defRPr>
            </a:lvl4pPr>
            <a:lvl5pPr lvl="4">
              <a:spcBef>
                <a:spcPts val="0"/>
              </a:spcBef>
              <a:buNone/>
              <a:defRPr>
                <a:solidFill>
                  <a:schemeClr val="dk2"/>
                </a:solidFill>
              </a:defRPr>
            </a:lvl5pPr>
            <a:lvl6pPr lvl="5">
              <a:spcBef>
                <a:spcPts val="0"/>
              </a:spcBef>
              <a:buNone/>
              <a:defRPr>
                <a:solidFill>
                  <a:schemeClr val="dk2"/>
                </a:solidFill>
              </a:defRPr>
            </a:lvl6pPr>
            <a:lvl7pPr lvl="6">
              <a:spcBef>
                <a:spcPts val="0"/>
              </a:spcBef>
              <a:buNone/>
              <a:defRPr>
                <a:solidFill>
                  <a:schemeClr val="dk2"/>
                </a:solidFill>
              </a:defRPr>
            </a:lvl7pPr>
            <a:lvl8pPr lvl="7">
              <a:spcBef>
                <a:spcPts val="0"/>
              </a:spcBef>
              <a:buNone/>
              <a:defRPr>
                <a:solidFill>
                  <a:schemeClr val="dk2"/>
                </a:solidFill>
              </a:defRPr>
            </a:lvl8pPr>
            <a:lvl9pPr lvl="8">
              <a:spcBef>
                <a:spcPts val="0"/>
              </a:spcBef>
              <a:buNone/>
              <a:defRPr>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Shape 4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dk2"/>
                </a:solidFill>
              </a:defRPr>
            </a:lvl1pPr>
            <a:lvl2pPr lvl="1">
              <a:spcBef>
                <a:spcPts val="0"/>
              </a:spcBef>
              <a:buNone/>
              <a:defRPr>
                <a:solidFill>
                  <a:schemeClr val="dk2"/>
                </a:solidFill>
              </a:defRPr>
            </a:lvl2pPr>
            <a:lvl3pPr lvl="2">
              <a:spcBef>
                <a:spcPts val="0"/>
              </a:spcBef>
              <a:buNone/>
              <a:defRPr>
                <a:solidFill>
                  <a:schemeClr val="dk2"/>
                </a:solidFill>
              </a:defRPr>
            </a:lvl3pPr>
            <a:lvl4pPr lvl="3">
              <a:spcBef>
                <a:spcPts val="0"/>
              </a:spcBef>
              <a:buNone/>
              <a:defRPr>
                <a:solidFill>
                  <a:schemeClr val="dk2"/>
                </a:solidFill>
              </a:defRPr>
            </a:lvl4pPr>
            <a:lvl5pPr lvl="4">
              <a:spcBef>
                <a:spcPts val="0"/>
              </a:spcBef>
              <a:buNone/>
              <a:defRPr>
                <a:solidFill>
                  <a:schemeClr val="dk2"/>
                </a:solidFill>
              </a:defRPr>
            </a:lvl5pPr>
            <a:lvl6pPr lvl="5">
              <a:spcBef>
                <a:spcPts val="0"/>
              </a:spcBef>
              <a:buNone/>
              <a:defRPr>
                <a:solidFill>
                  <a:schemeClr val="dk2"/>
                </a:solidFill>
              </a:defRPr>
            </a:lvl6pPr>
            <a:lvl7pPr lvl="6">
              <a:spcBef>
                <a:spcPts val="0"/>
              </a:spcBef>
              <a:buNone/>
              <a:defRPr>
                <a:solidFill>
                  <a:schemeClr val="dk2"/>
                </a:solidFill>
              </a:defRPr>
            </a:lvl7pPr>
            <a:lvl8pPr lvl="7">
              <a:spcBef>
                <a:spcPts val="0"/>
              </a:spcBef>
              <a:buNone/>
              <a:defRPr>
                <a:solidFill>
                  <a:schemeClr val="dk2"/>
                </a:solidFill>
              </a:defRPr>
            </a:lvl8pPr>
            <a:lvl9pPr lvl="8">
              <a:spcBef>
                <a:spcPts val="0"/>
              </a:spcBef>
              <a:buNone/>
              <a:defRPr>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Shape 48"/>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Shape 4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dk2"/>
                </a:solidFill>
              </a:defRPr>
            </a:lvl1pPr>
            <a:lvl2pPr lvl="1">
              <a:spcBef>
                <a:spcPts val="0"/>
              </a:spcBef>
              <a:buNone/>
              <a:defRPr>
                <a:solidFill>
                  <a:schemeClr val="dk2"/>
                </a:solidFill>
              </a:defRPr>
            </a:lvl2pPr>
            <a:lvl3pPr lvl="2">
              <a:spcBef>
                <a:spcPts val="0"/>
              </a:spcBef>
              <a:buNone/>
              <a:defRPr>
                <a:solidFill>
                  <a:schemeClr val="dk2"/>
                </a:solidFill>
              </a:defRPr>
            </a:lvl3pPr>
            <a:lvl4pPr lvl="3">
              <a:spcBef>
                <a:spcPts val="0"/>
              </a:spcBef>
              <a:buNone/>
              <a:defRPr>
                <a:solidFill>
                  <a:schemeClr val="dk2"/>
                </a:solidFill>
              </a:defRPr>
            </a:lvl4pPr>
            <a:lvl5pPr lvl="4">
              <a:spcBef>
                <a:spcPts val="0"/>
              </a:spcBef>
              <a:buNone/>
              <a:defRPr>
                <a:solidFill>
                  <a:schemeClr val="dk2"/>
                </a:solidFill>
              </a:defRPr>
            </a:lvl5pPr>
            <a:lvl6pPr lvl="5">
              <a:spcBef>
                <a:spcPts val="0"/>
              </a:spcBef>
              <a:buNone/>
              <a:defRPr>
                <a:solidFill>
                  <a:schemeClr val="dk2"/>
                </a:solidFill>
              </a:defRPr>
            </a:lvl6pPr>
            <a:lvl7pPr lvl="6">
              <a:spcBef>
                <a:spcPts val="0"/>
              </a:spcBef>
              <a:buNone/>
              <a:defRPr>
                <a:solidFill>
                  <a:schemeClr val="dk2"/>
                </a:solidFill>
              </a:defRPr>
            </a:lvl7pPr>
            <a:lvl8pPr lvl="7">
              <a:spcBef>
                <a:spcPts val="0"/>
              </a:spcBef>
              <a:buNone/>
              <a:defRPr>
                <a:solidFill>
                  <a:schemeClr val="dk2"/>
                </a:solidFill>
              </a:defRPr>
            </a:lvl8pPr>
            <a:lvl9pPr lvl="8">
              <a:spcBef>
                <a:spcPts val="0"/>
              </a:spcBef>
              <a:buNone/>
              <a:defRPr>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Shape 51"/>
          <p:cNvGrpSpPr/>
          <p:nvPr/>
        </p:nvGrpSpPr>
        <p:grpSpPr>
          <a:xfrm>
            <a:off x="6098378" y="5"/>
            <a:ext cx="3045625" cy="2030570"/>
            <a:chOff x="6098378" y="5"/>
            <a:chExt cx="3045625" cy="2030570"/>
          </a:xfrm>
        </p:grpSpPr>
        <p:sp>
          <p:nvSpPr>
            <p:cNvPr id="52" name="Shape 52"/>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54"/>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7" name="Shape 57"/>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Shape 5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61" name="Shape 6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2" name="Shape 62"/>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Shape 63"/>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Shape 6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Shape 6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68" name="Shape 6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dk2"/>
                </a:solidFill>
              </a:defRPr>
            </a:lvl1pPr>
            <a:lvl2pPr lvl="1">
              <a:spcBef>
                <a:spcPts val="0"/>
              </a:spcBef>
              <a:buNone/>
              <a:defRPr>
                <a:solidFill>
                  <a:schemeClr val="dk2"/>
                </a:solidFill>
              </a:defRPr>
            </a:lvl2pPr>
            <a:lvl3pPr lvl="2">
              <a:spcBef>
                <a:spcPts val="0"/>
              </a:spcBef>
              <a:buNone/>
              <a:defRPr>
                <a:solidFill>
                  <a:schemeClr val="dk2"/>
                </a:solidFill>
              </a:defRPr>
            </a:lvl3pPr>
            <a:lvl4pPr lvl="3">
              <a:spcBef>
                <a:spcPts val="0"/>
              </a:spcBef>
              <a:buNone/>
              <a:defRPr>
                <a:solidFill>
                  <a:schemeClr val="dk2"/>
                </a:solidFill>
              </a:defRPr>
            </a:lvl4pPr>
            <a:lvl5pPr lvl="4">
              <a:spcBef>
                <a:spcPts val="0"/>
              </a:spcBef>
              <a:buNone/>
              <a:defRPr>
                <a:solidFill>
                  <a:schemeClr val="dk2"/>
                </a:solidFill>
              </a:defRPr>
            </a:lvl5pPr>
            <a:lvl6pPr lvl="5">
              <a:spcBef>
                <a:spcPts val="0"/>
              </a:spcBef>
              <a:buNone/>
              <a:defRPr>
                <a:solidFill>
                  <a:schemeClr val="dk2"/>
                </a:solidFill>
              </a:defRPr>
            </a:lvl6pPr>
            <a:lvl7pPr lvl="6">
              <a:spcBef>
                <a:spcPts val="0"/>
              </a:spcBef>
              <a:buNone/>
              <a:defRPr>
                <a:solidFill>
                  <a:schemeClr val="dk2"/>
                </a:solidFill>
              </a:defRPr>
            </a:lvl7pPr>
            <a:lvl8pPr lvl="7">
              <a:spcBef>
                <a:spcPts val="0"/>
              </a:spcBef>
              <a:buNone/>
              <a:defRPr>
                <a:solidFill>
                  <a:schemeClr val="dk2"/>
                </a:solidFill>
              </a:defRPr>
            </a:lvl8pPr>
            <a:lvl9pPr lvl="8">
              <a:spcBef>
                <a:spcPts val="0"/>
              </a:spcBef>
              <a:buNone/>
              <a:defRPr>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lt1"/>
                </a:solidFill>
                <a:latin typeface="Roboto"/>
                <a:ea typeface="Roboto"/>
                <a:cs typeface="Roboto"/>
                <a:sym typeface="Roboto"/>
              </a:defRPr>
            </a:lvl1pPr>
            <a:lvl2pPr lvl="1" algn="r">
              <a:spcBef>
                <a:spcPts val="0"/>
              </a:spcBef>
              <a:buNone/>
              <a:defRPr sz="1000">
                <a:solidFill>
                  <a:schemeClr val="lt1"/>
                </a:solidFill>
                <a:latin typeface="Roboto"/>
                <a:ea typeface="Roboto"/>
                <a:cs typeface="Roboto"/>
                <a:sym typeface="Roboto"/>
              </a:defRPr>
            </a:lvl2pPr>
            <a:lvl3pPr lvl="2" algn="r">
              <a:spcBef>
                <a:spcPts val="0"/>
              </a:spcBef>
              <a:buNone/>
              <a:defRPr sz="1000">
                <a:solidFill>
                  <a:schemeClr val="lt1"/>
                </a:solidFill>
                <a:latin typeface="Roboto"/>
                <a:ea typeface="Roboto"/>
                <a:cs typeface="Roboto"/>
                <a:sym typeface="Roboto"/>
              </a:defRPr>
            </a:lvl3pPr>
            <a:lvl4pPr lvl="3" algn="r">
              <a:spcBef>
                <a:spcPts val="0"/>
              </a:spcBef>
              <a:buNone/>
              <a:defRPr sz="1000">
                <a:solidFill>
                  <a:schemeClr val="lt1"/>
                </a:solidFill>
                <a:latin typeface="Roboto"/>
                <a:ea typeface="Roboto"/>
                <a:cs typeface="Roboto"/>
                <a:sym typeface="Roboto"/>
              </a:defRPr>
            </a:lvl4pPr>
            <a:lvl5pPr lvl="4" algn="r">
              <a:spcBef>
                <a:spcPts val="0"/>
              </a:spcBef>
              <a:buNone/>
              <a:defRPr sz="1000">
                <a:solidFill>
                  <a:schemeClr val="lt1"/>
                </a:solidFill>
                <a:latin typeface="Roboto"/>
                <a:ea typeface="Roboto"/>
                <a:cs typeface="Roboto"/>
                <a:sym typeface="Roboto"/>
              </a:defRPr>
            </a:lvl5pPr>
            <a:lvl6pPr lvl="5" algn="r">
              <a:spcBef>
                <a:spcPts val="0"/>
              </a:spcBef>
              <a:buNone/>
              <a:defRPr sz="1000">
                <a:solidFill>
                  <a:schemeClr val="lt1"/>
                </a:solidFill>
                <a:latin typeface="Roboto"/>
                <a:ea typeface="Roboto"/>
                <a:cs typeface="Roboto"/>
                <a:sym typeface="Roboto"/>
              </a:defRPr>
            </a:lvl6pPr>
            <a:lvl7pPr lvl="6" algn="r">
              <a:spcBef>
                <a:spcPts val="0"/>
              </a:spcBef>
              <a:buNone/>
              <a:defRPr sz="1000">
                <a:solidFill>
                  <a:schemeClr val="lt1"/>
                </a:solidFill>
                <a:latin typeface="Roboto"/>
                <a:ea typeface="Roboto"/>
                <a:cs typeface="Roboto"/>
                <a:sym typeface="Roboto"/>
              </a:defRPr>
            </a:lvl7pPr>
            <a:lvl8pPr lvl="7" algn="r">
              <a:spcBef>
                <a:spcPts val="0"/>
              </a:spcBef>
              <a:buNone/>
              <a:defRPr sz="1000">
                <a:solidFill>
                  <a:schemeClr val="lt1"/>
                </a:solidFill>
                <a:latin typeface="Roboto"/>
                <a:ea typeface="Roboto"/>
                <a:cs typeface="Roboto"/>
                <a:sym typeface="Roboto"/>
              </a:defRPr>
            </a:lvl8pPr>
            <a:lvl9pPr lvl="8" algn="r">
              <a:spcBef>
                <a:spcPts val="0"/>
              </a:spcBef>
              <a:buNone/>
              <a:defRPr sz="1000">
                <a:solidFill>
                  <a:schemeClr val="lt1"/>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1766950" y="-146225"/>
            <a:ext cx="8520600" cy="2052600"/>
          </a:xfrm>
          <a:prstGeom prst="rect">
            <a:avLst/>
          </a:prstGeom>
        </p:spPr>
        <p:txBody>
          <a:bodyPr spcFirstLastPara="1" wrap="square" lIns="91425" tIns="91425" rIns="91425" bIns="91425" anchor="b" anchorCtr="0">
            <a:noAutofit/>
          </a:bodyPr>
          <a:lstStyle/>
          <a:p>
            <a:pPr marL="0" lvl="0" indent="0" algn="l">
              <a:spcBef>
                <a:spcPts val="0"/>
              </a:spcBef>
              <a:spcAft>
                <a:spcPts val="0"/>
              </a:spcAft>
              <a:buNone/>
            </a:pPr>
            <a:r>
              <a:rPr lang="en"/>
              <a:t>The Spotted Skunk</a:t>
            </a:r>
            <a:endParaRPr/>
          </a:p>
        </p:txBody>
      </p:sp>
      <p:cxnSp>
        <p:nvCxnSpPr>
          <p:cNvPr id="86" name="Shape 86"/>
          <p:cNvCxnSpPr/>
          <p:nvPr/>
        </p:nvCxnSpPr>
        <p:spPr>
          <a:xfrm>
            <a:off x="903225" y="2032300"/>
            <a:ext cx="7200900" cy="50100"/>
          </a:xfrm>
          <a:prstGeom prst="straightConnector1">
            <a:avLst/>
          </a:prstGeom>
          <a:noFill/>
          <a:ln w="9525" cap="flat" cmpd="sng">
            <a:solidFill>
              <a:schemeClr val="dk2"/>
            </a:solidFill>
            <a:prstDash val="solid"/>
            <a:round/>
            <a:headEnd type="none" w="lg" len="lg"/>
            <a:tailEnd type="none" w="lg" len="lg"/>
          </a:ln>
        </p:spPr>
      </p:cxnSp>
      <p:sp>
        <p:nvSpPr>
          <p:cNvPr id="87" name="Shape 87"/>
          <p:cNvSpPr txBox="1"/>
          <p:nvPr/>
        </p:nvSpPr>
        <p:spPr>
          <a:xfrm>
            <a:off x="903225" y="2208325"/>
            <a:ext cx="8229600" cy="2521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88" name="Shape 88"/>
          <p:cNvPicPr preferRelativeResize="0"/>
          <p:nvPr/>
        </p:nvPicPr>
        <p:blipFill>
          <a:blip r:embed="rId3">
            <a:alphaModFix/>
          </a:blip>
          <a:stretch>
            <a:fillRect/>
          </a:stretch>
        </p:blipFill>
        <p:spPr>
          <a:xfrm>
            <a:off x="1190875" y="1831600"/>
            <a:ext cx="7314724" cy="31237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1793950" y="241025"/>
            <a:ext cx="56328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solidFill>
                  <a:srgbClr val="00FF00"/>
                </a:solidFill>
              </a:rPr>
              <a:t>Fun facts about the Skunk</a:t>
            </a:r>
            <a:endParaRPr sz="3600">
              <a:solidFill>
                <a:srgbClr val="00FF00"/>
              </a:solidFill>
            </a:endParaRPr>
          </a:p>
        </p:txBody>
      </p:sp>
      <p:sp>
        <p:nvSpPr>
          <p:cNvPr id="94" name="Shape 94"/>
          <p:cNvSpPr txBox="1"/>
          <p:nvPr/>
        </p:nvSpPr>
        <p:spPr>
          <a:xfrm>
            <a:off x="551975" y="1342325"/>
            <a:ext cx="8317500" cy="3362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400"/>
              <a:t>Habitat</a:t>
            </a:r>
            <a:endParaRPr sz="2400"/>
          </a:p>
          <a:p>
            <a:pPr marL="0" lvl="0" indent="0">
              <a:spcBef>
                <a:spcPts val="0"/>
              </a:spcBef>
              <a:spcAft>
                <a:spcPts val="0"/>
              </a:spcAft>
              <a:buNone/>
            </a:pPr>
            <a:r>
              <a:rPr lang="en" sz="2400"/>
              <a:t>The western spotted skunk can be found west of Continental Divide from southern British Columbia to central America , as well as in some parts of Montana , North Dakota , Wyoming , Colorado and western Texas. Eastward , its range borders that of the eastern spotted skunk.</a:t>
            </a:r>
            <a:endParaRPr sz="2400"/>
          </a:p>
          <a:p>
            <a:pPr marL="0" lvl="0" indent="0">
              <a:spcBef>
                <a:spcPts val="0"/>
              </a:spcBef>
              <a:spcAft>
                <a:spcPts val="0"/>
              </a:spcAft>
              <a:buNone/>
            </a:pPr>
            <a:endParaRPr sz="2400"/>
          </a:p>
          <a:p>
            <a:pPr marL="0" lvl="0" indent="0">
              <a:spcBef>
                <a:spcPts val="0"/>
              </a:spcBef>
              <a:spcAft>
                <a:spcPts val="0"/>
              </a:spcAft>
              <a:buNone/>
            </a:pPr>
            <a:r>
              <a:rPr lang="en" sz="1000"/>
              <a:t>Next page for more information about the Spotted Skunk.</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410000"/>
            <a:ext cx="8520600" cy="3984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    Is the Eastern Spotted Skunk endangered?</a:t>
            </a:r>
            <a:endParaRPr/>
          </a:p>
          <a:p>
            <a:pPr marL="0" lvl="0" indent="0">
              <a:spcBef>
                <a:spcPts val="0"/>
              </a:spcBef>
              <a:spcAft>
                <a:spcPts val="0"/>
              </a:spcAft>
              <a:buNone/>
            </a:pPr>
            <a:endParaRPr/>
          </a:p>
          <a:p>
            <a:pPr marL="0" lvl="0" indent="0">
              <a:spcBef>
                <a:spcPts val="0"/>
              </a:spcBef>
              <a:spcAft>
                <a:spcPts val="0"/>
              </a:spcAft>
              <a:buNone/>
            </a:pPr>
            <a:r>
              <a:rPr lang="en" sz="2400"/>
              <a:t>Formerly , the plains spotted skunk subspeaces  was most common in the western half of the state but is now extreamly rare and is listed as endangered Missouri. The decline is due to “clean” farming , which eliminates cover this species requires.</a:t>
            </a:r>
            <a:endParaRPr sz="2400"/>
          </a:p>
        </p:txBody>
      </p:sp>
      <p:pic>
        <p:nvPicPr>
          <p:cNvPr id="100" name="Shape 100"/>
          <p:cNvPicPr preferRelativeResize="0"/>
          <p:nvPr/>
        </p:nvPicPr>
        <p:blipFill>
          <a:blip r:embed="rId3">
            <a:alphaModFix/>
          </a:blip>
          <a:stretch>
            <a:fillRect/>
          </a:stretch>
        </p:blipFill>
        <p:spPr>
          <a:xfrm>
            <a:off x="2815700" y="3010825"/>
            <a:ext cx="3052650" cy="1810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         </a:t>
            </a:r>
            <a:r>
              <a:rPr lang="en" sz="2400"/>
              <a:t>What they eat and and their predator </a:t>
            </a:r>
            <a:endParaRPr sz="2400"/>
          </a:p>
          <a:p>
            <a:pPr marL="0" lvl="0" indent="0">
              <a:spcBef>
                <a:spcPts val="0"/>
              </a:spcBef>
              <a:spcAft>
                <a:spcPts val="0"/>
              </a:spcAft>
              <a:buNone/>
            </a:pPr>
            <a:endParaRPr sz="2400"/>
          </a:p>
          <a:p>
            <a:pPr marL="0" lvl="0" indent="0">
              <a:spcBef>
                <a:spcPts val="0"/>
              </a:spcBef>
              <a:spcAft>
                <a:spcPts val="0"/>
              </a:spcAft>
              <a:buNone/>
            </a:pPr>
            <a:r>
              <a:rPr lang="en" sz="2400"/>
              <a:t>Skunks are omnivorous and will eat small rodents , fruits , berries , birds , eggs , insects , larlae , lizards , snakes , and carrion. There diet may vary with the seasons as food availability fluctuates.  </a:t>
            </a:r>
            <a:endParaRPr sz="2400"/>
          </a:p>
        </p:txBody>
      </p:sp>
      <p:sp>
        <p:nvSpPr>
          <p:cNvPr id="106" name="Shape 10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1600"/>
              </a:spcBef>
              <a:spcAft>
                <a:spcPts val="0"/>
              </a:spcAft>
              <a:buNone/>
            </a:pPr>
            <a:endParaRPr/>
          </a:p>
          <a:p>
            <a:pPr marL="0" lvl="0" indent="0" rtl="0">
              <a:spcBef>
                <a:spcPts val="1600"/>
              </a:spcBef>
              <a:spcAft>
                <a:spcPts val="0"/>
              </a:spcAft>
              <a:buNone/>
            </a:pPr>
            <a:endParaRPr/>
          </a:p>
          <a:p>
            <a:pPr marL="0" lvl="0" indent="0">
              <a:spcBef>
                <a:spcPts val="1600"/>
              </a:spcBef>
              <a:spcAft>
                <a:spcPts val="0"/>
              </a:spcAft>
              <a:buNone/>
            </a:pPr>
            <a:r>
              <a:rPr lang="en"/>
              <a:t> </a:t>
            </a:r>
            <a:endParaRPr/>
          </a:p>
          <a:p>
            <a:pPr marL="0" lvl="0" indent="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027800" y="209100"/>
            <a:ext cx="6611700" cy="2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            The spotted skunk predators </a:t>
            </a:r>
            <a:endParaRPr/>
          </a:p>
        </p:txBody>
      </p:sp>
      <p:sp>
        <p:nvSpPr>
          <p:cNvPr id="112" name="Shape 112"/>
          <p:cNvSpPr txBox="1">
            <a:spLocks noGrp="1"/>
          </p:cNvSpPr>
          <p:nvPr>
            <p:ph type="body" idx="1"/>
          </p:nvPr>
        </p:nvSpPr>
        <p:spPr>
          <a:xfrm>
            <a:off x="414000" y="1027300"/>
            <a:ext cx="5946900" cy="2727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2400"/>
              <a:t>The predators of the eastern spotted skunk are humans , dogs , cats , bobcats , foxes , coyotes and owls. It’s kind of weird people eating skunks.</a:t>
            </a:r>
            <a:endParaRPr sz="2400"/>
          </a:p>
        </p:txBody>
      </p:sp>
      <p:pic>
        <p:nvPicPr>
          <p:cNvPr id="113" name="Shape 113"/>
          <p:cNvPicPr preferRelativeResize="0"/>
          <p:nvPr/>
        </p:nvPicPr>
        <p:blipFill>
          <a:blip r:embed="rId3">
            <a:alphaModFix/>
          </a:blip>
          <a:stretch>
            <a:fillRect/>
          </a:stretch>
        </p:blipFill>
        <p:spPr>
          <a:xfrm>
            <a:off x="1027800" y="2946325"/>
            <a:ext cx="2835175" cy="1369200"/>
          </a:xfrm>
          <a:prstGeom prst="rect">
            <a:avLst/>
          </a:prstGeom>
          <a:noFill/>
          <a:ln>
            <a:noFill/>
          </a:ln>
        </p:spPr>
      </p:pic>
      <p:pic>
        <p:nvPicPr>
          <p:cNvPr id="114" name="Shape 114"/>
          <p:cNvPicPr preferRelativeResize="0"/>
          <p:nvPr/>
        </p:nvPicPr>
        <p:blipFill>
          <a:blip r:embed="rId4">
            <a:alphaModFix/>
          </a:blip>
          <a:stretch>
            <a:fillRect/>
          </a:stretch>
        </p:blipFill>
        <p:spPr>
          <a:xfrm>
            <a:off x="5585974" y="2284600"/>
            <a:ext cx="3156576" cy="1369201"/>
          </a:xfrm>
          <a:prstGeom prst="rect">
            <a:avLst/>
          </a:prstGeom>
          <a:noFill/>
          <a:ln>
            <a:noFill/>
          </a:ln>
        </p:spPr>
      </p:pic>
      <p:sp>
        <p:nvSpPr>
          <p:cNvPr id="115" name="Shape 115"/>
          <p:cNvSpPr txBox="1"/>
          <p:nvPr/>
        </p:nvSpPr>
        <p:spPr>
          <a:xfrm>
            <a:off x="3361150" y="4390800"/>
            <a:ext cx="4428600" cy="476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t>End of presentation</a:t>
            </a:r>
            <a:endParaRPr sz="1800"/>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210</Words>
  <Application>Microsoft Office PowerPoint</Application>
  <PresentationFormat>On-screen Show (16:9)</PresentationFormat>
  <Paragraphs>19</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Roboto</vt:lpstr>
      <vt:lpstr>Arial</vt:lpstr>
      <vt:lpstr>Geometric</vt:lpstr>
      <vt:lpstr>The Spotted Skunk</vt:lpstr>
      <vt:lpstr>Fun facts about the Skunk</vt:lpstr>
      <vt:lpstr>    Is the Eastern Spotted Skunk endangered?  Formerly , the plains spotted skunk subspeaces  was most common in the western half of the state but is now extreamly rare and is listed as endangered Missouri. The decline is due to “clean” farming , which eliminates cover this species requires.</vt:lpstr>
      <vt:lpstr>         What they eat and and their predator   Skunks are omnivorous and will eat small rodents , fruits , berries , birds , eggs , insects , larlae , lizards , snakes , and carrion. There diet may vary with the seasons as food availability fluctuates.  </vt:lpstr>
      <vt:lpstr>            The spotted skunk predators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Spotted Skunk</dc:title>
  <dc:creator>Craig Warburton</dc:creator>
  <cp:lastModifiedBy>Craig Warburton</cp:lastModifiedBy>
  <cp:revision>1</cp:revision>
  <dcterms:modified xsi:type="dcterms:W3CDTF">2021-06-30T16:18:10Z</dcterms:modified>
</cp:coreProperties>
</file>