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98" r:id="rId7"/>
    <p:sldId id="403" r:id="rId8"/>
    <p:sldId id="405" r:id="rId9"/>
    <p:sldId id="389" r:id="rId10"/>
    <p:sldId id="407" r:id="rId11"/>
    <p:sldId id="408" r:id="rId12"/>
    <p:sldId id="409" r:id="rId13"/>
    <p:sldId id="410" r:id="rId14"/>
    <p:sldId id="368" r:id="rId15"/>
    <p:sldId id="390" r:id="rId16"/>
    <p:sldId id="381" r:id="rId17"/>
    <p:sldId id="382" r:id="rId18"/>
    <p:sldId id="406" r:id="rId19"/>
    <p:sldId id="411" r:id="rId20"/>
    <p:sldId id="412" r:id="rId21"/>
    <p:sldId id="413" r:id="rId22"/>
    <p:sldId id="414" r:id="rId23"/>
    <p:sldId id="399" r:id="rId24"/>
    <p:sldId id="40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448EF-5A08-4CB3-A4D1-2C66296C8921}" v="58" dt="2020-01-24T09:05:03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Fitzpatrick" userId="d1b284ec-d1dd-4765-b823-b34899491c26" providerId="ADAL" clId="{F4C448EF-5A08-4CB3-A4D1-2C66296C8921}"/>
    <pc:docChg chg="undo redo custSel addSld delSld modSld">
      <pc:chgData name="Jan Fitzpatrick" userId="d1b284ec-d1dd-4765-b823-b34899491c26" providerId="ADAL" clId="{F4C448EF-5A08-4CB3-A4D1-2C66296C8921}" dt="2020-01-24T09:05:14.952" v="172" actId="20577"/>
      <pc:docMkLst>
        <pc:docMk/>
      </pc:docMkLst>
      <pc:sldChg chg="modSp">
        <pc:chgData name="Jan Fitzpatrick" userId="d1b284ec-d1dd-4765-b823-b34899491c26" providerId="ADAL" clId="{F4C448EF-5A08-4CB3-A4D1-2C66296C8921}" dt="2020-01-24T08:57:48.164" v="159" actId="20577"/>
        <pc:sldMkLst>
          <pc:docMk/>
          <pc:sldMk cId="1071900124" sldId="355"/>
        </pc:sldMkLst>
        <pc:spChg chg="mod">
          <ac:chgData name="Jan Fitzpatrick" userId="d1b284ec-d1dd-4765-b823-b34899491c26" providerId="ADAL" clId="{F4C448EF-5A08-4CB3-A4D1-2C66296C8921}" dt="2020-01-24T08:57:48.164" v="159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F4C448EF-5A08-4CB3-A4D1-2C66296C8921}" dt="2020-01-24T08:54:15.762" v="133" actId="1076"/>
        <pc:sldMkLst>
          <pc:docMk/>
          <pc:sldMk cId="1669721746" sldId="365"/>
        </pc:sldMkLst>
        <pc:spChg chg="mod">
          <ac:chgData name="Jan Fitzpatrick" userId="d1b284ec-d1dd-4765-b823-b34899491c26" providerId="ADAL" clId="{F4C448EF-5A08-4CB3-A4D1-2C66296C8921}" dt="2020-01-24T08:54:02.713" v="131" actId="1076"/>
          <ac:spMkLst>
            <pc:docMk/>
            <pc:sldMk cId="1669721746" sldId="365"/>
            <ac:spMk id="5" creationId="{1F1D59D7-58C3-4301-BB3F-76C088D44CAC}"/>
          </ac:spMkLst>
        </pc:spChg>
        <pc:spChg chg="mod">
          <ac:chgData name="Jan Fitzpatrick" userId="d1b284ec-d1dd-4765-b823-b34899491c26" providerId="ADAL" clId="{F4C448EF-5A08-4CB3-A4D1-2C66296C8921}" dt="2020-01-24T08:54:11.242" v="132" actId="1076"/>
          <ac:spMkLst>
            <pc:docMk/>
            <pc:sldMk cId="1669721746" sldId="365"/>
            <ac:spMk id="25" creationId="{424FE754-6C00-4B35-8CF3-0A3B76812D72}"/>
          </ac:spMkLst>
        </pc:spChg>
        <pc:spChg chg="mod">
          <ac:chgData name="Jan Fitzpatrick" userId="d1b284ec-d1dd-4765-b823-b34899491c26" providerId="ADAL" clId="{F4C448EF-5A08-4CB3-A4D1-2C66296C8921}" dt="2020-01-24T08:54:15.762" v="133" actId="1076"/>
          <ac:spMkLst>
            <pc:docMk/>
            <pc:sldMk cId="1669721746" sldId="365"/>
            <ac:spMk id="27" creationId="{6BAE704D-5C0A-45CC-A5A7-A1D840CC15F6}"/>
          </ac:spMkLst>
        </pc:spChg>
        <pc:graphicFrameChg chg="mod modGraphic">
          <ac:chgData name="Jan Fitzpatrick" userId="d1b284ec-d1dd-4765-b823-b34899491c26" providerId="ADAL" clId="{F4C448EF-5A08-4CB3-A4D1-2C66296C8921}" dt="2020-01-24T08:53:55.552" v="130" actId="408"/>
          <ac:graphicFrameMkLst>
            <pc:docMk/>
            <pc:sldMk cId="1669721746" sldId="365"/>
            <ac:graphicFrameMk id="3" creationId="{32A4D16B-F085-4F2A-A7B1-7BAF20CB5083}"/>
          </ac:graphicFrameMkLst>
        </pc:graphicFrameChg>
        <pc:graphicFrameChg chg="mod modGraphic">
          <ac:chgData name="Jan Fitzpatrick" userId="d1b284ec-d1dd-4765-b823-b34899491c26" providerId="ADAL" clId="{F4C448EF-5A08-4CB3-A4D1-2C66296C8921}" dt="2020-01-24T08:53:55.552" v="130" actId="408"/>
          <ac:graphicFrameMkLst>
            <pc:docMk/>
            <pc:sldMk cId="1669721746" sldId="365"/>
            <ac:graphicFrameMk id="24" creationId="{254AFAF8-71FD-4788-90AC-EAB2515F886A}"/>
          </ac:graphicFrameMkLst>
        </pc:graphicFrameChg>
        <pc:graphicFrameChg chg="mod modGraphic">
          <ac:chgData name="Jan Fitzpatrick" userId="d1b284ec-d1dd-4765-b823-b34899491c26" providerId="ADAL" clId="{F4C448EF-5A08-4CB3-A4D1-2C66296C8921}" dt="2020-01-24T08:53:55.552" v="130" actId="408"/>
          <ac:graphicFrameMkLst>
            <pc:docMk/>
            <pc:sldMk cId="1669721746" sldId="365"/>
            <ac:graphicFrameMk id="26" creationId="{7E7007EB-418C-4F29-B3BD-9A7BF6675034}"/>
          </ac:graphicFrameMkLst>
        </pc:graphicFrameChg>
        <pc:graphicFrameChg chg="mod modGraphic">
          <ac:chgData name="Jan Fitzpatrick" userId="d1b284ec-d1dd-4765-b823-b34899491c26" providerId="ADAL" clId="{F4C448EF-5A08-4CB3-A4D1-2C66296C8921}" dt="2020-01-24T08:53:55.552" v="130" actId="408"/>
          <ac:graphicFrameMkLst>
            <pc:docMk/>
            <pc:sldMk cId="1669721746" sldId="365"/>
            <ac:graphicFrameMk id="28" creationId="{9E41F97F-0732-4DD8-BB50-A6FBE11AA935}"/>
          </ac:graphicFrameMkLst>
        </pc:graphicFrameChg>
      </pc:sldChg>
      <pc:sldChg chg="modSp">
        <pc:chgData name="Jan Fitzpatrick" userId="d1b284ec-d1dd-4765-b823-b34899491c26" providerId="ADAL" clId="{F4C448EF-5A08-4CB3-A4D1-2C66296C8921}" dt="2020-01-24T09:05:14.952" v="172" actId="20577"/>
        <pc:sldMkLst>
          <pc:docMk/>
          <pc:sldMk cId="248887307" sldId="396"/>
        </pc:sldMkLst>
        <pc:spChg chg="mod">
          <ac:chgData name="Jan Fitzpatrick" userId="d1b284ec-d1dd-4765-b823-b34899491c26" providerId="ADAL" clId="{F4C448EF-5A08-4CB3-A4D1-2C66296C8921}" dt="2020-01-24T09:05:14.952" v="172" actId="20577"/>
          <ac:spMkLst>
            <pc:docMk/>
            <pc:sldMk cId="248887307" sldId="396"/>
            <ac:spMk id="19" creationId="{5252A847-DE45-4FA3-A1F8-EEBEB845FF8E}"/>
          </ac:spMkLst>
        </pc:spChg>
      </pc:sldChg>
      <pc:sldChg chg="del">
        <pc:chgData name="Jan Fitzpatrick" userId="d1b284ec-d1dd-4765-b823-b34899491c26" providerId="ADAL" clId="{F4C448EF-5A08-4CB3-A4D1-2C66296C8921}" dt="2020-01-24T08:55:18.839" v="158" actId="2696"/>
        <pc:sldMkLst>
          <pc:docMk/>
          <pc:sldMk cId="1252116040" sldId="397"/>
        </pc:sldMkLst>
      </pc:sldChg>
      <pc:sldChg chg="modSp add">
        <pc:chgData name="Jan Fitzpatrick" userId="d1b284ec-d1dd-4765-b823-b34899491c26" providerId="ADAL" clId="{F4C448EF-5A08-4CB3-A4D1-2C66296C8921}" dt="2020-01-24T09:04:55.396" v="170"/>
        <pc:sldMkLst>
          <pc:docMk/>
          <pc:sldMk cId="609643229" sldId="398"/>
        </pc:sldMkLst>
        <pc:graphicFrameChg chg="mod">
          <ac:chgData name="Jan Fitzpatrick" userId="d1b284ec-d1dd-4765-b823-b34899491c26" providerId="ADAL" clId="{F4C448EF-5A08-4CB3-A4D1-2C66296C8921}" dt="2020-01-24T09:04:55.396" v="170"/>
          <ac:graphicFrameMkLst>
            <pc:docMk/>
            <pc:sldMk cId="609643229" sldId="398"/>
            <ac:graphicFrameMk id="3" creationId="{32A4D16B-F085-4F2A-A7B1-7BAF20CB5083}"/>
          </ac:graphicFrameMkLst>
        </pc:graphicFrameChg>
        <pc:graphicFrameChg chg="modGraphic">
          <ac:chgData name="Jan Fitzpatrick" userId="d1b284ec-d1dd-4765-b823-b34899491c26" providerId="ADAL" clId="{F4C448EF-5A08-4CB3-A4D1-2C66296C8921}" dt="2020-01-24T08:54:53.878" v="145" actId="404"/>
          <ac:graphicFrameMkLst>
            <pc:docMk/>
            <pc:sldMk cId="609643229" sldId="398"/>
            <ac:graphicFrameMk id="24" creationId="{254AFAF8-71FD-4788-90AC-EAB2515F886A}"/>
          </ac:graphicFrameMkLst>
        </pc:graphicFrameChg>
        <pc:graphicFrameChg chg="modGraphic">
          <ac:chgData name="Jan Fitzpatrick" userId="d1b284ec-d1dd-4765-b823-b34899491c26" providerId="ADAL" clId="{F4C448EF-5A08-4CB3-A4D1-2C66296C8921}" dt="2020-01-24T08:54:59.999" v="151" actId="403"/>
          <ac:graphicFrameMkLst>
            <pc:docMk/>
            <pc:sldMk cId="609643229" sldId="398"/>
            <ac:graphicFrameMk id="26" creationId="{7E7007EB-418C-4F29-B3BD-9A7BF6675034}"/>
          </ac:graphicFrameMkLst>
        </pc:graphicFrameChg>
        <pc:graphicFrameChg chg="modGraphic">
          <ac:chgData name="Jan Fitzpatrick" userId="d1b284ec-d1dd-4765-b823-b34899491c26" providerId="ADAL" clId="{F4C448EF-5A08-4CB3-A4D1-2C66296C8921}" dt="2020-01-24T08:55:06.675" v="157" actId="403"/>
          <ac:graphicFrameMkLst>
            <pc:docMk/>
            <pc:sldMk cId="609643229" sldId="398"/>
            <ac:graphicFrameMk id="28" creationId="{9E41F97F-0732-4DD8-BB50-A6FBE11AA935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Lesson 1: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Number Sequences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E83E2BC-BD7F-4C7F-AFB3-B010958FB2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18952043-0132-4BF9-AC1C-3A74ACFB9B7F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Were you correct.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967486-5551-4AB1-96F7-A753A3382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28318"/>
              </p:ext>
            </p:extLst>
          </p:nvPr>
        </p:nvGraphicFramePr>
        <p:xfrm>
          <a:off x="5514946" y="3295586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pic>
        <p:nvPicPr>
          <p:cNvPr id="26" name="Picture 25" descr="A close up of a sign&#10;&#10;Description generated with high confidence">
            <a:extLst>
              <a:ext uri="{FF2B5EF4-FFF2-40B4-BE49-F238E27FC236}">
                <a16:creationId xmlns:a16="http://schemas.microsoft.com/office/drawing/2014/main" id="{F385CD22-D539-46A1-A876-C1922C1230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6050D1FB-45B9-4B74-A8C7-FEFEB47B25C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77185"/>
              </p:ext>
            </p:extLst>
          </p:nvPr>
        </p:nvGraphicFramePr>
        <p:xfrm>
          <a:off x="1109670" y="139339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15143"/>
              </p:ext>
            </p:extLst>
          </p:nvPr>
        </p:nvGraphicFramePr>
        <p:xfrm>
          <a:off x="2425851" y="1393397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34896"/>
              </p:ext>
            </p:extLst>
          </p:nvPr>
        </p:nvGraphicFramePr>
        <p:xfrm>
          <a:off x="3686614" y="1254851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4071" y="928254"/>
            <a:ext cx="839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sz="2400" b="1" dirty="0" smtClean="0"/>
          </a:p>
          <a:p>
            <a:r>
              <a:rPr lang="en-GB" sz="2400" b="1" dirty="0"/>
              <a:t> </a:t>
            </a:r>
            <a:r>
              <a:rPr lang="en-GB" sz="2400" b="1" dirty="0" smtClean="0"/>
              <a:t>                         ,                  ,                  , _____, _______,_____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8145" y="3463635"/>
            <a:ext cx="74814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Step 1: What is the difference between the first 2 fractions?</a:t>
            </a:r>
          </a:p>
          <a:p>
            <a:endParaRPr lang="en-GB" sz="2800" dirty="0" smtClean="0"/>
          </a:p>
          <a:p>
            <a:r>
              <a:rPr lang="en-GB" sz="2800" dirty="0" smtClean="0"/>
              <a:t>Now how do we find the rest of the sequence?</a:t>
            </a:r>
          </a:p>
          <a:p>
            <a:pPr fontAlgn="ctr"/>
            <a:r>
              <a:rPr lang="en-GB" sz="2800" dirty="0" smtClean="0"/>
              <a:t>Add on the         to the mixed number or convert to and improper fraction. Whichever you find easier. </a:t>
            </a:r>
            <a:endParaRPr lang="en-GB" dirty="0" smtClean="0"/>
          </a:p>
          <a:p>
            <a:pPr fontAlgn="t"/>
            <a:endParaRPr lang="en-GB" dirty="0"/>
          </a:p>
          <a:p>
            <a:endParaRPr lang="en-GB" sz="2800" dirty="0" smtClean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34297"/>
              </p:ext>
            </p:extLst>
          </p:nvPr>
        </p:nvGraphicFramePr>
        <p:xfrm>
          <a:off x="7025561" y="3249905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707" y="4497971"/>
            <a:ext cx="775894" cy="8896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1053" y="2008908"/>
            <a:ext cx="839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sz="2400" b="1" dirty="0" smtClean="0"/>
          </a:p>
          <a:p>
            <a:r>
              <a:rPr lang="en-GB" sz="2400" b="1" dirty="0" smtClean="0"/>
              <a:t>                          ,                  ,                  ,           , _______,_____</a:t>
            </a:r>
            <a:endParaRPr lang="en-GB" sz="2400" b="1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49236"/>
              </p:ext>
            </p:extLst>
          </p:nvPr>
        </p:nvGraphicFramePr>
        <p:xfrm>
          <a:off x="1109670" y="2321650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Century Gothic" panose="020B0502020202020204" pitchFamily="34" charset="0"/>
                        </a:rPr>
                        <a:t>17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77061"/>
              </p:ext>
            </p:extLst>
          </p:nvPr>
        </p:nvGraphicFramePr>
        <p:xfrm>
          <a:off x="2384288" y="2349359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Century Gothic" panose="020B0502020202020204" pitchFamily="34" charset="0"/>
                        </a:rPr>
                        <a:t>23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55629"/>
              </p:ext>
            </p:extLst>
          </p:nvPr>
        </p:nvGraphicFramePr>
        <p:xfrm>
          <a:off x="3672761" y="230779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Century Gothic" panose="020B0502020202020204" pitchFamily="34" charset="0"/>
                        </a:rPr>
                        <a:t>29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29253"/>
              </p:ext>
            </p:extLst>
          </p:nvPr>
        </p:nvGraphicFramePr>
        <p:xfrm>
          <a:off x="6762324" y="2370239"/>
          <a:ext cx="904534" cy="1010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Century Gothic" panose="020B0502020202020204" pitchFamily="34" charset="0"/>
                        </a:rPr>
                        <a:t>47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5472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77552"/>
              </p:ext>
            </p:extLst>
          </p:nvPr>
        </p:nvGraphicFramePr>
        <p:xfrm>
          <a:off x="5750942" y="2287112"/>
          <a:ext cx="904534" cy="844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Century Gothic" panose="020B0502020202020204" pitchFamily="34" charset="0"/>
                        </a:rPr>
                        <a:t>41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187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1343"/>
              </p:ext>
            </p:extLst>
          </p:nvPr>
        </p:nvGraphicFramePr>
        <p:xfrm>
          <a:off x="6873161" y="1365687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90693"/>
              </p:ext>
            </p:extLst>
          </p:nvPr>
        </p:nvGraphicFramePr>
        <p:xfrm>
          <a:off x="5834070" y="1337977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085302"/>
              </p:ext>
            </p:extLst>
          </p:nvPr>
        </p:nvGraphicFramePr>
        <p:xfrm>
          <a:off x="4753416" y="230779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Century Gothic" panose="020B0502020202020204" pitchFamily="34" charset="0"/>
                        </a:rPr>
                        <a:t>35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66186"/>
              </p:ext>
            </p:extLst>
          </p:nvPr>
        </p:nvGraphicFramePr>
        <p:xfrm>
          <a:off x="4767270" y="1337977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99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you apply these skills to sequence the numbers below from smallest to largest.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B163E-3907-418C-8A16-4E8A7FE70615}"/>
              </a:ext>
            </a:extLst>
          </p:cNvPr>
          <p:cNvSpPr/>
          <p:nvPr/>
        </p:nvSpPr>
        <p:spPr>
          <a:xfrm>
            <a:off x="1395649" y="185312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45C70F-8D38-43B2-9E3D-7646C445C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55271"/>
              </p:ext>
            </p:extLst>
          </p:nvPr>
        </p:nvGraphicFramePr>
        <p:xfrm>
          <a:off x="1469228" y="203028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35045D-8E5A-4DF0-B7FE-9E5F15B7DEA8}"/>
              </a:ext>
            </a:extLst>
          </p:cNvPr>
          <p:cNvSpPr/>
          <p:nvPr/>
        </p:nvSpPr>
        <p:spPr>
          <a:xfrm>
            <a:off x="3919921" y="185312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E49EFA-EB56-4CD4-9FD6-CDED926C2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01202"/>
              </p:ext>
            </p:extLst>
          </p:nvPr>
        </p:nvGraphicFramePr>
        <p:xfrm>
          <a:off x="3974786" y="203028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812E8E-E6B3-4159-B3FC-3E00669A5724}"/>
              </a:ext>
            </a:extLst>
          </p:cNvPr>
          <p:cNvSpPr/>
          <p:nvPr/>
        </p:nvSpPr>
        <p:spPr>
          <a:xfrm>
            <a:off x="6444193" y="185312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451822-339E-4E62-A8F4-355461F78A10}"/>
              </a:ext>
            </a:extLst>
          </p:cNvPr>
          <p:cNvSpPr/>
          <p:nvPr/>
        </p:nvSpPr>
        <p:spPr>
          <a:xfrm>
            <a:off x="1395649" y="4016279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5EC35C8-EB1D-40F3-A5DD-830E72CAC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62706"/>
              </p:ext>
            </p:extLst>
          </p:nvPr>
        </p:nvGraphicFramePr>
        <p:xfrm>
          <a:off x="1469228" y="4193433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61CEF4-413C-4E1E-A64D-6A102D9E2C0A}"/>
              </a:ext>
            </a:extLst>
          </p:cNvPr>
          <p:cNvSpPr/>
          <p:nvPr/>
        </p:nvSpPr>
        <p:spPr>
          <a:xfrm>
            <a:off x="3919921" y="4016279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891636E-2020-432B-A407-50336488C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2886"/>
              </p:ext>
            </p:extLst>
          </p:nvPr>
        </p:nvGraphicFramePr>
        <p:xfrm>
          <a:off x="3993500" y="4193433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377BE9-6C22-4CB6-B225-038A30936365}"/>
              </a:ext>
            </a:extLst>
          </p:cNvPr>
          <p:cNvSpPr/>
          <p:nvPr/>
        </p:nvSpPr>
        <p:spPr>
          <a:xfrm>
            <a:off x="6444192" y="4016279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DD4086D-7AE6-4607-9056-70A254DBD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1927"/>
              </p:ext>
            </p:extLst>
          </p:nvPr>
        </p:nvGraphicFramePr>
        <p:xfrm>
          <a:off x="6517771" y="4193433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DB8871E-E1D5-4E40-AC0C-23EECC642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863449"/>
              </p:ext>
            </p:extLst>
          </p:nvPr>
        </p:nvGraphicFramePr>
        <p:xfrm>
          <a:off x="6517771" y="203028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449260EC-2AF7-4062-8AB4-6C9CEE97EB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5" name="TextBox 8">
            <a:extLst>
              <a:ext uri="{FF2B5EF4-FFF2-40B4-BE49-F238E27FC236}">
                <a16:creationId xmlns:a16="http://schemas.microsoft.com/office/drawing/2014/main" id="{8CE1E92D-16A3-4A4E-983D-498E2D84ED0B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253345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Can you apply these skills to sequence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numbers below from smallest to largest.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B163E-3907-418C-8A16-4E8A7FE70615}"/>
              </a:ext>
            </a:extLst>
          </p:cNvPr>
          <p:cNvSpPr/>
          <p:nvPr/>
        </p:nvSpPr>
        <p:spPr>
          <a:xfrm>
            <a:off x="2118025" y="261724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45C70F-8D38-43B2-9E3D-7646C445C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95792"/>
              </p:ext>
            </p:extLst>
          </p:nvPr>
        </p:nvGraphicFramePr>
        <p:xfrm>
          <a:off x="2191604" y="279440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35045D-8E5A-4DF0-B7FE-9E5F15B7DEA8}"/>
              </a:ext>
            </a:extLst>
          </p:cNvPr>
          <p:cNvSpPr/>
          <p:nvPr/>
        </p:nvSpPr>
        <p:spPr>
          <a:xfrm>
            <a:off x="4642297" y="261724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E49EFA-EB56-4CD4-9FD6-CDED926C2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43033"/>
              </p:ext>
            </p:extLst>
          </p:nvPr>
        </p:nvGraphicFramePr>
        <p:xfrm>
          <a:off x="4697162" y="279440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812E8E-E6B3-4159-B3FC-3E00669A5724}"/>
              </a:ext>
            </a:extLst>
          </p:cNvPr>
          <p:cNvSpPr/>
          <p:nvPr/>
        </p:nvSpPr>
        <p:spPr>
          <a:xfrm>
            <a:off x="7166569" y="261724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451822-339E-4E62-A8F4-355461F78A10}"/>
              </a:ext>
            </a:extLst>
          </p:cNvPr>
          <p:cNvSpPr/>
          <p:nvPr/>
        </p:nvSpPr>
        <p:spPr>
          <a:xfrm>
            <a:off x="865297" y="261724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5EC35C8-EB1D-40F3-A5DD-830E72CAC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92858"/>
              </p:ext>
            </p:extLst>
          </p:nvPr>
        </p:nvGraphicFramePr>
        <p:xfrm>
          <a:off x="938876" y="279440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61CEF4-413C-4E1E-A64D-6A102D9E2C0A}"/>
              </a:ext>
            </a:extLst>
          </p:cNvPr>
          <p:cNvSpPr/>
          <p:nvPr/>
        </p:nvSpPr>
        <p:spPr>
          <a:xfrm>
            <a:off x="3389569" y="261724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891636E-2020-432B-A407-50336488C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91978"/>
              </p:ext>
            </p:extLst>
          </p:nvPr>
        </p:nvGraphicFramePr>
        <p:xfrm>
          <a:off x="3463148" y="279440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5377BE9-6C22-4CB6-B225-038A30936365}"/>
              </a:ext>
            </a:extLst>
          </p:cNvPr>
          <p:cNvSpPr/>
          <p:nvPr/>
        </p:nvSpPr>
        <p:spPr>
          <a:xfrm>
            <a:off x="5913840" y="2617247"/>
            <a:ext cx="1098332" cy="128034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DD4086D-7AE6-4607-9056-70A254DBD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20512"/>
              </p:ext>
            </p:extLst>
          </p:nvPr>
        </p:nvGraphicFramePr>
        <p:xfrm>
          <a:off x="5987419" y="279440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DB8871E-E1D5-4E40-AC0C-23EECC642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44804"/>
              </p:ext>
            </p:extLst>
          </p:nvPr>
        </p:nvGraphicFramePr>
        <p:xfrm>
          <a:off x="7240147" y="2794401"/>
          <a:ext cx="871516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67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8584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D0B78F3-FCA5-4F94-963B-E0044F82930F}"/>
              </a:ext>
            </a:extLst>
          </p:cNvPr>
          <p:cNvSpPr txBox="1"/>
          <p:nvPr/>
        </p:nvSpPr>
        <p:spPr>
          <a:xfrm>
            <a:off x="865297" y="2130552"/>
            <a:ext cx="109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Smallest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FC904F-D694-4BF0-A464-964FB47AF0B0}"/>
              </a:ext>
            </a:extLst>
          </p:cNvPr>
          <p:cNvSpPr txBox="1"/>
          <p:nvPr/>
        </p:nvSpPr>
        <p:spPr>
          <a:xfrm>
            <a:off x="7166569" y="2130552"/>
            <a:ext cx="109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Largest</a:t>
            </a:r>
          </a:p>
        </p:txBody>
      </p:sp>
      <p:pic>
        <p:nvPicPr>
          <p:cNvPr id="25" name="Picture 24" descr="A close up of a sign&#10;&#10;Description generated with high confidence">
            <a:extLst>
              <a:ext uri="{FF2B5EF4-FFF2-40B4-BE49-F238E27FC236}">
                <a16:creationId xmlns:a16="http://schemas.microsoft.com/office/drawing/2014/main" id="{27F37CCB-7EBD-400C-BF46-1791C0B8B4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6" name="TextBox 8">
            <a:extLst>
              <a:ext uri="{FF2B5EF4-FFF2-40B4-BE49-F238E27FC236}">
                <a16:creationId xmlns:a16="http://schemas.microsoft.com/office/drawing/2014/main" id="{7D63037F-3E37-41A7-8B34-1176DF96837B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28640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Now try writing this number sequence.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My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sequence starts with the mixed number         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decreasing by     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next 5 numbers in the sequence.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3D00119-3A20-4790-8D28-F1E4624A7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35988"/>
              </p:ext>
            </p:extLst>
          </p:nvPr>
        </p:nvGraphicFramePr>
        <p:xfrm>
          <a:off x="5791176" y="1418333"/>
          <a:ext cx="576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6DCB4EA-E0C9-45FA-B272-EC2F0D9BC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910006"/>
              </p:ext>
            </p:extLst>
          </p:nvPr>
        </p:nvGraphicFramePr>
        <p:xfrm>
          <a:off x="2653119" y="2579874"/>
          <a:ext cx="28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6491551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71513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07676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65BE4-5150-47B7-8A40-3252E05FB5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82D0C639-AC9C-46FF-84F9-66E6FEAFFC4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99843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Were you correct?</a:t>
            </a:r>
          </a:p>
          <a:p>
            <a:pPr lvl="0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My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sequence starts with the mixed number         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decreasing by     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next 5 numbers in the sequence.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5F8AA3-69E2-4C1A-BFDE-80E7B34D8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60148"/>
              </p:ext>
            </p:extLst>
          </p:nvPr>
        </p:nvGraphicFramePr>
        <p:xfrm>
          <a:off x="3391878" y="4874170"/>
          <a:ext cx="318881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5DFC08-8A4B-40BC-823A-6DD4F9C32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601551"/>
              </p:ext>
            </p:extLst>
          </p:nvPr>
        </p:nvGraphicFramePr>
        <p:xfrm>
          <a:off x="4091285" y="4869067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1CBAE28-3351-40DA-8923-A729BEF91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182198"/>
              </p:ext>
            </p:extLst>
          </p:nvPr>
        </p:nvGraphicFramePr>
        <p:xfrm>
          <a:off x="2899658" y="5035318"/>
          <a:ext cx="28989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D59BD1-DBBD-4A9F-8008-F53BF8429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15810"/>
              </p:ext>
            </p:extLst>
          </p:nvPr>
        </p:nvGraphicFramePr>
        <p:xfrm>
          <a:off x="2327580" y="4869067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426E28D-17A3-4E6F-ADB9-2BF0B582C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86984"/>
              </p:ext>
            </p:extLst>
          </p:nvPr>
        </p:nvGraphicFramePr>
        <p:xfrm>
          <a:off x="5155583" y="4869067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9A6137B-F129-4EAE-AA3B-39EC798D4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24040"/>
              </p:ext>
            </p:extLst>
          </p:nvPr>
        </p:nvGraphicFramePr>
        <p:xfrm>
          <a:off x="4661459" y="5035318"/>
          <a:ext cx="28989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54B4DD3-61B6-4693-9074-33C0653F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25604"/>
              </p:ext>
            </p:extLst>
          </p:nvPr>
        </p:nvGraphicFramePr>
        <p:xfrm>
          <a:off x="3518795" y="5035318"/>
          <a:ext cx="28989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CB90BFF-9B3C-4719-83AE-89BDD03B1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20248"/>
              </p:ext>
            </p:extLst>
          </p:nvPr>
        </p:nvGraphicFramePr>
        <p:xfrm>
          <a:off x="6219880" y="4869067"/>
          <a:ext cx="683772" cy="6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891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318881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323984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3239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1B0B46-CA4D-4900-8FDA-F796F99DA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230"/>
              </p:ext>
            </p:extLst>
          </p:nvPr>
        </p:nvGraphicFramePr>
        <p:xfrm>
          <a:off x="5729808" y="5035318"/>
          <a:ext cx="28989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0E54F22-D916-4CC2-B071-073EF7D82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70990"/>
              </p:ext>
            </p:extLst>
          </p:nvPr>
        </p:nvGraphicFramePr>
        <p:xfrm>
          <a:off x="5694194" y="753314"/>
          <a:ext cx="576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71331A7-300A-46E6-8199-7F919B4B4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81493"/>
              </p:ext>
            </p:extLst>
          </p:nvPr>
        </p:nvGraphicFramePr>
        <p:xfrm>
          <a:off x="2653119" y="2579874"/>
          <a:ext cx="28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6491551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71513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107676"/>
                  </a:ext>
                </a:extLst>
              </a:tr>
            </a:tbl>
          </a:graphicData>
        </a:graphic>
      </p:graphicFrame>
      <p:pic>
        <p:nvPicPr>
          <p:cNvPr id="22" name="Picture 21" descr="A close up of a sign&#10;&#10;Description generated with high confidence">
            <a:extLst>
              <a:ext uri="{FF2B5EF4-FFF2-40B4-BE49-F238E27FC236}">
                <a16:creationId xmlns:a16="http://schemas.microsoft.com/office/drawing/2014/main" id="{5AE226C3-1FFF-4E8C-A50B-0B8BC045D7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5" name="TextBox 8">
            <a:extLst>
              <a:ext uri="{FF2B5EF4-FFF2-40B4-BE49-F238E27FC236}">
                <a16:creationId xmlns:a16="http://schemas.microsoft.com/office/drawing/2014/main" id="{04187E43-AF2B-4F3A-98D5-A03898CD8C77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53395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65BE4-5150-47B7-8A40-3252E05FB5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82D0C639-AC9C-46FF-84F9-66E6FEAFFC4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872" y="38792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your turn.</a:t>
            </a:r>
          </a:p>
          <a:p>
            <a:r>
              <a:rPr lang="en-GB" dirty="0" smtClean="0"/>
              <a:t>Don’t forget you can convert them to an improper fraction, if you find that easier. </a:t>
            </a:r>
            <a:endParaRPr lang="en-GB" dirty="0"/>
          </a:p>
          <a:p>
            <a:endParaRPr lang="en-GB" dirty="0"/>
          </a:p>
        </p:txBody>
      </p:sp>
      <p:pic>
        <p:nvPicPr>
          <p:cNvPr id="11" name="Picture 10" descr="Y5_SP_B2_PP4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5217" r="12878"/>
          <a:stretch/>
        </p:blipFill>
        <p:spPr>
          <a:xfrm>
            <a:off x="858983" y="1191491"/>
            <a:ext cx="6954982" cy="504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9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65BE4-5150-47B7-8A40-3252E05FB5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82D0C639-AC9C-46FF-84F9-66E6FEAFFC4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872" y="38792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instead of finishing the sequence we have to spot the sequence. Look at each carefully and then match it to its rule.  </a:t>
            </a:r>
            <a:endParaRPr lang="en-GB" dirty="0"/>
          </a:p>
          <a:p>
            <a:endParaRPr lang="en-GB" dirty="0"/>
          </a:p>
        </p:txBody>
      </p:sp>
      <p:pic>
        <p:nvPicPr>
          <p:cNvPr id="13" name="Picture 12" descr="Y5_SP_B2_PP4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4788" r="19243" b="7199"/>
          <a:stretch/>
        </p:blipFill>
        <p:spPr>
          <a:xfrm>
            <a:off x="471054" y="1149929"/>
            <a:ext cx="6885709" cy="50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65BE4-5150-47B7-8A40-3252E05FB5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82D0C639-AC9C-46FF-84F9-66E6FEAFFC4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363" y="458585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do start a question like this?</a:t>
            </a:r>
          </a:p>
          <a:p>
            <a:r>
              <a:rPr lang="en-GB" dirty="0" smtClean="0"/>
              <a:t>Work it out ourselves. </a:t>
            </a:r>
            <a:endParaRPr lang="en-GB" dirty="0"/>
          </a:p>
        </p:txBody>
      </p:sp>
      <p:pic>
        <p:nvPicPr>
          <p:cNvPr id="11" name="Picture 10" descr="Y5_SP_B2_PP4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14788" r="12424" b="4413"/>
          <a:stretch/>
        </p:blipFill>
        <p:spPr>
          <a:xfrm>
            <a:off x="387927" y="374072"/>
            <a:ext cx="5863158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70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65BE4-5150-47B7-8A40-3252E05FB5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82D0C639-AC9C-46FF-84F9-66E6FEAFFC4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363" y="458585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1: Count how many missing numbers there are, this will help us work out the rule. </a:t>
            </a:r>
          </a:p>
          <a:p>
            <a:r>
              <a:rPr lang="en-GB" dirty="0" smtClean="0"/>
              <a:t>There are 8 jumps to get to 4. </a:t>
            </a:r>
            <a:endParaRPr lang="en-GB" dirty="0"/>
          </a:p>
          <a:p>
            <a:r>
              <a:rPr lang="en-GB" dirty="0" smtClean="0"/>
              <a:t>This tells us the denominator because the whole is divided into 8. </a:t>
            </a:r>
            <a:endParaRPr lang="en-GB" dirty="0"/>
          </a:p>
        </p:txBody>
      </p:sp>
      <p:pic>
        <p:nvPicPr>
          <p:cNvPr id="11" name="Picture 10" descr="Y5_SP_B2_PP4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14788" r="12424" b="4413"/>
          <a:stretch/>
        </p:blipFill>
        <p:spPr>
          <a:xfrm>
            <a:off x="387927" y="374072"/>
            <a:ext cx="5863158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65BE4-5150-47B7-8A40-3252E05FB5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82D0C639-AC9C-46FF-84F9-66E6FEAFFC4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46363" y="4585856"/>
                <a:ext cx="3671455" cy="1203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So if the sequence is </a:t>
                </a:r>
              </a:p>
              <a:p>
                <a:endParaRPr lang="en-GB" dirty="0"/>
              </a:p>
              <a:p>
                <a:r>
                  <a:rPr lang="en-GB" sz="2800" dirty="0"/>
                  <a:t>3</a:t>
                </a:r>
                <a:r>
                  <a:rPr lang="en-GB" dirty="0" smtClean="0"/>
                  <a:t>, </a:t>
                </a:r>
                <a:r>
                  <a:rPr lang="en-GB" sz="2400" dirty="0" smtClean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2400" dirty="0"/>
                      <m:t>3</m:t>
                    </m:r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 ,</a:t>
                </a:r>
                <a:r>
                  <a:rPr lang="en-GB" sz="2400" dirty="0"/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400" dirty="0" smtClean="0"/>
                  <a:t>, </a:t>
                </a:r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2400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3" y="4585856"/>
                <a:ext cx="3671455" cy="1203856"/>
              </a:xfrm>
              <a:prstGeom prst="rect">
                <a:avLst/>
              </a:prstGeom>
              <a:blipFill>
                <a:blip r:embed="rId4"/>
                <a:stretch>
                  <a:fillRect l="-3488" t="-2525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Y5_SP_B2_PP45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14788" r="12424" b="4413"/>
          <a:stretch/>
        </p:blipFill>
        <p:spPr>
          <a:xfrm>
            <a:off x="387927" y="374072"/>
            <a:ext cx="5863158" cy="4100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7927" y="4488873"/>
            <a:ext cx="432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 you agree or disagree with Teddy. Can you explain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56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equivalent fractions below.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2A4D16B-F085-4F2A-A7B1-7BAF20CB5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86894"/>
              </p:ext>
            </p:extLst>
          </p:nvPr>
        </p:nvGraphicFramePr>
        <p:xfrm>
          <a:off x="1450433" y="1982912"/>
          <a:ext cx="1080000" cy="2615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14838764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66674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23486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02725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1021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F1D59D7-58C3-4301-BB3F-76C088D44CAC}"/>
              </a:ext>
            </a:extLst>
          </p:cNvPr>
          <p:cNvSpPr>
            <a:spLocks noChangeAspect="1"/>
          </p:cNvSpPr>
          <p:nvPr/>
        </p:nvSpPr>
        <p:spPr>
          <a:xfrm>
            <a:off x="2326580" y="2735736"/>
            <a:ext cx="1072870" cy="107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254AFAF8-71FD-4788-90AC-EAB2515F8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54984"/>
              </p:ext>
            </p:extLst>
          </p:nvPr>
        </p:nvGraphicFramePr>
        <p:xfrm>
          <a:off x="3195597" y="1982912"/>
          <a:ext cx="1080000" cy="2578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14838764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66674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23486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02725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10219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24FE754-6C00-4B35-8CF3-0A3B76812D72}"/>
              </a:ext>
            </a:extLst>
          </p:cNvPr>
          <p:cNvSpPr>
            <a:spLocks noChangeAspect="1"/>
          </p:cNvSpPr>
          <p:nvPr/>
        </p:nvSpPr>
        <p:spPr>
          <a:xfrm>
            <a:off x="4071744" y="2735736"/>
            <a:ext cx="1072870" cy="107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7E7007EB-418C-4F29-B3BD-9A7BF6675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55885"/>
              </p:ext>
            </p:extLst>
          </p:nvPr>
        </p:nvGraphicFramePr>
        <p:xfrm>
          <a:off x="4940761" y="1982912"/>
          <a:ext cx="1080000" cy="2578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14838764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66674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23486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02725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10219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6BAE704D-5C0A-45CC-A5A7-A1D840CC15F6}"/>
              </a:ext>
            </a:extLst>
          </p:cNvPr>
          <p:cNvSpPr>
            <a:spLocks noChangeAspect="1"/>
          </p:cNvSpPr>
          <p:nvPr/>
        </p:nvSpPr>
        <p:spPr>
          <a:xfrm>
            <a:off x="5816908" y="2735736"/>
            <a:ext cx="1072870" cy="107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9E41F97F-0732-4DD8-BB50-A6FBE11AA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95115"/>
              </p:ext>
            </p:extLst>
          </p:nvPr>
        </p:nvGraphicFramePr>
        <p:xfrm>
          <a:off x="6685926" y="1982912"/>
          <a:ext cx="1080000" cy="2578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14838764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66674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23486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02725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10219"/>
                  </a:ext>
                </a:extLst>
              </a:tr>
            </a:tbl>
          </a:graphicData>
        </a:graphic>
      </p:graphicFrame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0CBBECF6-3037-41AA-BBE4-B078D66558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A78AD6BE-AF05-4999-AEC7-096C5086B54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223164"/>
            <a:ext cx="42672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Remember- What we multiply or divide the denominator by we do the to numerator.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" name="Picture 38" descr="A close up of a sign&#10;&#10;Description generated with high confidence">
            <a:extLst>
              <a:ext uri="{FF2B5EF4-FFF2-40B4-BE49-F238E27FC236}">
                <a16:creationId xmlns:a16="http://schemas.microsoft.com/office/drawing/2014/main" id="{09770005-297C-4894-8ADB-F9EE22FFD8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40" name="TextBox 8">
            <a:extLst>
              <a:ext uri="{FF2B5EF4-FFF2-40B4-BE49-F238E27FC236}">
                <a16:creationId xmlns:a16="http://schemas.microsoft.com/office/drawing/2014/main" id="{EFD2252B-3B7B-4A55-A47D-E8AC2742B05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428C06-FE15-4151-A432-7D7961A0B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4936"/>
            <a:ext cx="8913124" cy="6322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C615F-E8FA-4D5E-B94A-5866D2502D9E}"/>
              </a:ext>
            </a:extLst>
          </p:cNvPr>
          <p:cNvSpPr/>
          <p:nvPr/>
        </p:nvSpPr>
        <p:spPr>
          <a:xfrm>
            <a:off x="277402" y="299643"/>
            <a:ext cx="857892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Now use this new skill to answer this question.</a:t>
            </a:r>
          </a:p>
          <a:p>
            <a:pPr lvl="0" defTabSz="514350"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Mr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Jones shows Class 5 the sequence below.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Benji says,</a:t>
            </a: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Is he correct? Convince me. </a:t>
            </a:r>
            <a:endParaRPr lang="en-GB" sz="2000" b="1" dirty="0" smtClean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 smtClean="0">
                <a:latin typeface="Century Gothic" panose="020B0502020202020204" pitchFamily="34" charset="0"/>
              </a:rPr>
              <a:t>Convince me by showing me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514350">
              <a:defRPr/>
            </a:pP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EBB6CC0-A84F-475B-87F8-AFA7EA8A8F47}"/>
              </a:ext>
            </a:extLst>
          </p:cNvPr>
          <p:cNvSpPr/>
          <p:nvPr/>
        </p:nvSpPr>
        <p:spPr>
          <a:xfrm>
            <a:off x="1270626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A931A6E-F27C-42AA-A40C-5D4190157349}"/>
              </a:ext>
            </a:extLst>
          </p:cNvPr>
          <p:cNvSpPr/>
          <p:nvPr/>
        </p:nvSpPr>
        <p:spPr>
          <a:xfrm>
            <a:off x="2303090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E9F3784-6976-4211-88C3-EF64C7906E64}"/>
              </a:ext>
            </a:extLst>
          </p:cNvPr>
          <p:cNvSpPr/>
          <p:nvPr/>
        </p:nvSpPr>
        <p:spPr>
          <a:xfrm>
            <a:off x="3335554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009F1DD-A7AD-413F-BF72-6E13C096B082}"/>
              </a:ext>
            </a:extLst>
          </p:cNvPr>
          <p:cNvSpPr/>
          <p:nvPr/>
        </p:nvSpPr>
        <p:spPr>
          <a:xfrm>
            <a:off x="4368018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89990F-37F7-45A3-AA91-AA3D1045BFDB}"/>
              </a:ext>
            </a:extLst>
          </p:cNvPr>
          <p:cNvSpPr/>
          <p:nvPr/>
        </p:nvSpPr>
        <p:spPr>
          <a:xfrm>
            <a:off x="5400482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4A75C88F-8B65-4E31-B01C-DA5D044FBCCD}"/>
              </a:ext>
            </a:extLst>
          </p:cNvPr>
          <p:cNvGraphicFramePr>
            <a:graphicFrameLocks noGrp="1"/>
          </p:cNvGraphicFramePr>
          <p:nvPr/>
        </p:nvGraphicFramePr>
        <p:xfrm>
          <a:off x="2314917" y="150347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7338133A-C167-4483-ABCB-930E61FBFF4F}"/>
              </a:ext>
            </a:extLst>
          </p:cNvPr>
          <p:cNvGraphicFramePr>
            <a:graphicFrameLocks noGrp="1"/>
          </p:cNvGraphicFramePr>
          <p:nvPr/>
        </p:nvGraphicFramePr>
        <p:xfrm>
          <a:off x="1280587" y="150347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05472E2-430E-44E8-BEB2-60CD7E2A15B7}"/>
              </a:ext>
            </a:extLst>
          </p:cNvPr>
          <p:cNvGraphicFramePr>
            <a:graphicFrameLocks noGrp="1"/>
          </p:cNvGraphicFramePr>
          <p:nvPr/>
        </p:nvGraphicFramePr>
        <p:xfrm>
          <a:off x="3599853" y="1503476"/>
          <a:ext cx="385846" cy="92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846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92603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BC3CE3-5D59-409A-9537-7DCC30BB2C31}"/>
              </a:ext>
            </a:extLst>
          </p:cNvPr>
          <p:cNvGraphicFramePr>
            <a:graphicFrameLocks noGrp="1"/>
          </p:cNvGraphicFramePr>
          <p:nvPr/>
        </p:nvGraphicFramePr>
        <p:xfrm>
          <a:off x="5414188" y="150347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947F36A-EAF7-49BA-B81A-4758CBCE69DC}"/>
              </a:ext>
            </a:extLst>
          </p:cNvPr>
          <p:cNvGraphicFramePr>
            <a:graphicFrameLocks noGrp="1"/>
          </p:cNvGraphicFramePr>
          <p:nvPr/>
        </p:nvGraphicFramePr>
        <p:xfrm>
          <a:off x="4383995" y="150347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52078A90-AB3E-4EEA-ABDE-0A9CF7EABCBE}"/>
              </a:ext>
            </a:extLst>
          </p:cNvPr>
          <p:cNvSpPr/>
          <p:nvPr/>
        </p:nvSpPr>
        <p:spPr>
          <a:xfrm>
            <a:off x="3163864" y="2813562"/>
            <a:ext cx="2851107" cy="1225034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next number in the sequence is 8.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7861CC8-A1E9-44B7-93F6-DC8F8DA3F122}"/>
              </a:ext>
            </a:extLst>
          </p:cNvPr>
          <p:cNvSpPr/>
          <p:nvPr/>
        </p:nvSpPr>
        <p:spPr>
          <a:xfrm>
            <a:off x="6432942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7ADE574F-5475-473D-8D5C-1C7E184CC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18288"/>
              </p:ext>
            </p:extLst>
          </p:nvPr>
        </p:nvGraphicFramePr>
        <p:xfrm>
          <a:off x="6428466" y="150347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36473" y="4530436"/>
            <a:ext cx="431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Top tip: </a:t>
            </a:r>
          </a:p>
          <a:p>
            <a:r>
              <a:rPr lang="en-GB" dirty="0" smtClean="0"/>
              <a:t>Don’t forget about your equivalent fractions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024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" name="Picture 38" descr="A close up of a sign&#10;&#10;Description generated with high confidence">
            <a:extLst>
              <a:ext uri="{FF2B5EF4-FFF2-40B4-BE49-F238E27FC236}">
                <a16:creationId xmlns:a16="http://schemas.microsoft.com/office/drawing/2014/main" id="{09770005-297C-4894-8ADB-F9EE22FFD8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40" name="TextBox 8">
            <a:extLst>
              <a:ext uri="{FF2B5EF4-FFF2-40B4-BE49-F238E27FC236}">
                <a16:creationId xmlns:a16="http://schemas.microsoft.com/office/drawing/2014/main" id="{EFD2252B-3B7B-4A55-A47D-E8AC2742B05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428C06-FE15-4151-A432-7D7961A0B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54936"/>
            <a:ext cx="8913124" cy="6322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DC615F-E8FA-4D5E-B94A-5866D2502D9E}"/>
              </a:ext>
            </a:extLst>
          </p:cNvPr>
          <p:cNvSpPr/>
          <p:nvPr/>
        </p:nvSpPr>
        <p:spPr>
          <a:xfrm>
            <a:off x="277402" y="299643"/>
            <a:ext cx="857892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Mr Jones shows Class 5 the sequence below.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Benji says,</a:t>
            </a: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Is he correct? Convince me. </a:t>
            </a:r>
          </a:p>
          <a:p>
            <a:pPr lvl="0" defTabSz="514350">
              <a:defRPr/>
            </a:pPr>
            <a:endParaRPr lang="en-GB" sz="2000" b="1" dirty="0"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Benji is correct because the sequence is increasing by      . </a:t>
            </a:r>
          </a:p>
          <a:p>
            <a:pPr lvl="0" defTabSz="514350">
              <a:defRPr/>
            </a:pPr>
            <a:endParaRPr lang="en-GB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FDDEE46-BFAA-4CC4-95A3-7BAE16A54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11177"/>
              </p:ext>
            </p:extLst>
          </p:nvPr>
        </p:nvGraphicFramePr>
        <p:xfrm>
          <a:off x="7178665" y="5592515"/>
          <a:ext cx="289892" cy="589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892">
                  <a:extLst>
                    <a:ext uri="{9D8B030D-6E8A-4147-A177-3AD203B41FA5}">
                      <a16:colId xmlns:a16="http://schemas.microsoft.com/office/drawing/2014/main" val="4228376567"/>
                    </a:ext>
                  </a:extLst>
                </a:gridCol>
              </a:tblGrid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037734"/>
                  </a:ext>
                </a:extLst>
              </a:tr>
              <a:tr h="29453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190345"/>
                  </a:ext>
                </a:extLst>
              </a:tr>
            </a:tbl>
          </a:graphicData>
        </a:graphic>
      </p:graphicFrame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EBB6CC0-A84F-475B-87F8-AFA7EA8A8F47}"/>
              </a:ext>
            </a:extLst>
          </p:cNvPr>
          <p:cNvSpPr/>
          <p:nvPr/>
        </p:nvSpPr>
        <p:spPr>
          <a:xfrm>
            <a:off x="1270626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A931A6E-F27C-42AA-A40C-5D4190157349}"/>
              </a:ext>
            </a:extLst>
          </p:cNvPr>
          <p:cNvSpPr/>
          <p:nvPr/>
        </p:nvSpPr>
        <p:spPr>
          <a:xfrm>
            <a:off x="2303090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E9F3784-6976-4211-88C3-EF64C7906E64}"/>
              </a:ext>
            </a:extLst>
          </p:cNvPr>
          <p:cNvSpPr/>
          <p:nvPr/>
        </p:nvSpPr>
        <p:spPr>
          <a:xfrm>
            <a:off x="3335554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009F1DD-A7AD-413F-BF72-6E13C096B082}"/>
              </a:ext>
            </a:extLst>
          </p:cNvPr>
          <p:cNvSpPr/>
          <p:nvPr/>
        </p:nvSpPr>
        <p:spPr>
          <a:xfrm>
            <a:off x="4368018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89990F-37F7-45A3-AA91-AA3D1045BFDB}"/>
              </a:ext>
            </a:extLst>
          </p:cNvPr>
          <p:cNvSpPr/>
          <p:nvPr/>
        </p:nvSpPr>
        <p:spPr>
          <a:xfrm>
            <a:off x="5400482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4A75C88F-8B65-4E31-B01C-DA5D044FBCCD}"/>
              </a:ext>
            </a:extLst>
          </p:cNvPr>
          <p:cNvGraphicFramePr>
            <a:graphicFrameLocks noGrp="1"/>
          </p:cNvGraphicFramePr>
          <p:nvPr/>
        </p:nvGraphicFramePr>
        <p:xfrm>
          <a:off x="2314917" y="150347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7338133A-C167-4483-ABCB-930E61FBFF4F}"/>
              </a:ext>
            </a:extLst>
          </p:cNvPr>
          <p:cNvGraphicFramePr>
            <a:graphicFrameLocks noGrp="1"/>
          </p:cNvGraphicFramePr>
          <p:nvPr/>
        </p:nvGraphicFramePr>
        <p:xfrm>
          <a:off x="1280587" y="150347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05472E2-430E-44E8-BEB2-60CD7E2A15B7}"/>
              </a:ext>
            </a:extLst>
          </p:cNvPr>
          <p:cNvGraphicFramePr>
            <a:graphicFrameLocks noGrp="1"/>
          </p:cNvGraphicFramePr>
          <p:nvPr/>
        </p:nvGraphicFramePr>
        <p:xfrm>
          <a:off x="3599853" y="1503476"/>
          <a:ext cx="385846" cy="926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846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</a:tblGrid>
              <a:tr h="92603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BBC3CE3-5D59-409A-9537-7DCC30BB2C31}"/>
              </a:ext>
            </a:extLst>
          </p:cNvPr>
          <p:cNvGraphicFramePr>
            <a:graphicFrameLocks noGrp="1"/>
          </p:cNvGraphicFramePr>
          <p:nvPr/>
        </p:nvGraphicFramePr>
        <p:xfrm>
          <a:off x="5414188" y="150347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2947F36A-EAF7-49BA-B81A-4758CBCE69DC}"/>
              </a:ext>
            </a:extLst>
          </p:cNvPr>
          <p:cNvGraphicFramePr>
            <a:graphicFrameLocks noGrp="1"/>
          </p:cNvGraphicFramePr>
          <p:nvPr/>
        </p:nvGraphicFramePr>
        <p:xfrm>
          <a:off x="4383995" y="150347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52078A90-AB3E-4EEA-ABDE-0A9CF7EABCBE}"/>
              </a:ext>
            </a:extLst>
          </p:cNvPr>
          <p:cNvSpPr/>
          <p:nvPr/>
        </p:nvSpPr>
        <p:spPr>
          <a:xfrm>
            <a:off x="3163864" y="2813562"/>
            <a:ext cx="2851107" cy="1225034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next number in the sequence is 8.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7861CC8-A1E9-44B7-93F6-DC8F8DA3F122}"/>
              </a:ext>
            </a:extLst>
          </p:cNvPr>
          <p:cNvSpPr/>
          <p:nvPr/>
        </p:nvSpPr>
        <p:spPr>
          <a:xfrm>
            <a:off x="6432942" y="1448594"/>
            <a:ext cx="932249" cy="103760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7ADE574F-5475-473D-8D5C-1C7E184CCCE5}"/>
              </a:ext>
            </a:extLst>
          </p:cNvPr>
          <p:cNvGraphicFramePr>
            <a:graphicFrameLocks noGrp="1"/>
          </p:cNvGraphicFramePr>
          <p:nvPr/>
        </p:nvGraphicFramePr>
        <p:xfrm>
          <a:off x="6428466" y="150347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2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equivalent fractions below.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2A4D16B-F085-4F2A-A7B1-7BAF20CB5083}"/>
              </a:ext>
            </a:extLst>
          </p:cNvPr>
          <p:cNvGraphicFramePr>
            <a:graphicFrameLocks noGrp="1"/>
          </p:cNvGraphicFramePr>
          <p:nvPr/>
        </p:nvGraphicFramePr>
        <p:xfrm>
          <a:off x="1450433" y="1982912"/>
          <a:ext cx="1080000" cy="2615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14838764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66674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23486"/>
                  </a:ext>
                </a:extLst>
              </a:tr>
              <a:tr h="22753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02725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1021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F1D59D7-58C3-4301-BB3F-76C088D44CAC}"/>
              </a:ext>
            </a:extLst>
          </p:cNvPr>
          <p:cNvSpPr>
            <a:spLocks noChangeAspect="1"/>
          </p:cNvSpPr>
          <p:nvPr/>
        </p:nvSpPr>
        <p:spPr>
          <a:xfrm>
            <a:off x="2326580" y="2735736"/>
            <a:ext cx="1072870" cy="107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254AFAF8-71FD-4788-90AC-EAB2515F8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61374"/>
              </p:ext>
            </p:extLst>
          </p:nvPr>
        </p:nvGraphicFramePr>
        <p:xfrm>
          <a:off x="3195597" y="1982912"/>
          <a:ext cx="1080000" cy="2578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14838764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66674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23486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02725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10219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424FE754-6C00-4B35-8CF3-0A3B76812D72}"/>
              </a:ext>
            </a:extLst>
          </p:cNvPr>
          <p:cNvSpPr>
            <a:spLocks noChangeAspect="1"/>
          </p:cNvSpPr>
          <p:nvPr/>
        </p:nvSpPr>
        <p:spPr>
          <a:xfrm>
            <a:off x="4071744" y="2735736"/>
            <a:ext cx="1072870" cy="107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7E7007EB-418C-4F29-B3BD-9A7BF6675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73541"/>
              </p:ext>
            </p:extLst>
          </p:nvPr>
        </p:nvGraphicFramePr>
        <p:xfrm>
          <a:off x="4940761" y="1982912"/>
          <a:ext cx="1080000" cy="2578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14838764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66674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23486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02725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10219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6BAE704D-5C0A-45CC-A5A7-A1D840CC15F6}"/>
              </a:ext>
            </a:extLst>
          </p:cNvPr>
          <p:cNvSpPr>
            <a:spLocks noChangeAspect="1"/>
          </p:cNvSpPr>
          <p:nvPr/>
        </p:nvSpPr>
        <p:spPr>
          <a:xfrm>
            <a:off x="5816908" y="2735736"/>
            <a:ext cx="1072870" cy="1072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9E41F97F-0732-4DD8-BB50-A6FBE11AA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330188"/>
              </p:ext>
            </p:extLst>
          </p:nvPr>
        </p:nvGraphicFramePr>
        <p:xfrm>
          <a:off x="6685926" y="1982912"/>
          <a:ext cx="1080000" cy="2578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148387640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66674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723486"/>
                  </a:ext>
                </a:extLst>
              </a:tr>
              <a:tr h="209259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4027256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10219"/>
                  </a:ext>
                </a:extLst>
              </a:tr>
            </a:tbl>
          </a:graphicData>
        </a:graphic>
      </p:graphicFrame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0CBBECF6-3037-41AA-BBE4-B078D66558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A78AD6BE-AF05-4999-AEC7-096C5086B54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60964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65BE4-5150-47B7-8A40-3252E05FB5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82D0C639-AC9C-46FF-84F9-66E6FEAFFC4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1" name="Picture 10" descr="Y5_SP_B2_PP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9" r="12444" b="4626"/>
          <a:stretch/>
        </p:blipFill>
        <p:spPr>
          <a:xfrm>
            <a:off x="526473" y="1468583"/>
            <a:ext cx="8091055" cy="46966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8872" y="38792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Look at the number line. </a:t>
            </a:r>
          </a:p>
          <a:p>
            <a:r>
              <a:rPr lang="en-GB" sz="2000" b="1" dirty="0" smtClean="0"/>
              <a:t>What is the value of each jump?</a:t>
            </a:r>
          </a:p>
          <a:p>
            <a:r>
              <a:rPr lang="en-GB" sz="2000" b="1" dirty="0" smtClean="0"/>
              <a:t>Can you use this information to fill in the blank spaces?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65BE4-5150-47B7-8A40-3252E05FB5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82D0C639-AC9C-46FF-84F9-66E6FEAFFC4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872" y="387928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Look at the number line. </a:t>
            </a:r>
          </a:p>
          <a:p>
            <a:r>
              <a:rPr lang="en-GB" sz="2000" b="1" dirty="0" smtClean="0"/>
              <a:t>This time you have the mixed numbers and improper fractions on the line to help. </a:t>
            </a:r>
          </a:p>
          <a:p>
            <a:r>
              <a:rPr lang="en-GB" sz="2000" b="1" dirty="0" smtClean="0"/>
              <a:t>What is the value of each jump?</a:t>
            </a:r>
          </a:p>
          <a:p>
            <a:r>
              <a:rPr lang="en-GB" sz="2000" b="1" dirty="0" smtClean="0"/>
              <a:t>Can you use this information to fill in the blank spaces?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 descr="Y5_SP_B2_PP4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12430" r="12122" b="5056"/>
          <a:stretch/>
        </p:blipFill>
        <p:spPr>
          <a:xfrm>
            <a:off x="678871" y="2029371"/>
            <a:ext cx="7578438" cy="41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5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Lets try taking the number line away.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D1656B4-30B8-4CB4-8B85-0316CEE94CFF}"/>
              </a:ext>
            </a:extLst>
          </p:cNvPr>
          <p:cNvGraphicFramePr>
            <a:graphicFrameLocks noGrp="1"/>
          </p:cNvGraphicFramePr>
          <p:nvPr/>
        </p:nvGraphicFramePr>
        <p:xfrm>
          <a:off x="1554660" y="32603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0CDFD42-AAEF-4896-A1F1-59CE3F5D6A1E}"/>
              </a:ext>
            </a:extLst>
          </p:cNvPr>
          <p:cNvGraphicFramePr>
            <a:graphicFrameLocks noGrp="1"/>
          </p:cNvGraphicFramePr>
          <p:nvPr/>
        </p:nvGraphicFramePr>
        <p:xfrm>
          <a:off x="3535710" y="3260393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967486-5551-4AB1-96F7-A753A3382CC1}"/>
              </a:ext>
            </a:extLst>
          </p:cNvPr>
          <p:cNvGraphicFramePr>
            <a:graphicFrameLocks noGrp="1"/>
          </p:cNvGraphicFramePr>
          <p:nvPr/>
        </p:nvGraphicFramePr>
        <p:xfrm>
          <a:off x="5514946" y="3295586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pic>
        <p:nvPicPr>
          <p:cNvPr id="26" name="Picture 25" descr="A close up of a sign&#10;&#10;Description generated with high confidence">
            <a:extLst>
              <a:ext uri="{FF2B5EF4-FFF2-40B4-BE49-F238E27FC236}">
                <a16:creationId xmlns:a16="http://schemas.microsoft.com/office/drawing/2014/main" id="{F385CD22-D539-46A1-A876-C1922C1230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6050D1FB-45B9-4B74-A8C7-FEFEB47B25C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13711"/>
              </p:ext>
            </p:extLst>
          </p:nvPr>
        </p:nvGraphicFramePr>
        <p:xfrm>
          <a:off x="1372906" y="200299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10130"/>
              </p:ext>
            </p:extLst>
          </p:nvPr>
        </p:nvGraphicFramePr>
        <p:xfrm>
          <a:off x="2619815" y="2002997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98453"/>
              </p:ext>
            </p:extLst>
          </p:nvPr>
        </p:nvGraphicFramePr>
        <p:xfrm>
          <a:off x="3935996" y="1961433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2617" y="1565563"/>
            <a:ext cx="839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sz="2400" b="1" dirty="0" smtClean="0"/>
          </a:p>
          <a:p>
            <a:r>
              <a:rPr lang="en-GB" sz="2400" b="1" dirty="0"/>
              <a:t> </a:t>
            </a:r>
            <a:r>
              <a:rPr lang="en-GB" sz="2400" b="1" dirty="0" smtClean="0"/>
              <a:t>                         ,                  ,                  , _____, _______,_____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560618"/>
            <a:ext cx="7481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Step 1: What is the difference between the first 2 fractions?</a:t>
            </a:r>
          </a:p>
        </p:txBody>
      </p:sp>
    </p:spTree>
    <p:extLst>
      <p:ext uri="{BB962C8B-B14F-4D97-AF65-F5344CB8AC3E}">
        <p14:creationId xmlns:p14="http://schemas.microsoft.com/office/powerpoint/2010/main" val="327010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Lets try taking the number line away.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967486-5551-4AB1-96F7-A753A3382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28318"/>
              </p:ext>
            </p:extLst>
          </p:nvPr>
        </p:nvGraphicFramePr>
        <p:xfrm>
          <a:off x="5514946" y="3295586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pic>
        <p:nvPicPr>
          <p:cNvPr id="26" name="Picture 25" descr="A close up of a sign&#10;&#10;Description generated with high confidence">
            <a:extLst>
              <a:ext uri="{FF2B5EF4-FFF2-40B4-BE49-F238E27FC236}">
                <a16:creationId xmlns:a16="http://schemas.microsoft.com/office/drawing/2014/main" id="{F385CD22-D539-46A1-A876-C1922C1230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6050D1FB-45B9-4B74-A8C7-FEFEB47B25C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13711"/>
              </p:ext>
            </p:extLst>
          </p:nvPr>
        </p:nvGraphicFramePr>
        <p:xfrm>
          <a:off x="1372906" y="200299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10130"/>
              </p:ext>
            </p:extLst>
          </p:nvPr>
        </p:nvGraphicFramePr>
        <p:xfrm>
          <a:off x="2619815" y="2002997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98453"/>
              </p:ext>
            </p:extLst>
          </p:nvPr>
        </p:nvGraphicFramePr>
        <p:xfrm>
          <a:off x="3935996" y="1961433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198" y="1620981"/>
            <a:ext cx="839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sz="2400" b="1" dirty="0" smtClean="0"/>
          </a:p>
          <a:p>
            <a:r>
              <a:rPr lang="en-GB" sz="2400" b="1" dirty="0"/>
              <a:t> </a:t>
            </a:r>
            <a:r>
              <a:rPr lang="en-GB" sz="2400" b="1" dirty="0" smtClean="0"/>
              <a:t>                         ,                  ,                  , _____, _______,_____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8145" y="3463635"/>
            <a:ext cx="7481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Step 1: What is the difference between the first 2 fractions?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Now how do we find the rest of the sequence?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43490"/>
              </p:ext>
            </p:extLst>
          </p:nvPr>
        </p:nvGraphicFramePr>
        <p:xfrm>
          <a:off x="2190324" y="3901068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71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Lets try taking the number line away.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967486-5551-4AB1-96F7-A753A3382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28318"/>
              </p:ext>
            </p:extLst>
          </p:nvPr>
        </p:nvGraphicFramePr>
        <p:xfrm>
          <a:off x="5514946" y="3295586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pic>
        <p:nvPicPr>
          <p:cNvPr id="26" name="Picture 25" descr="A close up of a sign&#10;&#10;Description generated with high confidence">
            <a:extLst>
              <a:ext uri="{FF2B5EF4-FFF2-40B4-BE49-F238E27FC236}">
                <a16:creationId xmlns:a16="http://schemas.microsoft.com/office/drawing/2014/main" id="{F385CD22-D539-46A1-A876-C1922C1230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6050D1FB-45B9-4B74-A8C7-FEFEB47B25C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13711"/>
              </p:ext>
            </p:extLst>
          </p:nvPr>
        </p:nvGraphicFramePr>
        <p:xfrm>
          <a:off x="1372906" y="200299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210130"/>
              </p:ext>
            </p:extLst>
          </p:nvPr>
        </p:nvGraphicFramePr>
        <p:xfrm>
          <a:off x="2619815" y="2002997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798453"/>
              </p:ext>
            </p:extLst>
          </p:nvPr>
        </p:nvGraphicFramePr>
        <p:xfrm>
          <a:off x="3935996" y="1961433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198" y="1620981"/>
            <a:ext cx="839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sz="2400" b="1" dirty="0" smtClean="0"/>
          </a:p>
          <a:p>
            <a:r>
              <a:rPr lang="en-GB" sz="2400" b="1" dirty="0"/>
              <a:t> </a:t>
            </a:r>
            <a:r>
              <a:rPr lang="en-GB" sz="2400" b="1" dirty="0" smtClean="0"/>
              <a:t>                         ,                  ,                  , _____, _______,_____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8145" y="3463635"/>
            <a:ext cx="74814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Step 1: What is the difference between the first 2 fractions?</a:t>
            </a:r>
          </a:p>
          <a:p>
            <a:endParaRPr lang="en-GB" sz="2800" dirty="0" smtClean="0"/>
          </a:p>
          <a:p>
            <a:r>
              <a:rPr lang="en-GB" sz="2800" dirty="0" smtClean="0"/>
              <a:t>Now how do we find the rest of the sequence?</a:t>
            </a:r>
          </a:p>
          <a:p>
            <a:pPr fontAlgn="ctr"/>
            <a:r>
              <a:rPr lang="en-GB" sz="2800" dirty="0" smtClean="0"/>
              <a:t>Add on the         to the mixed number or convert to and improper fraction. Whichever you find easier. </a:t>
            </a:r>
            <a:endParaRPr lang="en-GB" dirty="0" smtClean="0"/>
          </a:p>
          <a:p>
            <a:pPr fontAlgn="t"/>
            <a:endParaRPr lang="en-GB" dirty="0"/>
          </a:p>
          <a:p>
            <a:endParaRPr lang="en-GB" sz="2800" dirty="0" smtClean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34297"/>
              </p:ext>
            </p:extLst>
          </p:nvPr>
        </p:nvGraphicFramePr>
        <p:xfrm>
          <a:off x="7025561" y="3249905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707" y="4497971"/>
            <a:ext cx="775894" cy="8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Lets try taking the number line away.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967486-5551-4AB1-96F7-A753A3382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28318"/>
              </p:ext>
            </p:extLst>
          </p:nvPr>
        </p:nvGraphicFramePr>
        <p:xfrm>
          <a:off x="5514946" y="3295586"/>
          <a:ext cx="318881" cy="323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81">
                  <a:extLst>
                    <a:ext uri="{9D8B030D-6E8A-4147-A177-3AD203B41FA5}">
                      <a16:colId xmlns:a16="http://schemas.microsoft.com/office/drawing/2014/main" val="2702436383"/>
                    </a:ext>
                  </a:extLst>
                </a:gridCol>
              </a:tblGrid>
              <a:tr h="323984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19454"/>
                  </a:ext>
                </a:extLst>
              </a:tr>
            </a:tbl>
          </a:graphicData>
        </a:graphic>
      </p:graphicFrame>
      <p:pic>
        <p:nvPicPr>
          <p:cNvPr id="26" name="Picture 25" descr="A close up of a sign&#10;&#10;Description generated with high confidence">
            <a:extLst>
              <a:ext uri="{FF2B5EF4-FFF2-40B4-BE49-F238E27FC236}">
                <a16:creationId xmlns:a16="http://schemas.microsoft.com/office/drawing/2014/main" id="{F385CD22-D539-46A1-A876-C1922C1230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6050D1FB-45B9-4B74-A8C7-FEFEB47B25C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77185"/>
              </p:ext>
            </p:extLst>
          </p:nvPr>
        </p:nvGraphicFramePr>
        <p:xfrm>
          <a:off x="1109670" y="139339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15143"/>
              </p:ext>
            </p:extLst>
          </p:nvPr>
        </p:nvGraphicFramePr>
        <p:xfrm>
          <a:off x="2425851" y="1393397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34896"/>
              </p:ext>
            </p:extLst>
          </p:nvPr>
        </p:nvGraphicFramePr>
        <p:xfrm>
          <a:off x="3686614" y="1254851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4071" y="928254"/>
            <a:ext cx="839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sz="2400" b="1" dirty="0" smtClean="0"/>
          </a:p>
          <a:p>
            <a:r>
              <a:rPr lang="en-GB" sz="2400" b="1" dirty="0"/>
              <a:t> </a:t>
            </a:r>
            <a:r>
              <a:rPr lang="en-GB" sz="2400" b="1" dirty="0" smtClean="0"/>
              <a:t>                         ,                  ,                  , _____, _______,_____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8145" y="3463635"/>
            <a:ext cx="74814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Step 1: What is the difference between the first 2 fractions?</a:t>
            </a:r>
          </a:p>
          <a:p>
            <a:endParaRPr lang="en-GB" sz="2800" dirty="0" smtClean="0"/>
          </a:p>
          <a:p>
            <a:r>
              <a:rPr lang="en-GB" sz="2800" dirty="0" smtClean="0"/>
              <a:t>Now how do we find the rest of the sequence?</a:t>
            </a:r>
          </a:p>
          <a:p>
            <a:pPr fontAlgn="ctr"/>
            <a:r>
              <a:rPr lang="en-GB" sz="2800" dirty="0" smtClean="0"/>
              <a:t>Add on the         to the mixed number or convert to and improper fraction. Whichever you find easier. </a:t>
            </a:r>
            <a:endParaRPr lang="en-GB" dirty="0" smtClean="0"/>
          </a:p>
          <a:p>
            <a:pPr fontAlgn="t"/>
            <a:endParaRPr lang="en-GB" dirty="0"/>
          </a:p>
          <a:p>
            <a:endParaRPr lang="en-GB" sz="2800" dirty="0" smtClean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034297"/>
              </p:ext>
            </p:extLst>
          </p:nvPr>
        </p:nvGraphicFramePr>
        <p:xfrm>
          <a:off x="7025561" y="3249905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707" y="4497971"/>
            <a:ext cx="775894" cy="8896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198" y="1620981"/>
            <a:ext cx="8395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sz="2400" b="1" dirty="0" smtClean="0"/>
          </a:p>
          <a:p>
            <a:r>
              <a:rPr lang="en-GB" sz="2400" b="1" dirty="0" smtClean="0"/>
              <a:t>                          ,                  ,                  , _____, _______,_____</a:t>
            </a:r>
            <a:endParaRPr lang="en-GB" sz="2400" b="1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49236"/>
              </p:ext>
            </p:extLst>
          </p:nvPr>
        </p:nvGraphicFramePr>
        <p:xfrm>
          <a:off x="1109670" y="2321650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Century Gothic" panose="020B0502020202020204" pitchFamily="34" charset="0"/>
                        </a:rPr>
                        <a:t>17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77061"/>
              </p:ext>
            </p:extLst>
          </p:nvPr>
        </p:nvGraphicFramePr>
        <p:xfrm>
          <a:off x="2384288" y="2349359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Century Gothic" panose="020B0502020202020204" pitchFamily="34" charset="0"/>
                        </a:rPr>
                        <a:t>23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396D28A-51AB-4261-8ADD-D6DFD5A3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55629"/>
              </p:ext>
            </p:extLst>
          </p:nvPr>
        </p:nvGraphicFramePr>
        <p:xfrm>
          <a:off x="3672761" y="2307796"/>
          <a:ext cx="904534" cy="926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518">
                  <a:extLst>
                    <a:ext uri="{9D8B030D-6E8A-4147-A177-3AD203B41FA5}">
                      <a16:colId xmlns:a16="http://schemas.microsoft.com/office/drawing/2014/main" val="447716399"/>
                    </a:ext>
                  </a:extLst>
                </a:gridCol>
                <a:gridCol w="463016">
                  <a:extLst>
                    <a:ext uri="{9D8B030D-6E8A-4147-A177-3AD203B41FA5}">
                      <a16:colId xmlns:a16="http://schemas.microsoft.com/office/drawing/2014/main" val="473811290"/>
                    </a:ext>
                  </a:extLst>
                </a:gridCol>
              </a:tblGrid>
              <a:tr h="463016">
                <a:tc row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smtClean="0">
                          <a:latin typeface="Century Gothic" panose="020B0502020202020204" pitchFamily="34" charset="0"/>
                        </a:rPr>
                        <a:t>29</a:t>
                      </a:r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912161"/>
                  </a:ext>
                </a:extLst>
              </a:tr>
              <a:tr h="463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08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73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40B2FF-AB4A-45F3-93CD-68EC046AF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86144f90-c7b6-48d0-aae5-f5e9e48cc3df"/>
    <ds:schemaRef ds:uri="http://schemas.openxmlformats.org/package/2006/metadata/core-properties"/>
    <ds:schemaRef ds:uri="0f0ae0ff-29c4-4766-b250-c1a9bee8d43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2651</TotalTime>
  <Words>953</Words>
  <Application>Microsoft Office PowerPoint</Application>
  <PresentationFormat>On-screen Show (4:3)</PresentationFormat>
  <Paragraphs>449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Catherine</cp:lastModifiedBy>
  <cp:revision>13</cp:revision>
  <dcterms:created xsi:type="dcterms:W3CDTF">2018-03-17T10:08:43Z</dcterms:created>
  <dcterms:modified xsi:type="dcterms:W3CDTF">2020-05-17T19:55:11Z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