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6" r:id="rId2"/>
  </p:sldMasterIdLst>
  <p:sldIdLst>
    <p:sldId id="261" r:id="rId3"/>
    <p:sldId id="270" r:id="rId4"/>
    <p:sldId id="271" r:id="rId5"/>
    <p:sldId id="272" r:id="rId6"/>
    <p:sldId id="273" r:id="rId7"/>
    <p:sldId id="275" r:id="rId8"/>
    <p:sldId id="276" r:id="rId9"/>
    <p:sldId id="280" r:id="rId10"/>
    <p:sldId id="282" r:id="rId11"/>
    <p:sldId id="283" r:id="rId12"/>
  </p:sldIdLst>
  <p:sldSz cx="9144000" cy="6858000" type="screen4x3"/>
  <p:notesSz cx="6858000" cy="9144000"/>
  <p:embeddedFontLst>
    <p:embeddedFont>
      <p:font typeface="Twinkl" panose="020B0604020202020204" charset="0"/>
      <p:regular r:id="rId13"/>
      <p:bold r:id="rId14"/>
    </p:embeddedFont>
    <p:embeddedFont>
      <p:font typeface="Twinkl SemiBold" charset="0"/>
      <p:bold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17" userDrawn="1">
          <p15:clr>
            <a:srgbClr val="A4A3A4"/>
          </p15:clr>
        </p15:guide>
        <p15:guide id="4" pos="476" userDrawn="1">
          <p15:clr>
            <a:srgbClr val="A4A3A4"/>
          </p15:clr>
        </p15:guide>
        <p15:guide id="5" pos="5284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orient="horz" pos="482" userDrawn="1">
          <p15:clr>
            <a:srgbClr val="A4A3A4"/>
          </p15:clr>
        </p15:guide>
        <p15:guide id="9" orient="horz" pos="3997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98EE"/>
    <a:srgbClr val="00B0F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6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1134" y="84"/>
      </p:cViewPr>
      <p:guideLst>
        <p:guide orient="horz" pos="2160"/>
        <p:guide pos="2880"/>
        <p:guide pos="317"/>
        <p:guide pos="476"/>
        <p:guide pos="5284"/>
        <p:guide pos="5443"/>
        <p:guide orient="horz" pos="323"/>
        <p:guide orient="horz" pos="482"/>
        <p:guide orient="horz" pos="3997"/>
        <p:guide orient="horz" pos="383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8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78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80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6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6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71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56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8399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40663383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38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3113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0315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534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08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0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5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6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2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8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1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D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491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034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4" r:id="rId6"/>
    <p:sldLayoutId id="214748369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6.png"/><Relationship Id="rId7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png"/><Relationship Id="rId5" Type="http://schemas.openxmlformats.org/officeDocument/2006/relationships/image" Target="../media/image2.png"/><Relationship Id="rId10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02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75" y="560614"/>
            <a:ext cx="7803799" cy="15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573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5998" y="691285"/>
            <a:ext cx="7108248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600" b="1" dirty="0"/>
              <a:t>Imperial Units of Volume </a:t>
            </a:r>
            <a:br>
              <a:rPr lang="en-GB" sz="3600" b="1" dirty="0"/>
            </a:br>
            <a:r>
              <a:rPr lang="en-GB" sz="3600" b="1" dirty="0"/>
              <a:t>and Capacity</a:t>
            </a:r>
            <a:endParaRPr lang="en-GB" sz="3600" b="1" dirty="0">
              <a:latin typeface="+mj-lt"/>
            </a:endParaRPr>
          </a:p>
        </p:txBody>
      </p:sp>
      <p:pic>
        <p:nvPicPr>
          <p:cNvPr id="3" name="Whole Clas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5"/>
          <a:stretch/>
        </p:blipFill>
        <p:spPr>
          <a:xfrm>
            <a:off x="503237" y="1878565"/>
            <a:ext cx="8137525" cy="44666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9909">
            <a:off x="-2413820" y="1826503"/>
            <a:ext cx="8343330" cy="6858000"/>
          </a:xfrm>
          <a:prstGeom prst="rect">
            <a:avLst/>
          </a:prstGeom>
          <a:effectLst>
            <a:outerShdw blurRad="25400" dist="88900" dir="1080000" algn="ctr" rotWithShape="0">
              <a:srgbClr val="000000">
                <a:alpha val="26000"/>
              </a:srgbClr>
            </a:outerShdw>
          </a:effectLst>
        </p:spPr>
      </p:pic>
      <p:grpSp>
        <p:nvGrpSpPr>
          <p:cNvPr id="34" name="Group 33"/>
          <p:cNvGrpSpPr/>
          <p:nvPr/>
        </p:nvGrpSpPr>
        <p:grpSpPr>
          <a:xfrm>
            <a:off x="5835698" y="4457854"/>
            <a:ext cx="2337805" cy="1573337"/>
            <a:chOff x="5835698" y="4457854"/>
            <a:chExt cx="2337805" cy="1573337"/>
          </a:xfrm>
        </p:grpSpPr>
        <p:sp>
          <p:nvSpPr>
            <p:cNvPr id="21" name="Freeform 20"/>
            <p:cNvSpPr/>
            <p:nvPr/>
          </p:nvSpPr>
          <p:spPr>
            <a:xfrm>
              <a:off x="6112338" y="4457854"/>
              <a:ext cx="2061165" cy="1573337"/>
            </a:xfrm>
            <a:custGeom>
              <a:avLst/>
              <a:gdLst>
                <a:gd name="connsiteX0" fmla="*/ 1587938 w 2061165"/>
                <a:gd name="connsiteY0" fmla="*/ 1573337 h 1573337"/>
                <a:gd name="connsiteX1" fmla="*/ 1861070 w 2061165"/>
                <a:gd name="connsiteY1" fmla="*/ 1312080 h 1573337"/>
                <a:gd name="connsiteX2" fmla="*/ 2003574 w 2061165"/>
                <a:gd name="connsiteY2" fmla="*/ 730189 h 1573337"/>
                <a:gd name="connsiteX3" fmla="*/ 2003574 w 2061165"/>
                <a:gd name="connsiteY3" fmla="*/ 385804 h 1573337"/>
                <a:gd name="connsiteX4" fmla="*/ 1302930 w 2061165"/>
                <a:gd name="connsiteY4" fmla="*/ 148298 h 1573337"/>
                <a:gd name="connsiteX5" fmla="*/ 637912 w 2061165"/>
                <a:gd name="connsiteY5" fmla="*/ 5794 h 1573337"/>
                <a:gd name="connsiteX6" fmla="*/ 234151 w 2061165"/>
                <a:gd name="connsiteY6" fmla="*/ 100796 h 1573337"/>
                <a:gd name="connsiteX7" fmla="*/ 56021 w 2061165"/>
                <a:gd name="connsiteY7" fmla="*/ 730189 h 1573337"/>
                <a:gd name="connsiteX8" fmla="*/ 1231678 w 2061165"/>
                <a:gd name="connsiteY8" fmla="*/ 1347706 h 157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61165" h="1573337">
                  <a:moveTo>
                    <a:pt x="1587938" y="1573337"/>
                  </a:moveTo>
                  <a:cubicBezTo>
                    <a:pt x="1689867" y="1512971"/>
                    <a:pt x="1791797" y="1452605"/>
                    <a:pt x="1861070" y="1312080"/>
                  </a:cubicBezTo>
                  <a:cubicBezTo>
                    <a:pt x="1930343" y="1171555"/>
                    <a:pt x="1979823" y="884568"/>
                    <a:pt x="2003574" y="730189"/>
                  </a:cubicBezTo>
                  <a:cubicBezTo>
                    <a:pt x="2027325" y="575810"/>
                    <a:pt x="2120348" y="482786"/>
                    <a:pt x="2003574" y="385804"/>
                  </a:cubicBezTo>
                  <a:cubicBezTo>
                    <a:pt x="1886800" y="288822"/>
                    <a:pt x="1530540" y="211633"/>
                    <a:pt x="1302930" y="148298"/>
                  </a:cubicBezTo>
                  <a:cubicBezTo>
                    <a:pt x="1075320" y="84963"/>
                    <a:pt x="816042" y="13711"/>
                    <a:pt x="637912" y="5794"/>
                  </a:cubicBezTo>
                  <a:cubicBezTo>
                    <a:pt x="459782" y="-2123"/>
                    <a:pt x="331133" y="-19936"/>
                    <a:pt x="234151" y="100796"/>
                  </a:cubicBezTo>
                  <a:cubicBezTo>
                    <a:pt x="137169" y="221528"/>
                    <a:pt x="-110234" y="522371"/>
                    <a:pt x="56021" y="730189"/>
                  </a:cubicBezTo>
                  <a:cubicBezTo>
                    <a:pt x="222275" y="938007"/>
                    <a:pt x="726976" y="1142856"/>
                    <a:pt x="1231678" y="1347706"/>
                  </a:cubicBezTo>
                </a:path>
              </a:pathLst>
            </a:cu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298977">
              <a:off x="6288141" y="4245969"/>
              <a:ext cx="1232883" cy="2137770"/>
            </a:xfrm>
            <a:prstGeom prst="rect">
              <a:avLst/>
            </a:prstGeom>
            <a:effectLst>
              <a:outerShdw blurRad="50800" dist="25400" dir="5400000" algn="ctr" rotWithShape="0">
                <a:srgbClr val="000000">
                  <a:alpha val="13000"/>
                </a:srgbClr>
              </a:outerShdw>
            </a:effectLst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05"/>
          <a:stretch/>
        </p:blipFill>
        <p:spPr>
          <a:xfrm rot="3087327">
            <a:off x="4987183" y="6240836"/>
            <a:ext cx="1320054" cy="2565046"/>
          </a:xfrm>
          <a:prstGeom prst="rect">
            <a:avLst/>
          </a:prstGeom>
          <a:effectLst>
            <a:outerShdw blurRad="25400" dist="139700" dir="172800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" t="91624" r="5503"/>
          <a:stretch/>
        </p:blipFill>
        <p:spPr>
          <a:xfrm>
            <a:off x="142613" y="6283554"/>
            <a:ext cx="8498147" cy="5744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0" t="17978" r="93610" b="-2895"/>
          <a:stretch/>
        </p:blipFill>
        <p:spPr>
          <a:xfrm>
            <a:off x="-58352" y="1232757"/>
            <a:ext cx="641952" cy="58238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3237" y="1476000"/>
            <a:ext cx="1274763" cy="402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17"/>
          <p:cNvGrpSpPr/>
          <p:nvPr/>
        </p:nvGrpSpPr>
        <p:grpSpPr>
          <a:xfrm>
            <a:off x="946900" y="4830817"/>
            <a:ext cx="3676650" cy="2493056"/>
            <a:chOff x="4570122" y="3838720"/>
            <a:chExt cx="3676650" cy="2493056"/>
          </a:xfrm>
        </p:grpSpPr>
        <p:sp>
          <p:nvSpPr>
            <p:cNvPr id="16" name="Rectangle 15"/>
            <p:cNvSpPr/>
            <p:nvPr/>
          </p:nvSpPr>
          <p:spPr>
            <a:xfrm>
              <a:off x="4570122" y="3838720"/>
              <a:ext cx="3676650" cy="2493056"/>
            </a:xfrm>
            <a:prstGeom prst="rect">
              <a:avLst/>
            </a:prstGeom>
            <a:solidFill>
              <a:srgbClr val="8398EE"/>
            </a:solidFill>
            <a:ln>
              <a:noFill/>
            </a:ln>
            <a:effectLst>
              <a:outerShdw dist="63500" dir="2460000" algn="ctr" rotWithShape="0">
                <a:srgbClr val="00000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696781" y="3927933"/>
              <a:ext cx="3427465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In the UK, we mainly use metric units of measurement to measure volume and capacity. The most common metric units we use are litres and millilitres.</a:t>
              </a:r>
            </a:p>
          </p:txBody>
        </p:sp>
      </p:grpSp>
      <p:sp>
        <p:nvSpPr>
          <p:cNvPr id="24" name="Freeform 23"/>
          <p:cNvSpPr/>
          <p:nvPr/>
        </p:nvSpPr>
        <p:spPr>
          <a:xfrm rot="1312923">
            <a:off x="1099108" y="2398095"/>
            <a:ext cx="1955927" cy="1274036"/>
          </a:xfrm>
          <a:custGeom>
            <a:avLst/>
            <a:gdLst>
              <a:gd name="connsiteX0" fmla="*/ 1516091 w 2085832"/>
              <a:gd name="connsiteY0" fmla="*/ 1439538 h 1439538"/>
              <a:gd name="connsiteX1" fmla="*/ 1979229 w 2085832"/>
              <a:gd name="connsiteY1" fmla="*/ 1083278 h 1439538"/>
              <a:gd name="connsiteX2" fmla="*/ 2074231 w 2085832"/>
              <a:gd name="connsiteY2" fmla="*/ 584514 h 1439538"/>
              <a:gd name="connsiteX3" fmla="*/ 1789224 w 2085832"/>
              <a:gd name="connsiteY3" fmla="*/ 157003 h 1439538"/>
              <a:gd name="connsiteX4" fmla="*/ 981702 w 2085832"/>
              <a:gd name="connsiteY4" fmla="*/ 2624 h 1439538"/>
              <a:gd name="connsiteX5" fmla="*/ 174180 w 2085832"/>
              <a:gd name="connsiteY5" fmla="*/ 263881 h 1439538"/>
              <a:gd name="connsiteX6" fmla="*/ 55426 w 2085832"/>
              <a:gd name="connsiteY6" fmla="*/ 738894 h 1439538"/>
              <a:gd name="connsiteX7" fmla="*/ 874824 w 2085832"/>
              <a:gd name="connsiteY7" fmla="*/ 1118904 h 1439538"/>
              <a:gd name="connsiteX8" fmla="*/ 1409213 w 2085832"/>
              <a:gd name="connsiteY8" fmla="*/ 1047652 h 1439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5832" h="1439538">
                <a:moveTo>
                  <a:pt x="1516091" y="1439538"/>
                </a:moveTo>
                <a:cubicBezTo>
                  <a:pt x="1701148" y="1332660"/>
                  <a:pt x="1886206" y="1225782"/>
                  <a:pt x="1979229" y="1083278"/>
                </a:cubicBezTo>
                <a:cubicBezTo>
                  <a:pt x="2072252" y="940774"/>
                  <a:pt x="2105898" y="738893"/>
                  <a:pt x="2074231" y="584514"/>
                </a:cubicBezTo>
                <a:cubicBezTo>
                  <a:pt x="2042564" y="430135"/>
                  <a:pt x="1971312" y="253985"/>
                  <a:pt x="1789224" y="157003"/>
                </a:cubicBezTo>
                <a:cubicBezTo>
                  <a:pt x="1607136" y="60021"/>
                  <a:pt x="1250876" y="-15189"/>
                  <a:pt x="981702" y="2624"/>
                </a:cubicBezTo>
                <a:cubicBezTo>
                  <a:pt x="712528" y="20437"/>
                  <a:pt x="328559" y="141169"/>
                  <a:pt x="174180" y="263881"/>
                </a:cubicBezTo>
                <a:cubicBezTo>
                  <a:pt x="19801" y="386593"/>
                  <a:pt x="-61348" y="596390"/>
                  <a:pt x="55426" y="738894"/>
                </a:cubicBezTo>
                <a:cubicBezTo>
                  <a:pt x="172200" y="881398"/>
                  <a:pt x="649193" y="1067444"/>
                  <a:pt x="874824" y="1118904"/>
                </a:cubicBezTo>
                <a:cubicBezTo>
                  <a:pt x="1100455" y="1170364"/>
                  <a:pt x="1254834" y="1109008"/>
                  <a:pt x="1409213" y="1047652"/>
                </a:cubicBezTo>
              </a:path>
            </a:pathLst>
          </a:custGeom>
          <a:solidFill>
            <a:schemeClr val="tx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8" name="Group 37"/>
          <p:cNvGrpSpPr/>
          <p:nvPr/>
        </p:nvGrpSpPr>
        <p:grpSpPr>
          <a:xfrm>
            <a:off x="804287" y="3571879"/>
            <a:ext cx="2190750" cy="2437506"/>
            <a:chOff x="804287" y="3571879"/>
            <a:chExt cx="2190750" cy="2437506"/>
          </a:xfrm>
        </p:grpSpPr>
        <p:sp>
          <p:nvSpPr>
            <p:cNvPr id="36" name="Pentagon 35"/>
            <p:cNvSpPr/>
            <p:nvPr/>
          </p:nvSpPr>
          <p:spPr>
            <a:xfrm rot="5400000">
              <a:off x="680909" y="3695257"/>
              <a:ext cx="2437506" cy="2190750"/>
            </a:xfrm>
            <a:prstGeom prst="homePlate">
              <a:avLst>
                <a:gd name="adj" fmla="val 8271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908739" y="4556495"/>
              <a:ext cx="200266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Can you think 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of anything 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that we would measure in pints?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01" y="2457679"/>
            <a:ext cx="2236798" cy="1544096"/>
          </a:xfrm>
          <a:prstGeom prst="rect">
            <a:avLst/>
          </a:prstGeom>
          <a:effectLst>
            <a:outerShdw blurRad="50800" dist="254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7" name="Freeform 26"/>
          <p:cNvSpPr/>
          <p:nvPr/>
        </p:nvSpPr>
        <p:spPr>
          <a:xfrm>
            <a:off x="1676400" y="2994641"/>
            <a:ext cx="2568578" cy="1701557"/>
          </a:xfrm>
          <a:custGeom>
            <a:avLst/>
            <a:gdLst>
              <a:gd name="connsiteX0" fmla="*/ 0 w 2568578"/>
              <a:gd name="connsiteY0" fmla="*/ 998239 h 1701557"/>
              <a:gd name="connsiteX1" fmla="*/ 350520 w 2568578"/>
              <a:gd name="connsiteY1" fmla="*/ 1089679 h 1701557"/>
              <a:gd name="connsiteX2" fmla="*/ 548640 w 2568578"/>
              <a:gd name="connsiteY2" fmla="*/ 1272559 h 1701557"/>
              <a:gd name="connsiteX3" fmla="*/ 1066800 w 2568578"/>
              <a:gd name="connsiteY3" fmla="*/ 1607839 h 1701557"/>
              <a:gd name="connsiteX4" fmla="*/ 1706880 w 2568578"/>
              <a:gd name="connsiteY4" fmla="*/ 1699279 h 1701557"/>
              <a:gd name="connsiteX5" fmla="*/ 2087880 w 2568578"/>
              <a:gd name="connsiteY5" fmla="*/ 1539259 h 1701557"/>
              <a:gd name="connsiteX6" fmla="*/ 2407920 w 2568578"/>
              <a:gd name="connsiteY6" fmla="*/ 1379239 h 1701557"/>
              <a:gd name="connsiteX7" fmla="*/ 2529840 w 2568578"/>
              <a:gd name="connsiteY7" fmla="*/ 1074439 h 1701557"/>
              <a:gd name="connsiteX8" fmla="*/ 2552700 w 2568578"/>
              <a:gd name="connsiteY8" fmla="*/ 739159 h 1701557"/>
              <a:gd name="connsiteX9" fmla="*/ 2308860 w 2568578"/>
              <a:gd name="connsiteY9" fmla="*/ 373399 h 1701557"/>
              <a:gd name="connsiteX10" fmla="*/ 2171700 w 2568578"/>
              <a:gd name="connsiteY10" fmla="*/ 228619 h 1701557"/>
              <a:gd name="connsiteX11" fmla="*/ 2026920 w 2568578"/>
              <a:gd name="connsiteY11" fmla="*/ 99079 h 1701557"/>
              <a:gd name="connsiteX12" fmla="*/ 1562100 w 2568578"/>
              <a:gd name="connsiteY12" fmla="*/ 19 h 1701557"/>
              <a:gd name="connsiteX13" fmla="*/ 1181100 w 2568578"/>
              <a:gd name="connsiteY13" fmla="*/ 106699 h 1701557"/>
              <a:gd name="connsiteX14" fmla="*/ 1021080 w 2568578"/>
              <a:gd name="connsiteY14" fmla="*/ 403879 h 1701557"/>
              <a:gd name="connsiteX15" fmla="*/ 312420 w 2568578"/>
              <a:gd name="connsiteY15" fmla="*/ 617239 h 1701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8578" h="1701557">
                <a:moveTo>
                  <a:pt x="0" y="998239"/>
                </a:moveTo>
                <a:cubicBezTo>
                  <a:pt x="129540" y="1021099"/>
                  <a:pt x="259080" y="1043959"/>
                  <a:pt x="350520" y="1089679"/>
                </a:cubicBezTo>
                <a:cubicBezTo>
                  <a:pt x="441960" y="1135399"/>
                  <a:pt x="429260" y="1186199"/>
                  <a:pt x="548640" y="1272559"/>
                </a:cubicBezTo>
                <a:cubicBezTo>
                  <a:pt x="668020" y="1358919"/>
                  <a:pt x="873760" y="1536719"/>
                  <a:pt x="1066800" y="1607839"/>
                </a:cubicBezTo>
                <a:cubicBezTo>
                  <a:pt x="1259840" y="1678959"/>
                  <a:pt x="1536700" y="1710709"/>
                  <a:pt x="1706880" y="1699279"/>
                </a:cubicBezTo>
                <a:cubicBezTo>
                  <a:pt x="1877060" y="1687849"/>
                  <a:pt x="1971040" y="1592599"/>
                  <a:pt x="2087880" y="1539259"/>
                </a:cubicBezTo>
                <a:cubicBezTo>
                  <a:pt x="2204720" y="1485919"/>
                  <a:pt x="2334260" y="1456709"/>
                  <a:pt x="2407920" y="1379239"/>
                </a:cubicBezTo>
                <a:cubicBezTo>
                  <a:pt x="2481580" y="1301769"/>
                  <a:pt x="2505710" y="1181119"/>
                  <a:pt x="2529840" y="1074439"/>
                </a:cubicBezTo>
                <a:cubicBezTo>
                  <a:pt x="2553970" y="967759"/>
                  <a:pt x="2589530" y="855999"/>
                  <a:pt x="2552700" y="739159"/>
                </a:cubicBezTo>
                <a:cubicBezTo>
                  <a:pt x="2515870" y="622319"/>
                  <a:pt x="2372360" y="458489"/>
                  <a:pt x="2308860" y="373399"/>
                </a:cubicBezTo>
                <a:cubicBezTo>
                  <a:pt x="2245360" y="288309"/>
                  <a:pt x="2218690" y="274339"/>
                  <a:pt x="2171700" y="228619"/>
                </a:cubicBezTo>
                <a:cubicBezTo>
                  <a:pt x="2124710" y="182899"/>
                  <a:pt x="2128520" y="137179"/>
                  <a:pt x="2026920" y="99079"/>
                </a:cubicBezTo>
                <a:cubicBezTo>
                  <a:pt x="1925320" y="60979"/>
                  <a:pt x="1703070" y="-1251"/>
                  <a:pt x="1562100" y="19"/>
                </a:cubicBezTo>
                <a:cubicBezTo>
                  <a:pt x="1421130" y="1289"/>
                  <a:pt x="1271270" y="39389"/>
                  <a:pt x="1181100" y="106699"/>
                </a:cubicBezTo>
                <a:cubicBezTo>
                  <a:pt x="1090930" y="174009"/>
                  <a:pt x="1165860" y="318789"/>
                  <a:pt x="1021080" y="403879"/>
                </a:cubicBezTo>
                <a:cubicBezTo>
                  <a:pt x="876300" y="488969"/>
                  <a:pt x="594360" y="553104"/>
                  <a:pt x="312420" y="617239"/>
                </a:cubicBezTo>
              </a:path>
            </a:pathLst>
          </a:cu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0" name="Group 29"/>
          <p:cNvGrpSpPr/>
          <p:nvPr/>
        </p:nvGrpSpPr>
        <p:grpSpPr>
          <a:xfrm>
            <a:off x="3640647" y="3296643"/>
            <a:ext cx="3920111" cy="1005723"/>
            <a:chOff x="3640647" y="3296643"/>
            <a:chExt cx="3920111" cy="1005723"/>
          </a:xfrm>
        </p:grpSpPr>
        <p:sp>
          <p:nvSpPr>
            <p:cNvPr id="28" name="Pentagon 27"/>
            <p:cNvSpPr/>
            <p:nvPr/>
          </p:nvSpPr>
          <p:spPr>
            <a:xfrm>
              <a:off x="3640647" y="3296643"/>
              <a:ext cx="3840103" cy="1005723"/>
            </a:xfrm>
            <a:prstGeom prst="homePlate">
              <a:avLst>
                <a:gd name="adj" fmla="val 1338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318797" y="3326843"/>
              <a:ext cx="324196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Can you think of anything that we would measure in litres or millilitres?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923" y="3035113"/>
            <a:ext cx="2060341" cy="1656608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3570545" y="2077976"/>
            <a:ext cx="5788536" cy="2236515"/>
            <a:chOff x="3800968" y="3838720"/>
            <a:chExt cx="4445805" cy="2236515"/>
          </a:xfrm>
        </p:grpSpPr>
        <p:sp>
          <p:nvSpPr>
            <p:cNvPr id="32" name="Rectangle 31"/>
            <p:cNvSpPr/>
            <p:nvPr/>
          </p:nvSpPr>
          <p:spPr>
            <a:xfrm>
              <a:off x="3800968" y="3838720"/>
              <a:ext cx="4445805" cy="2236515"/>
            </a:xfrm>
            <a:prstGeom prst="rect">
              <a:avLst/>
            </a:prstGeom>
            <a:solidFill>
              <a:srgbClr val="8398EE"/>
            </a:solidFill>
            <a:ln>
              <a:noFill/>
            </a:ln>
            <a:effectLst>
              <a:outerShdw dist="63500" dir="2460000" algn="ctr" rotWithShape="0">
                <a:srgbClr val="000000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910359" y="3927933"/>
              <a:ext cx="3915516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However, we do use some imperial units of measurement as well. Pints are the most common imperial units we use to measure volume and capacity. Although there are eight pints in a gallon, which is another imperial unit of volume and capacity, we do not normally use gallons as a measurement in the UK.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812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2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0.06407 -0.18588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4" y="-930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decel="50000" fill="hold" nodeType="withEffect">
                                  <p:stCondLst>
                                    <p:cond delay="530"/>
                                  </p:stCondLst>
                                  <p:childTnLst>
                                    <p:animMotion origin="layout" path="M -2.22222E-6 -3.33333E-6 L 0.04514 -0.14166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7" y="-708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8" presetClass="emph" presetSubtype="0" decel="50667" fill="hold" nodeType="withEffect">
                                  <p:stCondLst>
                                    <p:cond delay="530"/>
                                  </p:stCondLst>
                                  <p:childTnLst>
                                    <p:animRot by="300000">
                                      <p:cBhvr>
                                        <p:cTn id="4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29"/>
          <a:stretch/>
        </p:blipFill>
        <p:spPr>
          <a:xfrm>
            <a:off x="511627" y="1415300"/>
            <a:ext cx="4060371" cy="49267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61" b="46068"/>
          <a:stretch/>
        </p:blipFill>
        <p:spPr>
          <a:xfrm>
            <a:off x="4571999" y="1415300"/>
            <a:ext cx="4068764" cy="34841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55650" y="697112"/>
            <a:ext cx="7632699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/>
              <a:t>Pints to Litres</a:t>
            </a:r>
            <a:endParaRPr lang="en-GB" sz="4000" b="1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1" r="28184" b="3126"/>
          <a:stretch/>
        </p:blipFill>
        <p:spPr>
          <a:xfrm flipH="1">
            <a:off x="4572000" y="1639335"/>
            <a:ext cx="4068763" cy="47059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93" b="41442"/>
          <a:stretch/>
        </p:blipFill>
        <p:spPr>
          <a:xfrm flipH="1">
            <a:off x="2902591" y="2450716"/>
            <a:ext cx="1669409" cy="2867904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572000" y="1415300"/>
            <a:ext cx="0" cy="4929938"/>
          </a:xfrm>
          <a:prstGeom prst="line">
            <a:avLst/>
          </a:prstGeom>
          <a:ln w="571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1368716" y="2252309"/>
            <a:ext cx="4377743" cy="1799016"/>
            <a:chOff x="1368716" y="2252309"/>
            <a:chExt cx="4377743" cy="1799016"/>
          </a:xfrm>
        </p:grpSpPr>
        <p:sp>
          <p:nvSpPr>
            <p:cNvPr id="12" name="Pentagon 11"/>
            <p:cNvSpPr/>
            <p:nvPr/>
          </p:nvSpPr>
          <p:spPr>
            <a:xfrm>
              <a:off x="1368716" y="2252309"/>
              <a:ext cx="4377743" cy="1799016"/>
            </a:xfrm>
            <a:prstGeom prst="homePlate">
              <a:avLst>
                <a:gd name="adj" fmla="val 11297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971414" y="2280221"/>
              <a:ext cx="3640822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Two different milk delivery companies measure their milk in different ways. </a:t>
              </a:r>
              <a:r>
                <a:rPr lang="en-GB" dirty="0" err="1">
                  <a:solidFill>
                    <a:schemeClr val="bg1"/>
                  </a:solidFill>
                </a:rPr>
                <a:t>Milko</a:t>
              </a:r>
              <a:r>
                <a:rPr lang="en-GB" dirty="0">
                  <a:solidFill>
                    <a:schemeClr val="bg1"/>
                  </a:solidFill>
                </a:rPr>
                <a:t> uses glass bottles that are measured in pints 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 while Dairy Moo uses cartons    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   that are measured in litres.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03227" y="1412113"/>
            <a:ext cx="8137538" cy="1038606"/>
            <a:chOff x="503227" y="1412113"/>
            <a:chExt cx="8137538" cy="1038606"/>
          </a:xfrm>
        </p:grpSpPr>
        <p:sp>
          <p:nvSpPr>
            <p:cNvPr id="16" name="Pentagon 15"/>
            <p:cNvSpPr/>
            <p:nvPr/>
          </p:nvSpPr>
          <p:spPr>
            <a:xfrm rot="5400000">
              <a:off x="4052693" y="-2137353"/>
              <a:ext cx="1038606" cy="8137538"/>
            </a:xfrm>
            <a:prstGeom prst="homePlate">
              <a:avLst>
                <a:gd name="adj" fmla="val 30801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953492" y="1427484"/>
              <a:ext cx="522316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The customers of both companies need to convert between the two to work out which company they should order from.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512440" y="2668941"/>
            <a:ext cx="2125214" cy="581891"/>
            <a:chOff x="3504944" y="3415972"/>
            <a:chExt cx="2125214" cy="581891"/>
          </a:xfrm>
        </p:grpSpPr>
        <p:sp>
          <p:nvSpPr>
            <p:cNvPr id="20" name="Rectangle 19"/>
            <p:cNvSpPr/>
            <p:nvPr/>
          </p:nvSpPr>
          <p:spPr>
            <a:xfrm>
              <a:off x="3504944" y="3415972"/>
              <a:ext cx="2125214" cy="581891"/>
            </a:xfrm>
            <a:prstGeom prst="rect">
              <a:avLst/>
            </a:prstGeom>
            <a:solidFill>
              <a:srgbClr val="8398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851916" y="3455038"/>
              <a:ext cx="145584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en-US" altLang="en-US" b="1" dirty="0">
                  <a:solidFill>
                    <a:schemeClr val="bg1"/>
                  </a:solidFill>
                </a:rPr>
                <a:t>1 pint ≈ 0.6l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801092" y="3528238"/>
            <a:ext cx="5551055" cy="552917"/>
            <a:chOff x="1801092" y="3528238"/>
            <a:chExt cx="5551055" cy="552917"/>
          </a:xfrm>
        </p:grpSpPr>
        <p:sp>
          <p:nvSpPr>
            <p:cNvPr id="23" name="Rectangle 22"/>
            <p:cNvSpPr/>
            <p:nvPr/>
          </p:nvSpPr>
          <p:spPr>
            <a:xfrm>
              <a:off x="1801092" y="3528238"/>
              <a:ext cx="5551055" cy="55291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856411" y="3598589"/>
              <a:ext cx="34291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How many litres are in 5 pints?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801092" y="3528238"/>
            <a:ext cx="5551055" cy="552917"/>
            <a:chOff x="1801092" y="3528238"/>
            <a:chExt cx="5551055" cy="552917"/>
          </a:xfrm>
        </p:grpSpPr>
        <p:sp>
          <p:nvSpPr>
            <p:cNvPr id="28" name="Rectangle 27"/>
            <p:cNvSpPr/>
            <p:nvPr/>
          </p:nvSpPr>
          <p:spPr>
            <a:xfrm>
              <a:off x="1801092" y="3528238"/>
              <a:ext cx="5551055" cy="552917"/>
            </a:xfrm>
            <a:prstGeom prst="rect">
              <a:avLst/>
            </a:prstGeom>
            <a:solidFill>
              <a:srgbClr val="8398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854280" y="3617061"/>
              <a:ext cx="14334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5 pints ≈ 3l 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72"/>
          <a:stretch/>
        </p:blipFill>
        <p:spPr>
          <a:xfrm>
            <a:off x="6508469" y="1714125"/>
            <a:ext cx="1879880" cy="46311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45"/>
          <a:stretch/>
        </p:blipFill>
        <p:spPr>
          <a:xfrm flipH="1">
            <a:off x="663627" y="1714125"/>
            <a:ext cx="2793947" cy="4631113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829620" y="2945079"/>
            <a:ext cx="3037186" cy="836665"/>
            <a:chOff x="829620" y="2945079"/>
            <a:chExt cx="3037186" cy="836665"/>
          </a:xfrm>
        </p:grpSpPr>
        <p:sp>
          <p:nvSpPr>
            <p:cNvPr id="31" name="Pentagon 30"/>
            <p:cNvSpPr/>
            <p:nvPr/>
          </p:nvSpPr>
          <p:spPr>
            <a:xfrm rot="10800000">
              <a:off x="829620" y="2945079"/>
              <a:ext cx="3037186" cy="836665"/>
            </a:xfrm>
            <a:prstGeom prst="homePlate">
              <a:avLst>
                <a:gd name="adj" fmla="val 15649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040546" y="3033774"/>
              <a:ext cx="200283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How did you calculate 5 × 0.6?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4" b="41442"/>
          <a:stretch/>
        </p:blipFill>
        <p:spPr>
          <a:xfrm flipH="1">
            <a:off x="2902591" y="2450716"/>
            <a:ext cx="1643990" cy="2867904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4594332" y="3869038"/>
            <a:ext cx="3489123" cy="1846019"/>
            <a:chOff x="4594332" y="3869038"/>
            <a:chExt cx="3489123" cy="1846019"/>
          </a:xfrm>
        </p:grpSpPr>
        <p:sp>
          <p:nvSpPr>
            <p:cNvPr id="34" name="Pentagon 33"/>
            <p:cNvSpPr/>
            <p:nvPr/>
          </p:nvSpPr>
          <p:spPr>
            <a:xfrm>
              <a:off x="4594332" y="3869038"/>
              <a:ext cx="3489123" cy="1846019"/>
            </a:xfrm>
            <a:prstGeom prst="homePlate">
              <a:avLst>
                <a:gd name="adj" fmla="val 12936"/>
              </a:avLst>
            </a:prstGeom>
            <a:solidFill>
              <a:srgbClr val="8398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710569" y="3952163"/>
              <a:ext cx="313110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One way of calculating this would be to use the number facts that you already know.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625958" y="4974425"/>
              <a:ext cx="155328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5 × 6 = 30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</a:rPr>
                <a:t>5 × 0.6 = 3</a:t>
              </a:r>
            </a:p>
          </p:txBody>
        </p:sp>
      </p:grpSp>
      <p:pic>
        <p:nvPicPr>
          <p:cNvPr id="3" name="Talking Partner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8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" t="66930" r="-59" b="1363"/>
          <a:stretch/>
        </p:blipFill>
        <p:spPr>
          <a:xfrm>
            <a:off x="503238" y="1282312"/>
            <a:ext cx="8137525" cy="366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Pints to Litres</a:t>
            </a:r>
          </a:p>
        </p:txBody>
      </p:sp>
      <p:pic>
        <p:nvPicPr>
          <p:cNvPr id="3" name="Talking Partner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57237" y="2676666"/>
            <a:ext cx="2943225" cy="1258110"/>
            <a:chOff x="814387" y="2276618"/>
            <a:chExt cx="2943225" cy="1199309"/>
          </a:xfrm>
        </p:grpSpPr>
        <p:sp>
          <p:nvSpPr>
            <p:cNvPr id="15" name="Rectangle 14"/>
            <p:cNvSpPr/>
            <p:nvPr/>
          </p:nvSpPr>
          <p:spPr>
            <a:xfrm>
              <a:off x="814387" y="2276618"/>
              <a:ext cx="2943225" cy="119930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47737" y="2330672"/>
              <a:ext cx="263366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What strategies will you use to convert from pints to litres?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8" y="3537527"/>
            <a:ext cx="8149790" cy="280771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-92364" y="1482438"/>
            <a:ext cx="2466109" cy="577272"/>
            <a:chOff x="-92364" y="1482438"/>
            <a:chExt cx="2466109" cy="577272"/>
          </a:xfrm>
        </p:grpSpPr>
        <p:sp>
          <p:nvSpPr>
            <p:cNvPr id="12" name="Pentagon 11"/>
            <p:cNvSpPr/>
            <p:nvPr/>
          </p:nvSpPr>
          <p:spPr>
            <a:xfrm>
              <a:off x="-92364" y="1482438"/>
              <a:ext cx="2466109" cy="577272"/>
            </a:xfrm>
            <a:prstGeom prst="homePlate">
              <a:avLst>
                <a:gd name="adj" fmla="val 21963"/>
              </a:avLst>
            </a:prstGeom>
            <a:solidFill>
              <a:srgbClr val="8398EE"/>
            </a:solidFill>
            <a:ln>
              <a:noFill/>
            </a:ln>
            <a:effectLst>
              <a:outerShdw dist="50800" dir="3600000" algn="ctr" rotWithShape="0">
                <a:srgbClr val="000000">
                  <a:alpha val="1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73979" y="1512625"/>
              <a:ext cx="14285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en-US" altLang="en-US" dirty="0">
                  <a:solidFill>
                    <a:schemeClr val="bg1"/>
                  </a:solidFill>
                </a:rPr>
                <a:t>1 pint ≈ 0.6l</a:t>
              </a:r>
            </a:p>
          </p:txBody>
        </p:sp>
      </p:grp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347051"/>
              </p:ext>
            </p:extLst>
          </p:nvPr>
        </p:nvGraphicFramePr>
        <p:xfrm>
          <a:off x="757525" y="3990392"/>
          <a:ext cx="6300000" cy="100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0000">
                  <a:extLst>
                    <a:ext uri="{9D8B030D-6E8A-4147-A177-3AD203B41FA5}">
                      <a16:colId xmlns:a16="http://schemas.microsoft.com/office/drawing/2014/main" xmlns="" val="1852033538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xmlns="" val="200986489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xmlns="" val="3483374263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xmlns="" val="172735392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xmlns="" val="2864052491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xmlns="" val="436907868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xmlns="" val="407399918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 pint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 pints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 pints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 pints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 pints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 pints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7 pints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5420566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0.6l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6901593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5491" y="1430094"/>
            <a:ext cx="2156982" cy="48105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134154" y="4739409"/>
            <a:ext cx="1506610" cy="1548534"/>
          </a:xfrm>
          <a:prstGeom prst="rect">
            <a:avLst/>
          </a:prstGeom>
          <a:blipFill dpi="0" rotWithShape="1">
            <a:blip r:embed="rId7">
              <a:alphaModFix amt="80000"/>
            </a:blip>
            <a:srcRect/>
            <a:stretch>
              <a:fillRect l="-3" r="-10568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2" name="Group 21"/>
          <p:cNvGrpSpPr/>
          <p:nvPr/>
        </p:nvGrpSpPr>
        <p:grpSpPr>
          <a:xfrm>
            <a:off x="3973381" y="3057501"/>
            <a:ext cx="1174146" cy="501088"/>
            <a:chOff x="3836005" y="1430094"/>
            <a:chExt cx="1174146" cy="501088"/>
          </a:xfrm>
        </p:grpSpPr>
        <p:sp>
          <p:nvSpPr>
            <p:cNvPr id="20" name="Rectangle 19"/>
            <p:cNvSpPr/>
            <p:nvPr/>
          </p:nvSpPr>
          <p:spPr>
            <a:xfrm>
              <a:off x="3836005" y="1430094"/>
              <a:ext cx="1174146" cy="501088"/>
            </a:xfrm>
            <a:prstGeom prst="rect">
              <a:avLst/>
            </a:prstGeom>
            <a:solidFill>
              <a:srgbClr val="8398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48097" y="1505497"/>
              <a:ext cx="116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double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277254" y="3060275"/>
            <a:ext cx="1174146" cy="501088"/>
            <a:chOff x="3836005" y="1430094"/>
            <a:chExt cx="1174146" cy="501088"/>
          </a:xfrm>
        </p:grpSpPr>
        <p:sp>
          <p:nvSpPr>
            <p:cNvPr id="24" name="Rectangle 23"/>
            <p:cNvSpPr/>
            <p:nvPr/>
          </p:nvSpPr>
          <p:spPr>
            <a:xfrm>
              <a:off x="3836005" y="1430094"/>
              <a:ext cx="1174146" cy="501088"/>
            </a:xfrm>
            <a:prstGeom prst="rect">
              <a:avLst/>
            </a:prstGeom>
            <a:solidFill>
              <a:srgbClr val="8398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848097" y="1505497"/>
              <a:ext cx="116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halve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277254" y="2467705"/>
            <a:ext cx="1174146" cy="501088"/>
            <a:chOff x="3836005" y="1430094"/>
            <a:chExt cx="1174146" cy="501088"/>
          </a:xfrm>
        </p:grpSpPr>
        <p:sp>
          <p:nvSpPr>
            <p:cNvPr id="27" name="Rectangle 26"/>
            <p:cNvSpPr/>
            <p:nvPr/>
          </p:nvSpPr>
          <p:spPr>
            <a:xfrm>
              <a:off x="3836005" y="1430094"/>
              <a:ext cx="1174146" cy="501088"/>
            </a:xfrm>
            <a:prstGeom prst="rect">
              <a:avLst/>
            </a:prstGeom>
            <a:solidFill>
              <a:srgbClr val="8398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848097" y="1448347"/>
              <a:ext cx="11620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</a:rPr>
                <a:t>÷ 2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973381" y="2468426"/>
            <a:ext cx="1174146" cy="501088"/>
            <a:chOff x="3836005" y="1430094"/>
            <a:chExt cx="1174146" cy="501088"/>
          </a:xfrm>
        </p:grpSpPr>
        <p:sp>
          <p:nvSpPr>
            <p:cNvPr id="30" name="Rectangle 29"/>
            <p:cNvSpPr/>
            <p:nvPr/>
          </p:nvSpPr>
          <p:spPr>
            <a:xfrm>
              <a:off x="3836005" y="1430094"/>
              <a:ext cx="1174146" cy="501088"/>
            </a:xfrm>
            <a:prstGeom prst="rect">
              <a:avLst/>
            </a:prstGeom>
            <a:solidFill>
              <a:srgbClr val="8398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848097" y="1505497"/>
              <a:ext cx="116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add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973381" y="1591357"/>
            <a:ext cx="1174146" cy="789081"/>
            <a:chOff x="3836005" y="1430093"/>
            <a:chExt cx="1174146" cy="789081"/>
          </a:xfrm>
        </p:grpSpPr>
        <p:sp>
          <p:nvSpPr>
            <p:cNvPr id="36" name="Rectangle 35"/>
            <p:cNvSpPr/>
            <p:nvPr/>
          </p:nvSpPr>
          <p:spPr>
            <a:xfrm>
              <a:off x="3836005" y="1430093"/>
              <a:ext cx="1174146" cy="789081"/>
            </a:xfrm>
            <a:prstGeom prst="rect">
              <a:avLst/>
            </a:prstGeom>
            <a:solidFill>
              <a:srgbClr val="8398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848097" y="1505497"/>
              <a:ext cx="11620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number facts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277254" y="1591357"/>
            <a:ext cx="1174146" cy="789081"/>
            <a:chOff x="3836005" y="1430093"/>
            <a:chExt cx="1174146" cy="789081"/>
          </a:xfrm>
        </p:grpSpPr>
        <p:sp>
          <p:nvSpPr>
            <p:cNvPr id="39" name="Rectangle 38"/>
            <p:cNvSpPr/>
            <p:nvPr/>
          </p:nvSpPr>
          <p:spPr>
            <a:xfrm>
              <a:off x="3836005" y="1430093"/>
              <a:ext cx="1174146" cy="789081"/>
            </a:xfrm>
            <a:prstGeom prst="rect">
              <a:avLst/>
            </a:prstGeom>
            <a:solidFill>
              <a:srgbClr val="8398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848097" y="1495972"/>
              <a:ext cx="11620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another method?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4388263" y="4561786"/>
            <a:ext cx="841365" cy="370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3l</a:t>
            </a:r>
          </a:p>
        </p:txBody>
      </p:sp>
      <p:sp>
        <p:nvSpPr>
          <p:cNvPr id="42" name="Arc 41"/>
          <p:cNvSpPr/>
          <p:nvPr/>
        </p:nvSpPr>
        <p:spPr>
          <a:xfrm rot="5400000">
            <a:off x="3690936" y="4575148"/>
            <a:ext cx="1115043" cy="1115043"/>
          </a:xfrm>
          <a:prstGeom prst="arc">
            <a:avLst/>
          </a:prstGeom>
          <a:noFill/>
          <a:ln w="762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5" name="Group 44"/>
          <p:cNvGrpSpPr/>
          <p:nvPr/>
        </p:nvGrpSpPr>
        <p:grpSpPr>
          <a:xfrm>
            <a:off x="2542854" y="5246872"/>
            <a:ext cx="1598180" cy="848537"/>
            <a:chOff x="2240396" y="5138241"/>
            <a:chExt cx="1598180" cy="848537"/>
          </a:xfrm>
        </p:grpSpPr>
        <p:sp>
          <p:nvSpPr>
            <p:cNvPr id="43" name="Rectangle 42"/>
            <p:cNvSpPr/>
            <p:nvPr/>
          </p:nvSpPr>
          <p:spPr>
            <a:xfrm>
              <a:off x="2240396" y="5138241"/>
              <a:ext cx="1598180" cy="84853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364220" y="5240597"/>
              <a:ext cx="132671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5 × 6 = 30</a:t>
              </a:r>
            </a:p>
            <a:p>
              <a:pPr algn="ctr"/>
              <a:r>
                <a:rPr lang="en-GB" dirty="0"/>
                <a:t>5 × 0.6 = 3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695455" y="4561786"/>
            <a:ext cx="841365" cy="370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1.2l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582860" y="4561786"/>
            <a:ext cx="841365" cy="370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1.8l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472303" y="4561786"/>
            <a:ext cx="841365" cy="370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2.4l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279997" y="4561786"/>
            <a:ext cx="841365" cy="370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3.6l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192735" y="4561786"/>
            <a:ext cx="841365" cy="370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4.2l</a:t>
            </a:r>
          </a:p>
        </p:txBody>
      </p:sp>
    </p:spTree>
    <p:extLst>
      <p:ext uri="{BB962C8B-B14F-4D97-AF65-F5344CB8AC3E}">
        <p14:creationId xmlns:p14="http://schemas.microsoft.com/office/powerpoint/2010/main" val="335675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 animBg="1"/>
      <p:bldP spid="46" grpId="0"/>
      <p:bldP spid="47" grpId="0"/>
      <p:bldP spid="48" grpId="0"/>
      <p:bldP spid="49" grpId="0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2"/>
          <a:stretch/>
        </p:blipFill>
        <p:spPr>
          <a:xfrm>
            <a:off x="503238" y="1323975"/>
            <a:ext cx="8137525" cy="5021264"/>
          </a:xfrm>
          <a:prstGeom prst="rect">
            <a:avLst/>
          </a:prstGeom>
        </p:spPr>
      </p:pic>
      <p:pic>
        <p:nvPicPr>
          <p:cNvPr id="3" name="Whole Clas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622801" y="2343334"/>
            <a:ext cx="3765549" cy="702023"/>
            <a:chOff x="3625850" y="2469802"/>
            <a:chExt cx="3765549" cy="702023"/>
          </a:xfrm>
        </p:grpSpPr>
        <p:sp>
          <p:nvSpPr>
            <p:cNvPr id="13" name="Rectangle 12"/>
            <p:cNvSpPr/>
            <p:nvPr/>
          </p:nvSpPr>
          <p:spPr>
            <a:xfrm>
              <a:off x="3625850" y="2469802"/>
              <a:ext cx="3765549" cy="70202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730625" y="2488851"/>
              <a:ext cx="35941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What strategies will you use to convert from litres to pints?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81"/>
          <a:stretch/>
        </p:blipFill>
        <p:spPr>
          <a:xfrm>
            <a:off x="755651" y="1323975"/>
            <a:ext cx="4180528" cy="50212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80599" y="5571665"/>
            <a:ext cx="5376213" cy="2265724"/>
          </a:xfrm>
          <a:prstGeom prst="rect">
            <a:avLst/>
          </a:prstGeom>
          <a:blipFill dpi="0" rotWithShape="1">
            <a:blip r:embed="rId5">
              <a:alphaModFix amt="80000"/>
            </a:blip>
            <a:srcRect/>
            <a:stretch>
              <a:fillRect l="-1" r="227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6827702" y="1561495"/>
            <a:ext cx="2466109" cy="577272"/>
            <a:chOff x="-92364" y="1482438"/>
            <a:chExt cx="2466109" cy="577272"/>
          </a:xfrm>
        </p:grpSpPr>
        <p:sp>
          <p:nvSpPr>
            <p:cNvPr id="9" name="Pentagon 8"/>
            <p:cNvSpPr/>
            <p:nvPr/>
          </p:nvSpPr>
          <p:spPr>
            <a:xfrm flipH="1">
              <a:off x="-92364" y="1482438"/>
              <a:ext cx="2466109" cy="577272"/>
            </a:xfrm>
            <a:prstGeom prst="homePlate">
              <a:avLst>
                <a:gd name="adj" fmla="val 21963"/>
              </a:avLst>
            </a:prstGeom>
            <a:solidFill>
              <a:srgbClr val="8398EE"/>
            </a:solidFill>
            <a:ln>
              <a:noFill/>
            </a:ln>
            <a:effectLst>
              <a:outerShdw dist="50800" dir="3600000" algn="ctr" rotWithShape="0">
                <a:srgbClr val="000000">
                  <a:alpha val="1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2738" y="1512625"/>
              <a:ext cx="14750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en-US" altLang="en-US" dirty="0">
                  <a:solidFill>
                    <a:schemeClr val="bg1"/>
                  </a:solidFill>
                </a:rPr>
                <a:t>1l ≈ 1.8 pints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964734" y="830510"/>
            <a:ext cx="3971445" cy="493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Litres to Pints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" t="91624" r="5503"/>
          <a:stretch/>
        </p:blipFill>
        <p:spPr>
          <a:xfrm>
            <a:off x="142613" y="6283554"/>
            <a:ext cx="8498147" cy="57444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964410" y="3820742"/>
            <a:ext cx="1174146" cy="501088"/>
            <a:chOff x="3836005" y="1430094"/>
            <a:chExt cx="1174146" cy="501088"/>
          </a:xfrm>
        </p:grpSpPr>
        <p:sp>
          <p:nvSpPr>
            <p:cNvPr id="17" name="Rectangle 16"/>
            <p:cNvSpPr/>
            <p:nvPr/>
          </p:nvSpPr>
          <p:spPr>
            <a:xfrm>
              <a:off x="3836005" y="1430094"/>
              <a:ext cx="1174146" cy="501088"/>
            </a:xfrm>
            <a:prstGeom prst="rect">
              <a:avLst/>
            </a:prstGeom>
            <a:solidFill>
              <a:srgbClr val="8398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848097" y="1505497"/>
              <a:ext cx="116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double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964410" y="3229676"/>
            <a:ext cx="1174146" cy="501088"/>
            <a:chOff x="3836005" y="1430094"/>
            <a:chExt cx="1174146" cy="501088"/>
          </a:xfrm>
        </p:grpSpPr>
        <p:sp>
          <p:nvSpPr>
            <p:cNvPr id="20" name="Rectangle 19"/>
            <p:cNvSpPr/>
            <p:nvPr/>
          </p:nvSpPr>
          <p:spPr>
            <a:xfrm>
              <a:off x="3836005" y="1430094"/>
              <a:ext cx="1174146" cy="501088"/>
            </a:xfrm>
            <a:prstGeom prst="rect">
              <a:avLst/>
            </a:prstGeom>
            <a:solidFill>
              <a:srgbClr val="8398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48097" y="1505497"/>
              <a:ext cx="116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halve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603512" y="3820742"/>
            <a:ext cx="1174146" cy="501088"/>
            <a:chOff x="3836005" y="1430094"/>
            <a:chExt cx="1174146" cy="501088"/>
          </a:xfrm>
        </p:grpSpPr>
        <p:sp>
          <p:nvSpPr>
            <p:cNvPr id="23" name="Rectangle 22"/>
            <p:cNvSpPr/>
            <p:nvPr/>
          </p:nvSpPr>
          <p:spPr>
            <a:xfrm>
              <a:off x="3836005" y="1430094"/>
              <a:ext cx="1174146" cy="501088"/>
            </a:xfrm>
            <a:prstGeom prst="rect">
              <a:avLst/>
            </a:prstGeom>
            <a:solidFill>
              <a:srgbClr val="8398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848097" y="1448347"/>
              <a:ext cx="11620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</a:rPr>
                <a:t>÷ 2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603512" y="3229676"/>
            <a:ext cx="1174146" cy="501088"/>
            <a:chOff x="3836005" y="1430094"/>
            <a:chExt cx="1174146" cy="501088"/>
          </a:xfrm>
        </p:grpSpPr>
        <p:sp>
          <p:nvSpPr>
            <p:cNvPr id="26" name="Rectangle 25"/>
            <p:cNvSpPr/>
            <p:nvPr/>
          </p:nvSpPr>
          <p:spPr>
            <a:xfrm>
              <a:off x="3836005" y="1430094"/>
              <a:ext cx="1174146" cy="501088"/>
            </a:xfrm>
            <a:prstGeom prst="rect">
              <a:avLst/>
            </a:prstGeom>
            <a:solidFill>
              <a:srgbClr val="8398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848097" y="1505497"/>
              <a:ext cx="116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add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332936" y="3229676"/>
            <a:ext cx="2064645" cy="501088"/>
            <a:chOff x="3846241" y="1430093"/>
            <a:chExt cx="1747747" cy="501088"/>
          </a:xfrm>
        </p:grpSpPr>
        <p:sp>
          <p:nvSpPr>
            <p:cNvPr id="29" name="Rectangle 28"/>
            <p:cNvSpPr/>
            <p:nvPr/>
          </p:nvSpPr>
          <p:spPr>
            <a:xfrm>
              <a:off x="3846241" y="1430093"/>
              <a:ext cx="1747747" cy="501088"/>
            </a:xfrm>
            <a:prstGeom prst="rect">
              <a:avLst/>
            </a:prstGeom>
            <a:solidFill>
              <a:srgbClr val="8398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848096" y="1476922"/>
              <a:ext cx="17458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number facts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332934" y="3820743"/>
            <a:ext cx="2064644" cy="501088"/>
            <a:chOff x="3836005" y="1416727"/>
            <a:chExt cx="2064644" cy="501088"/>
          </a:xfrm>
        </p:grpSpPr>
        <p:sp>
          <p:nvSpPr>
            <p:cNvPr id="32" name="Rectangle 31"/>
            <p:cNvSpPr/>
            <p:nvPr/>
          </p:nvSpPr>
          <p:spPr>
            <a:xfrm>
              <a:off x="3836005" y="1416727"/>
              <a:ext cx="2064644" cy="501088"/>
            </a:xfrm>
            <a:prstGeom prst="rect">
              <a:avLst/>
            </a:prstGeom>
            <a:solidFill>
              <a:srgbClr val="8398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48096" y="1486447"/>
              <a:ext cx="20525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another method?</a:t>
              </a:r>
            </a:p>
          </p:txBody>
        </p:sp>
      </p:grp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824643"/>
              </p:ext>
            </p:extLst>
          </p:nvPr>
        </p:nvGraphicFramePr>
        <p:xfrm>
          <a:off x="1404350" y="4506947"/>
          <a:ext cx="6984000" cy="100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4000">
                  <a:extLst>
                    <a:ext uri="{9D8B030D-6E8A-4147-A177-3AD203B41FA5}">
                      <a16:colId xmlns:a16="http://schemas.microsoft.com/office/drawing/2014/main" xmlns="" val="1852033538"/>
                    </a:ext>
                  </a:extLst>
                </a:gridCol>
                <a:gridCol w="1164000">
                  <a:extLst>
                    <a:ext uri="{9D8B030D-6E8A-4147-A177-3AD203B41FA5}">
                      <a16:colId xmlns:a16="http://schemas.microsoft.com/office/drawing/2014/main" xmlns="" val="2009864899"/>
                    </a:ext>
                  </a:extLst>
                </a:gridCol>
                <a:gridCol w="1164000">
                  <a:extLst>
                    <a:ext uri="{9D8B030D-6E8A-4147-A177-3AD203B41FA5}">
                      <a16:colId xmlns:a16="http://schemas.microsoft.com/office/drawing/2014/main" xmlns="" val="3483374263"/>
                    </a:ext>
                  </a:extLst>
                </a:gridCol>
                <a:gridCol w="1164000">
                  <a:extLst>
                    <a:ext uri="{9D8B030D-6E8A-4147-A177-3AD203B41FA5}">
                      <a16:colId xmlns:a16="http://schemas.microsoft.com/office/drawing/2014/main" xmlns="" val="1727353925"/>
                    </a:ext>
                  </a:extLst>
                </a:gridCol>
                <a:gridCol w="1164000">
                  <a:extLst>
                    <a:ext uri="{9D8B030D-6E8A-4147-A177-3AD203B41FA5}">
                      <a16:colId xmlns:a16="http://schemas.microsoft.com/office/drawing/2014/main" xmlns="" val="2864052491"/>
                    </a:ext>
                  </a:extLst>
                </a:gridCol>
                <a:gridCol w="1164000">
                  <a:extLst>
                    <a:ext uri="{9D8B030D-6E8A-4147-A177-3AD203B41FA5}">
                      <a16:colId xmlns:a16="http://schemas.microsoft.com/office/drawing/2014/main" xmlns="" val="436907868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1l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2l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3l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4l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5l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10l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5420566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1.8 pints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69015934"/>
                  </a:ext>
                </a:extLst>
              </a:tr>
            </a:tbl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2593793" y="5081576"/>
            <a:ext cx="111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3.6 pints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746039" y="5081576"/>
            <a:ext cx="111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5.4 pints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920418" y="5081576"/>
            <a:ext cx="111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7.2 pints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77149" y="5081576"/>
            <a:ext cx="111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9 pints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254457" y="5081576"/>
            <a:ext cx="111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18 pints</a:t>
            </a:r>
          </a:p>
        </p:txBody>
      </p:sp>
    </p:spTree>
    <p:extLst>
      <p:ext uri="{BB962C8B-B14F-4D97-AF65-F5344CB8AC3E}">
        <p14:creationId xmlns:p14="http://schemas.microsoft.com/office/powerpoint/2010/main" val="140805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7037E-6 L 0.12135 -0.14213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9" y="-710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35" grpId="0"/>
      <p:bldP spid="36" grpId="0"/>
      <p:bldP spid="37" grpId="0"/>
      <p:bldP spid="38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14" b="36435"/>
          <a:stretch/>
        </p:blipFill>
        <p:spPr>
          <a:xfrm>
            <a:off x="503239" y="1375766"/>
            <a:ext cx="8137524" cy="42749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Milk Delivery Problems</a:t>
            </a:r>
          </a:p>
        </p:txBody>
      </p:sp>
      <p:pic>
        <p:nvPicPr>
          <p:cNvPr id="3" name="Whole Clas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08024" y="1595552"/>
            <a:ext cx="5559425" cy="1733549"/>
            <a:chOff x="708024" y="1595552"/>
            <a:chExt cx="5559425" cy="1733549"/>
          </a:xfrm>
        </p:grpSpPr>
        <p:sp>
          <p:nvSpPr>
            <p:cNvPr id="19" name="Rectangle 18"/>
            <p:cNvSpPr/>
            <p:nvPr/>
          </p:nvSpPr>
          <p:spPr>
            <a:xfrm>
              <a:off x="708024" y="1595552"/>
              <a:ext cx="5559425" cy="173354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54965" y="1714137"/>
              <a:ext cx="4572000" cy="147732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Maria and her brother, </a:t>
              </a:r>
              <a:r>
                <a:rPr lang="en-GB" dirty="0" err="1">
                  <a:solidFill>
                    <a:schemeClr val="bg1"/>
                  </a:solidFill>
                </a:rPr>
                <a:t>Karolis</a:t>
              </a:r>
              <a:r>
                <a:rPr lang="en-GB" dirty="0">
                  <a:solidFill>
                    <a:schemeClr val="bg1"/>
                  </a:solidFill>
                </a:rPr>
                <a:t>, bought 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3 pints of milk to make milkshakes. They already had 3 litres of milk at home. How much milk did they have altogether? Give your answer in pints.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08024" y="3933826"/>
            <a:ext cx="4225926" cy="1746769"/>
            <a:chOff x="708024" y="3933826"/>
            <a:chExt cx="4225926" cy="1746769"/>
          </a:xfrm>
        </p:grpSpPr>
        <p:sp>
          <p:nvSpPr>
            <p:cNvPr id="22" name="Rectangle 21"/>
            <p:cNvSpPr/>
            <p:nvPr/>
          </p:nvSpPr>
          <p:spPr>
            <a:xfrm>
              <a:off x="708024" y="3933826"/>
              <a:ext cx="4225926" cy="1746769"/>
            </a:xfrm>
            <a:prstGeom prst="rect">
              <a:avLst/>
            </a:prstGeom>
            <a:solidFill>
              <a:srgbClr val="8398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08024" y="4046237"/>
              <a:ext cx="422592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3 litres = 5.4 pints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</a:rPr>
                <a:t>5.4 pints + 3 pints = 8.4 pints</a:t>
              </a:r>
            </a:p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They had 8.4 pints of milk in total.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482698" y="2044338"/>
            <a:ext cx="4950548" cy="1477328"/>
            <a:chOff x="2647798" y="1714138"/>
            <a:chExt cx="4950548" cy="1477328"/>
          </a:xfrm>
        </p:grpSpPr>
        <p:sp>
          <p:nvSpPr>
            <p:cNvPr id="30" name="Rectangle 29"/>
            <p:cNvSpPr/>
            <p:nvPr/>
          </p:nvSpPr>
          <p:spPr>
            <a:xfrm>
              <a:off x="2647798" y="1714138"/>
              <a:ext cx="4950548" cy="147732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729044" y="1835408"/>
              <a:ext cx="375475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They used 4 litres of milk to make the milkshakes. How much milk did they have left over? Give your answer in pints.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099496" y="4046236"/>
            <a:ext cx="4260850" cy="1601661"/>
            <a:chOff x="3566096" y="4046236"/>
            <a:chExt cx="4260850" cy="1601661"/>
          </a:xfrm>
        </p:grpSpPr>
        <p:sp>
          <p:nvSpPr>
            <p:cNvPr id="33" name="Rectangle 32"/>
            <p:cNvSpPr/>
            <p:nvPr/>
          </p:nvSpPr>
          <p:spPr>
            <a:xfrm>
              <a:off x="3566096" y="4046236"/>
              <a:ext cx="4260850" cy="1601661"/>
            </a:xfrm>
            <a:prstGeom prst="rect">
              <a:avLst/>
            </a:prstGeom>
            <a:solidFill>
              <a:srgbClr val="8398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566096" y="4196968"/>
              <a:ext cx="426085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4 litres = 7.2 pints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</a:rPr>
                <a:t>8.4 pints - 7.2 pints = 1.2 pints</a:t>
              </a:r>
            </a:p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They had 1.2 pints of milk left over.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-5169000" y="1456893"/>
            <a:ext cx="13809763" cy="4888346"/>
            <a:chOff x="-5169000" y="1456893"/>
            <a:chExt cx="13809763" cy="488834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898" b="2650"/>
            <a:stretch/>
          </p:blipFill>
          <p:spPr>
            <a:xfrm>
              <a:off x="3228976" y="1456893"/>
              <a:ext cx="5411787" cy="488834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922" r="76633" b="2650"/>
            <a:stretch/>
          </p:blipFill>
          <p:spPr>
            <a:xfrm flipH="1">
              <a:off x="1477012" y="5470092"/>
              <a:ext cx="1753868" cy="87514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06" t="79922" r="76633" b="2650"/>
            <a:stretch/>
          </p:blipFill>
          <p:spPr>
            <a:xfrm>
              <a:off x="503238" y="5470092"/>
              <a:ext cx="972822" cy="87514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80"/>
            <a:stretch/>
          </p:blipFill>
          <p:spPr>
            <a:xfrm>
              <a:off x="-5169000" y="1501771"/>
              <a:ext cx="7128131" cy="4843468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11161" r="93818" b="2961"/>
          <a:stretch/>
        </p:blipFill>
        <p:spPr>
          <a:xfrm>
            <a:off x="-266" y="765175"/>
            <a:ext cx="564846" cy="58896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9" t="11161" r="-837" b="2961"/>
          <a:stretch/>
        </p:blipFill>
        <p:spPr>
          <a:xfrm>
            <a:off x="8499612" y="765175"/>
            <a:ext cx="722329" cy="588962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92364" y="5659933"/>
            <a:ext cx="2466109" cy="577272"/>
            <a:chOff x="-92364" y="1482438"/>
            <a:chExt cx="2466109" cy="577272"/>
          </a:xfrm>
        </p:grpSpPr>
        <p:sp>
          <p:nvSpPr>
            <p:cNvPr id="14" name="Pentagon 13"/>
            <p:cNvSpPr/>
            <p:nvPr/>
          </p:nvSpPr>
          <p:spPr>
            <a:xfrm>
              <a:off x="-92364" y="1482438"/>
              <a:ext cx="2466109" cy="577272"/>
            </a:xfrm>
            <a:prstGeom prst="homePlate">
              <a:avLst>
                <a:gd name="adj" fmla="val 21963"/>
              </a:avLst>
            </a:prstGeom>
            <a:solidFill>
              <a:srgbClr val="8398EE"/>
            </a:solidFill>
            <a:ln>
              <a:noFill/>
            </a:ln>
            <a:effectLst>
              <a:outerShdw dist="50800" dir="3600000" algn="ctr" rotWithShape="0">
                <a:srgbClr val="000000">
                  <a:alpha val="1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73979" y="1503100"/>
              <a:ext cx="14285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en-US" altLang="en-US" dirty="0">
                  <a:solidFill>
                    <a:schemeClr val="bg1"/>
                  </a:solidFill>
                </a:rPr>
                <a:t>1 pint ≈ 0.6l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755833" y="5650696"/>
            <a:ext cx="2466109" cy="577272"/>
            <a:chOff x="-92364" y="1482438"/>
            <a:chExt cx="2466109" cy="577272"/>
          </a:xfrm>
        </p:grpSpPr>
        <p:sp>
          <p:nvSpPr>
            <p:cNvPr id="11" name="Pentagon 10"/>
            <p:cNvSpPr/>
            <p:nvPr/>
          </p:nvSpPr>
          <p:spPr>
            <a:xfrm flipH="1">
              <a:off x="-92364" y="1482438"/>
              <a:ext cx="2466109" cy="577272"/>
            </a:xfrm>
            <a:prstGeom prst="homePlate">
              <a:avLst>
                <a:gd name="adj" fmla="val 21963"/>
              </a:avLst>
            </a:prstGeom>
            <a:solidFill>
              <a:srgbClr val="8398EE"/>
            </a:solidFill>
            <a:ln>
              <a:noFill/>
            </a:ln>
            <a:effectLst>
              <a:outerShdw dist="50800" dir="3600000" algn="ctr" rotWithShape="0">
                <a:srgbClr val="000000">
                  <a:alpha val="1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2738" y="1512625"/>
              <a:ext cx="14750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en-US" altLang="en-US" dirty="0">
                  <a:solidFill>
                    <a:schemeClr val="bg1"/>
                  </a:solidFill>
                </a:rPr>
                <a:t>1l ≈ 1.8 pints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563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11022E-16 L 0.41857 1.11022E-16 " pathEditMode="relative" rAng="0" ptsTypes="AA">
                                      <p:cBhvr>
                                        <p:cTn id="2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1" y="1302328"/>
            <a:ext cx="5315672" cy="375879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368614" y="1422445"/>
            <a:ext cx="2343585" cy="1307164"/>
            <a:chOff x="6044764" y="1422445"/>
            <a:chExt cx="2343585" cy="1307164"/>
          </a:xfrm>
        </p:grpSpPr>
        <p:sp>
          <p:nvSpPr>
            <p:cNvPr id="16" name="Pentagon 15"/>
            <p:cNvSpPr/>
            <p:nvPr/>
          </p:nvSpPr>
          <p:spPr>
            <a:xfrm flipH="1">
              <a:off x="6044764" y="1422445"/>
              <a:ext cx="2343585" cy="1307164"/>
            </a:xfrm>
            <a:prstGeom prst="homePlate">
              <a:avLst>
                <a:gd name="adj" fmla="val 9661"/>
              </a:avLst>
            </a:prstGeom>
            <a:solidFill>
              <a:srgbClr val="8398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328630" y="1450154"/>
              <a:ext cx="205971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 err="1">
                  <a:solidFill>
                    <a:schemeClr val="bg1"/>
                  </a:solidFill>
                </a:rPr>
                <a:t>Milko</a:t>
              </a:r>
              <a:r>
                <a:rPr lang="en-GB" dirty="0">
                  <a:solidFill>
                    <a:schemeClr val="bg1"/>
                  </a:solidFill>
                </a:rPr>
                <a:t> delivered the following amounts of milk to Maria’s family: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2" b="6099"/>
          <a:stretch/>
        </p:blipFill>
        <p:spPr>
          <a:xfrm>
            <a:off x="503238" y="1302327"/>
            <a:ext cx="8137525" cy="50429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681"/>
          <a:stretch/>
        </p:blipFill>
        <p:spPr>
          <a:xfrm>
            <a:off x="503238" y="4130791"/>
            <a:ext cx="8137525" cy="22144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Milk Delivery Problems</a:t>
            </a:r>
          </a:p>
        </p:txBody>
      </p:sp>
      <p:pic>
        <p:nvPicPr>
          <p:cNvPr id="3" name="Whole Clas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62" b="63480"/>
          <a:stretch/>
        </p:blipFill>
        <p:spPr>
          <a:xfrm>
            <a:off x="8640763" y="5544690"/>
            <a:ext cx="833074" cy="9617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9" t="11161" r="-837" b="2961"/>
          <a:stretch/>
        </p:blipFill>
        <p:spPr>
          <a:xfrm>
            <a:off x="8499612" y="765175"/>
            <a:ext cx="722329" cy="58896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3" t="92525" r="-837" b="-2"/>
          <a:stretch/>
        </p:blipFill>
        <p:spPr>
          <a:xfrm>
            <a:off x="2794001" y="6345238"/>
            <a:ext cx="6427940" cy="512762"/>
          </a:xfrm>
          <a:prstGeom prst="rect">
            <a:avLst/>
          </a:prstGeom>
        </p:spPr>
      </p:pic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917434"/>
              </p:ext>
            </p:extLst>
          </p:nvPr>
        </p:nvGraphicFramePr>
        <p:xfrm>
          <a:off x="1405474" y="2869999"/>
          <a:ext cx="6984000" cy="93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96800">
                  <a:extLst>
                    <a:ext uri="{9D8B030D-6E8A-4147-A177-3AD203B41FA5}">
                      <a16:colId xmlns:a16="http://schemas.microsoft.com/office/drawing/2014/main" xmlns="" val="2221505908"/>
                    </a:ext>
                  </a:extLst>
                </a:gridCol>
                <a:gridCol w="1396800">
                  <a:extLst>
                    <a:ext uri="{9D8B030D-6E8A-4147-A177-3AD203B41FA5}">
                      <a16:colId xmlns:a16="http://schemas.microsoft.com/office/drawing/2014/main" xmlns="" val="3656505990"/>
                    </a:ext>
                  </a:extLst>
                </a:gridCol>
                <a:gridCol w="1396800">
                  <a:extLst>
                    <a:ext uri="{9D8B030D-6E8A-4147-A177-3AD203B41FA5}">
                      <a16:colId xmlns:a16="http://schemas.microsoft.com/office/drawing/2014/main" xmlns="" val="213049304"/>
                    </a:ext>
                  </a:extLst>
                </a:gridCol>
                <a:gridCol w="1396800">
                  <a:extLst>
                    <a:ext uri="{9D8B030D-6E8A-4147-A177-3AD203B41FA5}">
                      <a16:colId xmlns:a16="http://schemas.microsoft.com/office/drawing/2014/main" xmlns="" val="3986079263"/>
                    </a:ext>
                  </a:extLst>
                </a:gridCol>
                <a:gridCol w="1396800">
                  <a:extLst>
                    <a:ext uri="{9D8B030D-6E8A-4147-A177-3AD203B41FA5}">
                      <a16:colId xmlns:a16="http://schemas.microsoft.com/office/drawing/2014/main" xmlns="" val="3445907266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Monday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Tuesday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Wednesday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Thursday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Friday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77301163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 pints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 pint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 pints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 pints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 pints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28540734"/>
                  </a:ext>
                </a:extLst>
              </a:tr>
            </a:tbl>
          </a:graphicData>
        </a:graphic>
      </p:graphicFrame>
      <p:grpSp>
        <p:nvGrpSpPr>
          <p:cNvPr id="22" name="Group 21"/>
          <p:cNvGrpSpPr/>
          <p:nvPr/>
        </p:nvGrpSpPr>
        <p:grpSpPr>
          <a:xfrm>
            <a:off x="-82334" y="1422444"/>
            <a:ext cx="5887385" cy="1304564"/>
            <a:chOff x="481228" y="3876676"/>
            <a:chExt cx="5887385" cy="1304564"/>
          </a:xfrm>
        </p:grpSpPr>
        <p:sp>
          <p:nvSpPr>
            <p:cNvPr id="20" name="Pentagon 19"/>
            <p:cNvSpPr/>
            <p:nvPr/>
          </p:nvSpPr>
          <p:spPr>
            <a:xfrm>
              <a:off x="481228" y="3876676"/>
              <a:ext cx="5887385" cy="1304564"/>
            </a:xfrm>
            <a:prstGeom prst="homePlate">
              <a:avLst>
                <a:gd name="adj" fmla="val 16934"/>
              </a:avLst>
            </a:prstGeom>
            <a:solidFill>
              <a:srgbClr val="00B0F0"/>
            </a:solidFill>
            <a:ln>
              <a:noFill/>
            </a:ln>
            <a:effectLst>
              <a:outerShdw blurRad="12700" dist="38100" dir="324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962640" y="3931469"/>
              <a:ext cx="419051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Maria says that more than 8 litres was delivered overall. </a:t>
              </a:r>
              <a:r>
                <a:rPr lang="en-GB" dirty="0" err="1">
                  <a:solidFill>
                    <a:schemeClr val="bg1"/>
                  </a:solidFill>
                </a:rPr>
                <a:t>Karolis</a:t>
              </a:r>
              <a:r>
                <a:rPr lang="en-GB" dirty="0">
                  <a:solidFill>
                    <a:schemeClr val="bg1"/>
                  </a:solidFill>
                </a:rPr>
                <a:t> says that it was less than 8 litres. Who is correct? Explain how you know.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1106" b="30479"/>
          <a:stretch/>
        </p:blipFill>
        <p:spPr>
          <a:xfrm flipH="1">
            <a:off x="-82334" y="1899954"/>
            <a:ext cx="3184103" cy="5278241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666999" y="4067797"/>
            <a:ext cx="3092227" cy="723900"/>
            <a:chOff x="2677252" y="4229100"/>
            <a:chExt cx="3092227" cy="723900"/>
          </a:xfrm>
        </p:grpSpPr>
        <p:sp>
          <p:nvSpPr>
            <p:cNvPr id="40" name="Pentagon 39"/>
            <p:cNvSpPr/>
            <p:nvPr/>
          </p:nvSpPr>
          <p:spPr>
            <a:xfrm flipH="1">
              <a:off x="2677252" y="4229100"/>
              <a:ext cx="3092227" cy="723900"/>
            </a:xfrm>
            <a:prstGeom prst="homePlate">
              <a:avLst>
                <a:gd name="adj" fmla="val 19737"/>
              </a:avLst>
            </a:prstGeom>
            <a:solidFill>
              <a:srgbClr val="8398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855279" y="4245281"/>
              <a:ext cx="269873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How did you calculate the answer?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0" y="3657600"/>
            <a:ext cx="973105" cy="209348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211699" y="4525838"/>
            <a:ext cx="4631299" cy="1329103"/>
            <a:chOff x="1679449" y="4184465"/>
            <a:chExt cx="4631299" cy="1329103"/>
          </a:xfrm>
        </p:grpSpPr>
        <p:sp>
          <p:nvSpPr>
            <p:cNvPr id="23" name="Pentagon 22"/>
            <p:cNvSpPr/>
            <p:nvPr/>
          </p:nvSpPr>
          <p:spPr>
            <a:xfrm>
              <a:off x="1679449" y="4184465"/>
              <a:ext cx="4631299" cy="1329103"/>
            </a:xfrm>
            <a:prstGeom prst="homePlate">
              <a:avLst>
                <a:gd name="adj" fmla="val 13451"/>
              </a:avLst>
            </a:prstGeom>
            <a:solidFill>
              <a:srgbClr val="8398EE"/>
            </a:solidFill>
            <a:ln>
              <a:noFill/>
            </a:ln>
            <a:effectLst>
              <a:outerShdw blurRad="12700" dist="38100" dir="3240000" algn="ctr" rotWithShape="0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069974" y="4237817"/>
              <a:ext cx="403908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 err="1">
                  <a:solidFill>
                    <a:schemeClr val="bg1"/>
                  </a:solidFill>
                </a:rPr>
                <a:t>Milko</a:t>
              </a:r>
              <a:r>
                <a:rPr lang="en-GB" dirty="0">
                  <a:solidFill>
                    <a:schemeClr val="bg1"/>
                  </a:solidFill>
                </a:rPr>
                <a:t> delivered 12 pints altogether. We need to convert this amount to litres. One way of doing this would be to split it into 10 pints and 2 pints.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423536" y="3912619"/>
            <a:ext cx="2192276" cy="1866900"/>
            <a:chOff x="4785924" y="3981823"/>
            <a:chExt cx="2192276" cy="1866900"/>
          </a:xfrm>
        </p:grpSpPr>
        <p:sp>
          <p:nvSpPr>
            <p:cNvPr id="43" name="Oval 42"/>
            <p:cNvSpPr/>
            <p:nvPr/>
          </p:nvSpPr>
          <p:spPr>
            <a:xfrm>
              <a:off x="4948612" y="3981823"/>
              <a:ext cx="1866900" cy="1866900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785924" y="4417292"/>
              <a:ext cx="219227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10 pints = 6l</a:t>
              </a:r>
            </a:p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2 pints = 1.2l</a:t>
              </a:r>
            </a:p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6l + 1.2l = 7.2l</a:t>
              </a:r>
            </a:p>
          </p:txBody>
        </p:sp>
      </p:grpSp>
      <p:sp>
        <p:nvSpPr>
          <p:cNvPr id="46" name="Arc 45"/>
          <p:cNvSpPr/>
          <p:nvPr/>
        </p:nvSpPr>
        <p:spPr>
          <a:xfrm rot="17868701">
            <a:off x="4510373" y="4360870"/>
            <a:ext cx="1338349" cy="1338349"/>
          </a:xfrm>
          <a:prstGeom prst="arc">
            <a:avLst/>
          </a:prstGeom>
          <a:noFill/>
          <a:ln w="762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1" name="Group 50"/>
          <p:cNvGrpSpPr/>
          <p:nvPr/>
        </p:nvGrpSpPr>
        <p:grpSpPr>
          <a:xfrm>
            <a:off x="5928860" y="5353351"/>
            <a:ext cx="3462789" cy="795460"/>
            <a:chOff x="5759224" y="5385914"/>
            <a:chExt cx="3462789" cy="795460"/>
          </a:xfrm>
        </p:grpSpPr>
        <p:sp>
          <p:nvSpPr>
            <p:cNvPr id="48" name="Pentagon 47"/>
            <p:cNvSpPr/>
            <p:nvPr/>
          </p:nvSpPr>
          <p:spPr>
            <a:xfrm rot="10800000">
              <a:off x="5759224" y="5385914"/>
              <a:ext cx="3462789" cy="795460"/>
            </a:xfrm>
            <a:prstGeom prst="homePlate">
              <a:avLst>
                <a:gd name="adj" fmla="val 13699"/>
              </a:avLst>
            </a:prstGeom>
            <a:solidFill>
              <a:srgbClr val="00B0F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845126" y="5479156"/>
              <a:ext cx="258304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This is less than 8 litres – </a:t>
              </a:r>
              <a:r>
                <a:rPr lang="en-GB" dirty="0" err="1">
                  <a:solidFill>
                    <a:schemeClr val="bg1"/>
                  </a:solidFill>
                </a:rPr>
                <a:t>Karolis</a:t>
              </a:r>
              <a:r>
                <a:rPr lang="en-GB" dirty="0">
                  <a:solidFill>
                    <a:schemeClr val="bg1"/>
                  </a:solidFill>
                </a:rPr>
                <a:t> is correct.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77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0" presetClass="path" presetSubtype="0" decel="1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48148E-6 C -0.00364 -0.00278 -0.00868 -0.00532 -0.0184 -0.00532 C -0.02951 -0.00532 -0.03333 -0.00278 -0.03698 -1.48148E-6 C -0.04184 0.00301 -0.04548 0.00625 -0.05781 0.00625 C -0.06892 0.00625 -0.07257 0.00301 -0.07743 -1.48148E-6 C -0.07986 -0.00278 -0.08472 -0.00532 -0.09583 -0.00532 C -0.10573 -0.00532 -0.11059 -0.00278 -0.11441 -1.48148E-6 C -0.11805 0.00301 -0.12292 0.00625 -0.13403 0.00625 C -0.14514 0.00625 -0.15364 -1.48148E-6 -0.15364 0.00023 C -0.15729 -0.00278 -0.16111 -0.00532 -0.17205 -0.00532 C -0.18316 -0.00532 -0.18698 -0.00278 -0.19062 -1.48148E-6 C -0.19548 0.00301 -0.19913 0.00625 -0.21146 0.00625 C -0.22257 0.00625 -0.22621 0.00301 -0.22986 -1.48148E-6 C -0.23472 -0.00278 -0.23837 -0.00532 -0.24948 -0.00532 C -0.2592 -0.00532 -0.26406 -0.00278 -0.26788 -1.48148E-6 C -0.27153 0.00301 -0.27656 0.00625 -0.2875 0.00625 C -0.29861 0.00625 -0.30226 0.00301 -0.30712 -1.48148E-6 " pathEditMode="relative" rAng="0" ptsTypes="AAAAAAAAAAAAAAAAA">
                                      <p:cBhvr>
                                        <p:cTn id="5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5" y="46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7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250"/>
                            </p:stCondLst>
                            <p:childTnLst>
                              <p:par>
                                <p:cTn id="6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Your turn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29536"/>
          <a:stretch/>
        </p:blipFill>
        <p:spPr>
          <a:xfrm>
            <a:off x="576806" y="1352958"/>
            <a:ext cx="7156405" cy="30347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1897" y="4066903"/>
            <a:ext cx="6708594" cy="271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73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88" y="609055"/>
            <a:ext cx="6305550" cy="53867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71063" y="1397726"/>
            <a:ext cx="1789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For each day write down the greater measurement.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679570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1412784A-9730-4539-AD18-FDCBB0907DE4}" vid="{C564E1A4-2DFA-4397-8513-317C74FF867F}"/>
    </a:ext>
  </a:extLst>
</a:theme>
</file>

<file path=ppt/theme/theme2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Lesson Presentation Template" id="{1412784A-9730-4539-AD18-FDCBB0907DE4}" vid="{86DD0828-3C62-4B7F-B39F-AC6ABB95C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</Template>
  <TotalTime>521</TotalTime>
  <Words>535</Words>
  <Application>Microsoft Office PowerPoint</Application>
  <PresentationFormat>On-screen Show (4:3)</PresentationFormat>
  <Paragraphs>93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Tuffy</vt:lpstr>
      <vt:lpstr>Arial</vt:lpstr>
      <vt:lpstr>Sassoon Infant Md</vt:lpstr>
      <vt:lpstr>Sassoon Infant Rg</vt:lpstr>
      <vt:lpstr>Twinkl</vt:lpstr>
      <vt:lpstr>Twinkl SemiBold</vt:lpstr>
      <vt:lpstr>1_Office Theme</vt:lpstr>
      <vt:lpstr>Office Theme</vt:lpstr>
      <vt:lpstr>PowerPoint Presentation</vt:lpstr>
      <vt:lpstr>PowerPoint Presentation</vt:lpstr>
      <vt:lpstr>PowerPoint Presentation</vt:lpstr>
      <vt:lpstr>Pints to Litres</vt:lpstr>
      <vt:lpstr>Litres to Pints</vt:lpstr>
      <vt:lpstr>Milk Delivery Problems</vt:lpstr>
      <vt:lpstr>Milk Delivery Problems</vt:lpstr>
      <vt:lpstr>Your turn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Tinkler</dc:creator>
  <cp:lastModifiedBy>Ben O'Connell</cp:lastModifiedBy>
  <cp:revision>57</cp:revision>
  <dcterms:created xsi:type="dcterms:W3CDTF">2019-07-10T13:50:38Z</dcterms:created>
  <dcterms:modified xsi:type="dcterms:W3CDTF">2020-07-05T09:51:24Z</dcterms:modified>
</cp:coreProperties>
</file>