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76" r:id="rId2"/>
    <p:sldId id="258" r:id="rId3"/>
    <p:sldId id="263" r:id="rId4"/>
    <p:sldId id="264" r:id="rId5"/>
    <p:sldId id="291" r:id="rId6"/>
    <p:sldId id="292" r:id="rId7"/>
    <p:sldId id="293" r:id="rId8"/>
    <p:sldId id="294" r:id="rId9"/>
    <p:sldId id="295" r:id="rId10"/>
    <p:sldId id="296" r:id="rId11"/>
    <p:sldId id="288" r:id="rId12"/>
    <p:sldId id="289" r:id="rId13"/>
    <p:sldId id="290" r:id="rId14"/>
    <p:sldId id="267" r:id="rId15"/>
  </p:sldIdLst>
  <p:sldSz cx="9144000" cy="6858000" type="screen4x3"/>
  <p:notesSz cx="6858000" cy="9144000"/>
  <p:embeddedFontLst>
    <p:embeddedFont>
      <p:font typeface="Tuffy" panose="020B0603060100000000" pitchFamily="34" charset="0"/>
      <p:regular r:id="rId18"/>
      <p:bold r:id="rId19"/>
      <p:italic r:id="rId20"/>
      <p:boldItalic r:id="rId21"/>
    </p:embeddedFont>
    <p:embeddedFont>
      <p:font typeface="Twinkl" pitchFamily="2" charset="0"/>
      <p:regular r:id="rId22"/>
      <p:bold r:id="rId23"/>
    </p:embeddedFont>
    <p:embeddedFont>
      <p:font typeface="Tuffy-TTF" panose="020B0603060100000000"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Sassoon Infant Rg" panose="02000503030000020003" pitchFamily="50" charset="0"/>
      <p:regular r:id="rId32"/>
      <p:bold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BD31"/>
    <a:srgbClr val="E5C800"/>
    <a:srgbClr val="F08115"/>
    <a:srgbClr val="E84C17"/>
    <a:srgbClr val="009640"/>
    <a:srgbClr val="B9D26D"/>
    <a:srgbClr val="FFE862"/>
    <a:srgbClr val="32B3A2"/>
    <a:srgbClr val="18A0DB"/>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677" autoAdjust="0"/>
  </p:normalViewPr>
  <p:slideViewPr>
    <p:cSldViewPr snapToGrid="0" showGuides="1">
      <p:cViewPr varScale="1">
        <p:scale>
          <a:sx n="107" d="100"/>
          <a:sy n="107" d="100"/>
        </p:scale>
        <p:origin x="996" y="108"/>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viewProps" Target="viewProps.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26/01/2020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26/01/2020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Tuffy" panose="020B0603060100000000" pitchFamily="34" charset="0"/>
                <a:ea typeface="Tuffy" panose="020B0603060100000000" pitchFamily="34" charset="0"/>
              </a:rPr>
              <a:t>Please check that the content in this link, including any comments, is suitable for your educational environment before showing. Please do not let the next video automatically play at the end of the clip. </a:t>
            </a:r>
            <a:r>
              <a:rPr lang="en-GB" sz="1200" b="0" dirty="0" err="1">
                <a:solidFill>
                  <a:schemeClr val="tx1"/>
                </a:solidFill>
                <a:latin typeface="Tuffy" panose="020B0603060100000000" pitchFamily="34" charset="0"/>
                <a:ea typeface="Tuffy" panose="020B0603060100000000" pitchFamily="34" charset="0"/>
              </a:rPr>
              <a:t>Twinkl</a:t>
            </a:r>
            <a:r>
              <a:rPr lang="en-GB" sz="1200" b="0" dirty="0">
                <a:solidFill>
                  <a:schemeClr val="tx1"/>
                </a:solidFill>
                <a:latin typeface="Tuffy" panose="020B0603060100000000" pitchFamily="34" charset="0"/>
                <a:ea typeface="Tuffy" panose="020B0603060100000000" pitchFamily="34" charset="0"/>
              </a:rPr>
              <a:t> accepts no responsibility for the content of third party websites.</a:t>
            </a:r>
            <a:endParaRPr lang="en-GB" sz="1200" dirty="0">
              <a:solidFill>
                <a:schemeClr val="tx1"/>
              </a:solidFill>
              <a:latin typeface="Tuffy" panose="020B0603060100000000" pitchFamily="34" charset="0"/>
              <a:ea typeface="Tuffy" panose="020B0603060100000000" pitchFamily="34" charset="0"/>
            </a:endParaRPr>
          </a:p>
        </p:txBody>
      </p:sp>
      <p:sp>
        <p:nvSpPr>
          <p:cNvPr id="4" name="Slide Number Placeholder 3"/>
          <p:cNvSpPr>
            <a:spLocks noGrp="1"/>
          </p:cNvSpPr>
          <p:nvPr>
            <p:ph type="sldNum" sz="quarter" idx="10"/>
          </p:nvPr>
        </p:nvSpPr>
        <p:spPr/>
        <p:txBody>
          <a:bodyPr/>
          <a:lstStyle/>
          <a:p>
            <a:fld id="{FA521341-850D-40E1-BB3D-87946DC9B06D}" type="slidenum">
              <a:rPr lang="en-GB" smtClean="0"/>
              <a:t>8</a:t>
            </a:fld>
            <a:endParaRPr lang="en-GB"/>
          </a:p>
        </p:txBody>
      </p:sp>
    </p:spTree>
    <p:extLst>
      <p:ext uri="{BB962C8B-B14F-4D97-AF65-F5344CB8AC3E}">
        <p14:creationId xmlns:p14="http://schemas.microsoft.com/office/powerpoint/2010/main" val="254379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Tuffy" panose="020B0603060100000000" pitchFamily="34" charset="0"/>
              <a:ea typeface="Tuffy" panose="020B0603060100000000" pitchFamily="34" charset="0"/>
            </a:endParaRPr>
          </a:p>
        </p:txBody>
      </p:sp>
      <p:sp>
        <p:nvSpPr>
          <p:cNvPr id="4" name="Slide Number Placeholder 3"/>
          <p:cNvSpPr>
            <a:spLocks noGrp="1"/>
          </p:cNvSpPr>
          <p:nvPr>
            <p:ph type="sldNum" sz="quarter" idx="10"/>
          </p:nvPr>
        </p:nvSpPr>
        <p:spPr/>
        <p:txBody>
          <a:bodyPr/>
          <a:lstStyle/>
          <a:p>
            <a:fld id="{FA521341-850D-40E1-BB3D-87946DC9B06D}" type="slidenum">
              <a:rPr lang="en-GB" smtClean="0"/>
              <a:t>12</a:t>
            </a:fld>
            <a:endParaRPr lang="en-GB"/>
          </a:p>
        </p:txBody>
      </p:sp>
    </p:spTree>
    <p:extLst>
      <p:ext uri="{BB962C8B-B14F-4D97-AF65-F5344CB8AC3E}">
        <p14:creationId xmlns:p14="http://schemas.microsoft.com/office/powerpoint/2010/main" val="1455967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219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5" name="Rectangle 4">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3" r:id="rId3"/>
    <p:sldLayoutId id="2147483669" r:id="rId4"/>
    <p:sldLayoutId id="2147483670" r:id="rId5"/>
    <p:sldLayoutId id="2147483666"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22.jpeg"/><Relationship Id="rId5" Type="http://schemas.openxmlformats.org/officeDocument/2006/relationships/image" Target="../media/image10.png"/><Relationship Id="rId10" Type="http://schemas.openxmlformats.org/officeDocument/2006/relationships/image" Target="../media/image21.jpeg"/><Relationship Id="rId4" Type="http://schemas.openxmlformats.org/officeDocument/2006/relationships/image" Target="../media/image9.pn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3.jp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hyperlink" Target="http://www.theguardian.com/world/video/2010/mar/25/iceland-volcano-eruption" TargetMode="External"/><Relationship Id="rId4" Type="http://schemas.openxmlformats.org/officeDocument/2006/relationships/image" Target="../media/image9.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hyperlink" Target="https://www.youtube.com/watch?v=iRL0vtyABI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8.jpeg"/><Relationship Id="rId5" Type="http://schemas.openxmlformats.org/officeDocument/2006/relationships/image" Target="../media/image9.png"/><Relationship Id="rId10" Type="http://schemas.openxmlformats.org/officeDocument/2006/relationships/hyperlink" Target="https://vimeo.com/13842607" TargetMode="External"/><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Geography</a:t>
            </a:r>
            <a:r>
              <a:rPr lang="en-GB" sz="800" dirty="0">
                <a:solidFill>
                  <a:schemeClr val="bg1"/>
                </a:solidFill>
                <a:latin typeface="Tuffy-TTF" panose="020B0603060100000000" pitchFamily="34" charset="0"/>
                <a:cs typeface="Arial" panose="020B0604020202020204" pitchFamily="34" charset="0"/>
              </a:rPr>
              <a:t> | Year 3 | Extreme Earth | Volcanoes | Lesson 2</a:t>
            </a:r>
          </a:p>
        </p:txBody>
      </p:sp>
      <p:sp>
        <p:nvSpPr>
          <p:cNvPr id="17" name="Text Placeholder 16"/>
          <p:cNvSpPr>
            <a:spLocks noGrp="1"/>
          </p:cNvSpPr>
          <p:nvPr>
            <p:ph type="body" sz="quarter" idx="4294967295"/>
          </p:nvPr>
        </p:nvSpPr>
        <p:spPr>
          <a:xfrm>
            <a:off x="1654969" y="3048333"/>
            <a:ext cx="5834062" cy="543989"/>
          </a:xfrm>
        </p:spPr>
        <p:txBody>
          <a:bodyPr anchor="ctr">
            <a:noAutofit/>
          </a:bodyPr>
          <a:lstStyle/>
          <a:p>
            <a:pPr marL="0" indent="0" algn="ctr">
              <a:buNone/>
            </a:pPr>
            <a:r>
              <a:rPr lang="en-GB" sz="2800" dirty="0">
                <a:solidFill>
                  <a:schemeClr val="bg1"/>
                </a:solidFill>
                <a:latin typeface="Tuffy-TTF" panose="020B0603060100000000" pitchFamily="34" charset="0"/>
                <a:cs typeface="Arial" panose="020B0604020202020204" pitchFamily="34" charset="0"/>
              </a:rPr>
              <a:t>Extreme Earth</a:t>
            </a:r>
          </a:p>
        </p:txBody>
      </p:sp>
      <p:sp>
        <p:nvSpPr>
          <p:cNvPr id="18" name="Title 17"/>
          <p:cNvSpPr>
            <a:spLocks noGrp="1"/>
          </p:cNvSpPr>
          <p:nvPr>
            <p:ph type="title" idx="4294967295"/>
          </p:nvPr>
        </p:nvSpPr>
        <p:spPr>
          <a:xfrm>
            <a:off x="539750" y="2359034"/>
            <a:ext cx="8064500" cy="655294"/>
          </a:xfrm>
        </p:spPr>
        <p:txBody>
          <a:bodyPr>
            <a:noAutofit/>
          </a:bodyPr>
          <a:lstStyle/>
          <a:p>
            <a:r>
              <a:rPr lang="en-GB" sz="4800" dirty="0">
                <a:solidFill>
                  <a:schemeClr val="bg1"/>
                </a:solidFill>
                <a:latin typeface="Tuffy-TTF" panose="020B0603060100000000" pitchFamily="34" charset="0"/>
                <a:cs typeface="Arial" panose="020B0604020202020204" pitchFamily="34" charset="0"/>
              </a:rPr>
              <a:t>Geography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26500"/>
            <a:ext cx="7632699" cy="584775"/>
          </a:xfrm>
          <a:prstGeom prst="rect">
            <a:avLst/>
          </a:prstGeom>
        </p:spPr>
        <p:txBody>
          <a:bodyPr wrap="square">
            <a:spAutoFit/>
          </a:bodyPr>
          <a:lstStyle/>
          <a:p>
            <a:pPr algn="ctr"/>
            <a:r>
              <a:rPr lang="en-GB" sz="3200" b="1" dirty="0">
                <a:latin typeface="+mj-lt"/>
              </a:rPr>
              <a:t>What’s It All Called?</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5353" y="2106009"/>
            <a:ext cx="5513294" cy="3986816"/>
          </a:xfrm>
          <a:prstGeom prst="rect">
            <a:avLst/>
          </a:prstGeom>
        </p:spPr>
      </p:pic>
      <p:grpSp>
        <p:nvGrpSpPr>
          <p:cNvPr id="21" name="Group 20"/>
          <p:cNvGrpSpPr/>
          <p:nvPr/>
        </p:nvGrpSpPr>
        <p:grpSpPr>
          <a:xfrm>
            <a:off x="1178999" y="1536621"/>
            <a:ext cx="2666929" cy="1010722"/>
            <a:chOff x="291493" y="1633290"/>
            <a:chExt cx="2666929" cy="1010722"/>
          </a:xfrm>
        </p:grpSpPr>
        <p:grpSp>
          <p:nvGrpSpPr>
            <p:cNvPr id="23" name="Group 22"/>
            <p:cNvGrpSpPr/>
            <p:nvPr/>
          </p:nvGrpSpPr>
          <p:grpSpPr>
            <a:xfrm>
              <a:off x="2151529" y="1868218"/>
              <a:ext cx="806893" cy="775794"/>
              <a:chOff x="2067639" y="1924157"/>
              <a:chExt cx="806893" cy="775794"/>
            </a:xfrm>
          </p:grpSpPr>
          <p:sp>
            <p:nvSpPr>
              <p:cNvPr id="27" name="Oval 26"/>
              <p:cNvSpPr/>
              <p:nvPr/>
            </p:nvSpPr>
            <p:spPr>
              <a:xfrm>
                <a:off x="2675805" y="2501224"/>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p:nvPr/>
            </p:nvCxnSpPr>
            <p:spPr>
              <a:xfrm flipH="1" flipV="1">
                <a:off x="2067639" y="1924157"/>
                <a:ext cx="725896" cy="6835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291493" y="1633290"/>
              <a:ext cx="1965843" cy="55904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454038" y="1728144"/>
              <a:ext cx="2054478" cy="369332"/>
            </a:xfrm>
            <a:prstGeom prst="rect">
              <a:avLst/>
            </a:prstGeom>
          </p:spPr>
          <p:txBody>
            <a:bodyPr wrap="square">
              <a:spAutoFit/>
            </a:bodyPr>
            <a:lstStyle/>
            <a:p>
              <a:r>
                <a:rPr lang="en-GB" b="1" dirty="0">
                  <a:solidFill>
                    <a:schemeClr val="bg1">
                      <a:lumMod val="65000"/>
                    </a:schemeClr>
                  </a:solidFill>
                </a:rPr>
                <a:t>eruption cloud</a:t>
              </a:r>
            </a:p>
          </p:txBody>
        </p:sp>
      </p:grpSp>
      <p:grpSp>
        <p:nvGrpSpPr>
          <p:cNvPr id="29" name="Group 28"/>
          <p:cNvGrpSpPr/>
          <p:nvPr/>
        </p:nvGrpSpPr>
        <p:grpSpPr>
          <a:xfrm>
            <a:off x="4350020" y="2477558"/>
            <a:ext cx="2394669" cy="757451"/>
            <a:chOff x="252738" y="-501079"/>
            <a:chExt cx="2394669" cy="757451"/>
          </a:xfrm>
        </p:grpSpPr>
        <p:grpSp>
          <p:nvGrpSpPr>
            <p:cNvPr id="30" name="Group 29"/>
            <p:cNvGrpSpPr/>
            <p:nvPr/>
          </p:nvGrpSpPr>
          <p:grpSpPr>
            <a:xfrm>
              <a:off x="252738" y="-255622"/>
              <a:ext cx="1351415" cy="511994"/>
              <a:chOff x="168848" y="-199683"/>
              <a:chExt cx="1351415" cy="511994"/>
            </a:xfrm>
          </p:grpSpPr>
          <p:sp>
            <p:nvSpPr>
              <p:cNvPr id="33" name="Oval 32"/>
              <p:cNvSpPr/>
              <p:nvPr/>
            </p:nvSpPr>
            <p:spPr>
              <a:xfrm>
                <a:off x="168848" y="113584"/>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flipH="1">
                <a:off x="302722" y="-199683"/>
                <a:ext cx="1217541" cy="380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1542176" y="-501079"/>
              <a:ext cx="1053197" cy="53133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p:cNvSpPr/>
            <p:nvPr/>
          </p:nvSpPr>
          <p:spPr>
            <a:xfrm>
              <a:off x="1675208" y="-415015"/>
              <a:ext cx="972199" cy="369332"/>
            </a:xfrm>
            <a:prstGeom prst="rect">
              <a:avLst/>
            </a:prstGeom>
          </p:spPr>
          <p:txBody>
            <a:bodyPr wrap="square">
              <a:spAutoFit/>
            </a:bodyPr>
            <a:lstStyle/>
            <a:p>
              <a:r>
                <a:rPr lang="en-GB" b="1" dirty="0">
                  <a:solidFill>
                    <a:srgbClr val="FF0000"/>
                  </a:solidFill>
                </a:rPr>
                <a:t>crater</a:t>
              </a:r>
            </a:p>
          </p:txBody>
        </p:sp>
      </p:grpSp>
      <p:grpSp>
        <p:nvGrpSpPr>
          <p:cNvPr id="35" name="Group 34"/>
          <p:cNvGrpSpPr/>
          <p:nvPr/>
        </p:nvGrpSpPr>
        <p:grpSpPr>
          <a:xfrm>
            <a:off x="4232684" y="3541013"/>
            <a:ext cx="3612505" cy="574200"/>
            <a:chOff x="164215" y="-343683"/>
            <a:chExt cx="3612505" cy="574200"/>
          </a:xfrm>
        </p:grpSpPr>
        <p:grpSp>
          <p:nvGrpSpPr>
            <p:cNvPr id="36" name="Group 35"/>
            <p:cNvGrpSpPr/>
            <p:nvPr/>
          </p:nvGrpSpPr>
          <p:grpSpPr>
            <a:xfrm>
              <a:off x="164215" y="-93754"/>
              <a:ext cx="1484414" cy="198727"/>
              <a:chOff x="80325" y="-37815"/>
              <a:chExt cx="1484414" cy="198727"/>
            </a:xfrm>
          </p:grpSpPr>
          <p:sp>
            <p:nvSpPr>
              <p:cNvPr id="39" name="Oval 38"/>
              <p:cNvSpPr/>
              <p:nvPr/>
            </p:nvSpPr>
            <p:spPr>
              <a:xfrm>
                <a:off x="80325" y="-37815"/>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a:endCxn id="39" idx="6"/>
              </p:cNvCxnSpPr>
              <p:nvPr/>
            </p:nvCxnSpPr>
            <p:spPr>
              <a:xfrm flipH="1">
                <a:off x="279052" y="-21453"/>
                <a:ext cx="1285687" cy="83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1542176" y="-343683"/>
              <a:ext cx="2234544" cy="574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p:cNvSpPr/>
            <p:nvPr/>
          </p:nvSpPr>
          <p:spPr>
            <a:xfrm>
              <a:off x="1587313" y="-221759"/>
              <a:ext cx="2153547" cy="369332"/>
            </a:xfrm>
            <a:prstGeom prst="rect">
              <a:avLst/>
            </a:prstGeom>
          </p:spPr>
          <p:txBody>
            <a:bodyPr wrap="square">
              <a:spAutoFit/>
            </a:bodyPr>
            <a:lstStyle/>
            <a:p>
              <a:r>
                <a:rPr lang="en-GB" b="1" dirty="0">
                  <a:solidFill>
                    <a:schemeClr val="accent2"/>
                  </a:solidFill>
                </a:rPr>
                <a:t>conduit/main vent</a:t>
              </a:r>
            </a:p>
          </p:txBody>
        </p:sp>
      </p:grpSp>
      <p:grpSp>
        <p:nvGrpSpPr>
          <p:cNvPr id="41" name="Group 40"/>
          <p:cNvGrpSpPr/>
          <p:nvPr/>
        </p:nvGrpSpPr>
        <p:grpSpPr>
          <a:xfrm>
            <a:off x="1007885" y="5165480"/>
            <a:ext cx="3120309" cy="529207"/>
            <a:chOff x="1542176" y="-618599"/>
            <a:chExt cx="3120309" cy="529207"/>
          </a:xfrm>
        </p:grpSpPr>
        <p:grpSp>
          <p:nvGrpSpPr>
            <p:cNvPr id="42" name="Group 41"/>
            <p:cNvGrpSpPr/>
            <p:nvPr/>
          </p:nvGrpSpPr>
          <p:grpSpPr>
            <a:xfrm>
              <a:off x="3426251" y="-362104"/>
              <a:ext cx="1236234" cy="272712"/>
              <a:chOff x="3342361" y="-306165"/>
              <a:chExt cx="1236234" cy="272712"/>
            </a:xfrm>
          </p:grpSpPr>
          <p:sp>
            <p:nvSpPr>
              <p:cNvPr id="50" name="Oval 49"/>
              <p:cNvSpPr/>
              <p:nvPr/>
            </p:nvSpPr>
            <p:spPr>
              <a:xfrm>
                <a:off x="4379868" y="-232180"/>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a:off x="3342361" y="-306165"/>
                <a:ext cx="1143644" cy="163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1542176" y="-618599"/>
              <a:ext cx="2031149" cy="52860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p:cNvSpPr/>
            <p:nvPr/>
          </p:nvSpPr>
          <p:spPr>
            <a:xfrm>
              <a:off x="1623174" y="-532705"/>
              <a:ext cx="2139253" cy="369332"/>
            </a:xfrm>
            <a:prstGeom prst="rect">
              <a:avLst/>
            </a:prstGeom>
          </p:spPr>
          <p:txBody>
            <a:bodyPr wrap="square">
              <a:spAutoFit/>
            </a:bodyPr>
            <a:lstStyle/>
            <a:p>
              <a:r>
                <a:rPr lang="en-GB" b="1" dirty="0">
                  <a:solidFill>
                    <a:srgbClr val="FFC000"/>
                  </a:solidFill>
                </a:rPr>
                <a:t>magma chamber</a:t>
              </a:r>
            </a:p>
          </p:txBody>
        </p:sp>
      </p:grpSp>
    </p:spTree>
    <p:extLst>
      <p:ext uri="{BB962C8B-B14F-4D97-AF65-F5344CB8AC3E}">
        <p14:creationId xmlns:p14="http://schemas.microsoft.com/office/powerpoint/2010/main" val="25813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869608"/>
            <a:ext cx="7632699" cy="584775"/>
          </a:xfrm>
          <a:prstGeom prst="rect">
            <a:avLst/>
          </a:prstGeom>
        </p:spPr>
        <p:txBody>
          <a:bodyPr wrap="square">
            <a:spAutoFit/>
          </a:bodyPr>
          <a:lstStyle/>
          <a:p>
            <a:pPr algn="ctr"/>
            <a:r>
              <a:rPr lang="en-GB" sz="3200" b="1" dirty="0">
                <a:latin typeface="+mj-lt"/>
              </a:rPr>
              <a:t>How a Volcano Is Made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0" name="Rectangle 29"/>
          <p:cNvSpPr/>
          <p:nvPr/>
        </p:nvSpPr>
        <p:spPr>
          <a:xfrm>
            <a:off x="1025508" y="1479550"/>
            <a:ext cx="7092983" cy="646331"/>
          </a:xfrm>
          <a:prstGeom prst="rect">
            <a:avLst/>
          </a:prstGeom>
        </p:spPr>
        <p:txBody>
          <a:bodyPr wrap="square">
            <a:spAutoFit/>
          </a:bodyPr>
          <a:lstStyle/>
          <a:p>
            <a:pPr algn="ctr"/>
            <a:r>
              <a:rPr lang="en-GB" dirty="0"/>
              <a:t>Use the </a:t>
            </a:r>
            <a:r>
              <a:rPr lang="en-GB" b="1" dirty="0"/>
              <a:t>Activity Sheet </a:t>
            </a:r>
            <a:r>
              <a:rPr lang="en-GB" dirty="0"/>
              <a:t>you have been given to explain how a volcano is created and grows, and what its main parts are called.</a:t>
            </a:r>
          </a:p>
        </p:txBody>
      </p:sp>
      <p:sp>
        <p:nvSpPr>
          <p:cNvPr id="8" name="Rectangle 7"/>
          <p:cNvSpPr/>
          <p:nvPr/>
        </p:nvSpPr>
        <p:spPr>
          <a:xfrm>
            <a:off x="755650" y="2209771"/>
            <a:ext cx="7632700" cy="3883054"/>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Individual Work"/>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8667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7411" y="2300812"/>
            <a:ext cx="4380211" cy="3096614"/>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1240" y="2803661"/>
            <a:ext cx="4380211" cy="3096614"/>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3582" y="2887551"/>
            <a:ext cx="4380211" cy="30966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21925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76652"/>
            <a:ext cx="7632699" cy="584775"/>
          </a:xfrm>
          <a:prstGeom prst="rect">
            <a:avLst/>
          </a:prstGeom>
        </p:spPr>
        <p:txBody>
          <a:bodyPr wrap="square">
            <a:spAutoFit/>
          </a:bodyPr>
          <a:lstStyle/>
          <a:p>
            <a:pPr algn="ctr"/>
            <a:r>
              <a:rPr lang="en-GB" sz="3200" b="1" dirty="0">
                <a:latin typeface="+mj-lt"/>
              </a:rPr>
              <a:t>Make Your Own Volcano</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30" name="Whole Class"/>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96163" y="6016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755651" y="1536416"/>
            <a:ext cx="7632700" cy="495108"/>
          </a:xfrm>
          <a:prstGeom prst="rect">
            <a:avLst/>
          </a:prstGeom>
          <a:solidFill>
            <a:srgbClr val="F08115"/>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bg1"/>
                </a:solidFill>
              </a:rPr>
              <a:t>Watch what happens when the vinegar is added to the liquid in the cup!</a:t>
            </a:r>
          </a:p>
        </p:txBody>
      </p:sp>
      <p:sp>
        <p:nvSpPr>
          <p:cNvPr id="32" name="Rounded Rectangle 31">
            <a:extLst/>
          </p:cNvPr>
          <p:cNvSpPr/>
          <p:nvPr/>
        </p:nvSpPr>
        <p:spPr>
          <a:xfrm>
            <a:off x="2285205" y="2197757"/>
            <a:ext cx="4573587" cy="3866494"/>
          </a:xfrm>
          <a:prstGeom prst="roundRect">
            <a:avLst>
              <a:gd name="adj" fmla="val 0"/>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ectangle 32"/>
          <p:cNvSpPr/>
          <p:nvPr/>
        </p:nvSpPr>
        <p:spPr>
          <a:xfrm>
            <a:off x="1891551" y="6112997"/>
            <a:ext cx="5360894" cy="169277"/>
          </a:xfrm>
          <a:prstGeom prst="rect">
            <a:avLst/>
          </a:prstGeom>
        </p:spPr>
        <p:txBody>
          <a:bodyPr wrap="square">
            <a:spAutoFit/>
          </a:bodyPr>
          <a:lstStyle/>
          <a:p>
            <a:pPr algn="ctr"/>
            <a:r>
              <a:rPr lang="en-GB" sz="500" dirty="0">
                <a:solidFill>
                  <a:schemeClr val="bg1">
                    <a:lumMod val="75000"/>
                  </a:schemeClr>
                </a:solidFill>
                <a:latin typeface="Roboto" panose="02000000000000000000" pitchFamily="2" charset="0"/>
                <a:ea typeface="Roboto" panose="02000000000000000000" pitchFamily="2" charset="0"/>
              </a:rPr>
              <a:t>Photo courtesy of </a:t>
            </a:r>
            <a:r>
              <a:rPr lang="en-GB" sz="500" dirty="0" err="1">
                <a:solidFill>
                  <a:schemeClr val="bg1">
                    <a:lumMod val="75000"/>
                  </a:schemeClr>
                </a:solidFill>
                <a:latin typeface="Roboto" panose="02000000000000000000" pitchFamily="2" charset="0"/>
                <a:ea typeface="Roboto" panose="02000000000000000000" pitchFamily="2" charset="0"/>
              </a:rPr>
              <a:t>bradleypjohnson</a:t>
            </a:r>
            <a:r>
              <a:rPr lang="en-GB" sz="500" dirty="0">
                <a:solidFill>
                  <a:schemeClr val="bg1">
                    <a:lumMod val="75000"/>
                  </a:schemeClr>
                </a:solidFill>
                <a:latin typeface="Roboto" panose="02000000000000000000" pitchFamily="2" charset="0"/>
                <a:ea typeface="Roboto" panose="02000000000000000000" pitchFamily="2" charset="0"/>
              </a:rPr>
              <a:t> (@flickr.com) - granted under creative commons licence – attribution</a:t>
            </a:r>
          </a:p>
        </p:txBody>
      </p:sp>
    </p:spTree>
    <p:extLst>
      <p:ext uri="{BB962C8B-B14F-4D97-AF65-F5344CB8AC3E}">
        <p14:creationId xmlns:p14="http://schemas.microsoft.com/office/powerpoint/2010/main" val="427558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explain how volcanoes are formed.</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show you how tectonic plates move.</a:t>
            </a:r>
          </a:p>
          <a:p>
            <a:r>
              <a:rPr lang="en-GB" dirty="0">
                <a:latin typeface="Twinkl" pitchFamily="50" charset="0"/>
              </a:rPr>
              <a:t>I can tell you how a volcano is formed.</a:t>
            </a:r>
          </a:p>
          <a:p>
            <a:r>
              <a:rPr lang="en-GB" dirty="0">
                <a:latin typeface="Twinkl" pitchFamily="50" charset="0"/>
              </a:rPr>
              <a:t>I can name some of the parts of a volcano.</a:t>
            </a:r>
          </a:p>
          <a:p>
            <a:r>
              <a:rPr lang="en-GB" dirty="0">
                <a:latin typeface="Twinkl" pitchFamily="50" charset="0"/>
              </a:rPr>
              <a:t>I can tell you what happens when a volcano erupts.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1828205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explain how volcanoes are formed.</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show you how tectonic plates move.</a:t>
            </a:r>
          </a:p>
          <a:p>
            <a:r>
              <a:rPr lang="en-GB" dirty="0">
                <a:latin typeface="Twinkl" pitchFamily="50" charset="0"/>
              </a:rPr>
              <a:t>I can tell you how a volcano is formed.</a:t>
            </a:r>
          </a:p>
          <a:p>
            <a:r>
              <a:rPr lang="en-GB" dirty="0">
                <a:latin typeface="Twinkl" pitchFamily="50" charset="0"/>
              </a:rPr>
              <a:t>I can name some of the parts of a volcano.</a:t>
            </a:r>
          </a:p>
          <a:p>
            <a:r>
              <a:rPr lang="en-GB" dirty="0">
                <a:latin typeface="Twinkl" pitchFamily="50" charset="0"/>
              </a:rPr>
              <a:t>I can tell you what happens when a volcano erupts.</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17967"/>
            <a:ext cx="7632699" cy="1077218"/>
          </a:xfrm>
          <a:prstGeom prst="rect">
            <a:avLst/>
          </a:prstGeom>
        </p:spPr>
        <p:txBody>
          <a:bodyPr wrap="square">
            <a:spAutoFit/>
          </a:bodyPr>
          <a:lstStyle/>
          <a:p>
            <a:pPr algn="ctr"/>
            <a:r>
              <a:rPr lang="en-GB" sz="3200" b="1" dirty="0">
                <a:latin typeface="+mj-lt"/>
              </a:rPr>
              <a:t>Can You Remember What’s</a:t>
            </a:r>
          </a:p>
          <a:p>
            <a:pPr algn="ctr"/>
            <a:r>
              <a:rPr lang="en-GB" sz="3200" b="1" dirty="0">
                <a:latin typeface="+mj-lt"/>
              </a:rPr>
              <a:t>Under Your Feet?</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5838" y="2578117"/>
            <a:ext cx="3617990" cy="3613320"/>
          </a:xfrm>
          <a:prstGeom prst="rect">
            <a:avLst/>
          </a:prstGeom>
        </p:spPr>
      </p:pic>
      <p:grpSp>
        <p:nvGrpSpPr>
          <p:cNvPr id="31" name="Group 30"/>
          <p:cNvGrpSpPr/>
          <p:nvPr/>
        </p:nvGrpSpPr>
        <p:grpSpPr>
          <a:xfrm>
            <a:off x="3901349" y="1859955"/>
            <a:ext cx="897341" cy="882669"/>
            <a:chOff x="2171161" y="1761343"/>
            <a:chExt cx="897341" cy="882669"/>
          </a:xfrm>
        </p:grpSpPr>
        <p:grpSp>
          <p:nvGrpSpPr>
            <p:cNvPr id="32" name="Group 31"/>
            <p:cNvGrpSpPr/>
            <p:nvPr/>
          </p:nvGrpSpPr>
          <p:grpSpPr>
            <a:xfrm>
              <a:off x="2759695" y="2192331"/>
              <a:ext cx="198727" cy="451681"/>
              <a:chOff x="2675805" y="2248270"/>
              <a:chExt cx="198727" cy="451681"/>
            </a:xfrm>
          </p:grpSpPr>
          <p:sp>
            <p:nvSpPr>
              <p:cNvPr id="35" name="Oval 34"/>
              <p:cNvSpPr/>
              <p:nvPr/>
            </p:nvSpPr>
            <p:spPr>
              <a:xfrm>
                <a:off x="2675805" y="2501224"/>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p:nvPr/>
            </p:nvCxnSpPr>
            <p:spPr>
              <a:xfrm flipH="1" flipV="1">
                <a:off x="2675805" y="2248270"/>
                <a:ext cx="117729" cy="359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2171161" y="1761343"/>
              <a:ext cx="897341" cy="55904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257336" y="1856197"/>
              <a:ext cx="724989" cy="369332"/>
            </a:xfrm>
            <a:prstGeom prst="rect">
              <a:avLst/>
            </a:prstGeom>
          </p:spPr>
          <p:txBody>
            <a:bodyPr wrap="square">
              <a:spAutoFit/>
            </a:bodyPr>
            <a:lstStyle/>
            <a:p>
              <a:r>
                <a:rPr lang="en-GB" b="1" dirty="0">
                  <a:solidFill>
                    <a:schemeClr val="accent2">
                      <a:lumMod val="50000"/>
                    </a:schemeClr>
                  </a:solidFill>
                </a:rPr>
                <a:t>crust</a:t>
              </a:r>
            </a:p>
          </p:txBody>
        </p:sp>
      </p:grpSp>
      <p:grpSp>
        <p:nvGrpSpPr>
          <p:cNvPr id="37" name="Group 36"/>
          <p:cNvGrpSpPr/>
          <p:nvPr/>
        </p:nvGrpSpPr>
        <p:grpSpPr>
          <a:xfrm>
            <a:off x="5056093" y="2477558"/>
            <a:ext cx="1636562" cy="979938"/>
            <a:chOff x="958811" y="-501079"/>
            <a:chExt cx="1636562" cy="979938"/>
          </a:xfrm>
        </p:grpSpPr>
        <p:grpSp>
          <p:nvGrpSpPr>
            <p:cNvPr id="38" name="Group 37"/>
            <p:cNvGrpSpPr/>
            <p:nvPr/>
          </p:nvGrpSpPr>
          <p:grpSpPr>
            <a:xfrm>
              <a:off x="958811" y="-33265"/>
              <a:ext cx="664364" cy="512124"/>
              <a:chOff x="874921" y="22674"/>
              <a:chExt cx="664364" cy="512124"/>
            </a:xfrm>
          </p:grpSpPr>
          <p:sp>
            <p:nvSpPr>
              <p:cNvPr id="41" name="Oval 40"/>
              <p:cNvSpPr/>
              <p:nvPr/>
            </p:nvSpPr>
            <p:spPr>
              <a:xfrm>
                <a:off x="874921" y="336071"/>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p:nvPr/>
            </p:nvCxnSpPr>
            <p:spPr>
              <a:xfrm flipH="1">
                <a:off x="964496" y="22674"/>
                <a:ext cx="574789" cy="4020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1542176" y="-501079"/>
              <a:ext cx="1053197" cy="53133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p:cNvSpPr/>
            <p:nvPr/>
          </p:nvSpPr>
          <p:spPr>
            <a:xfrm>
              <a:off x="1623174" y="-415015"/>
              <a:ext cx="972199" cy="369332"/>
            </a:xfrm>
            <a:prstGeom prst="rect">
              <a:avLst/>
            </a:prstGeom>
          </p:spPr>
          <p:txBody>
            <a:bodyPr wrap="square">
              <a:spAutoFit/>
            </a:bodyPr>
            <a:lstStyle/>
            <a:p>
              <a:r>
                <a:rPr lang="en-GB" b="1" dirty="0">
                  <a:solidFill>
                    <a:srgbClr val="FF0000"/>
                  </a:solidFill>
                </a:rPr>
                <a:t>mantle</a:t>
              </a:r>
            </a:p>
          </p:txBody>
        </p:sp>
      </p:grpSp>
      <p:grpSp>
        <p:nvGrpSpPr>
          <p:cNvPr id="43" name="Group 42"/>
          <p:cNvGrpSpPr/>
          <p:nvPr/>
        </p:nvGrpSpPr>
        <p:grpSpPr>
          <a:xfrm>
            <a:off x="4927916" y="3541012"/>
            <a:ext cx="2109378" cy="557745"/>
            <a:chOff x="859447" y="-343684"/>
            <a:chExt cx="2109378" cy="557745"/>
          </a:xfrm>
        </p:grpSpPr>
        <p:grpSp>
          <p:nvGrpSpPr>
            <p:cNvPr id="44" name="Group 43"/>
            <p:cNvGrpSpPr/>
            <p:nvPr/>
          </p:nvGrpSpPr>
          <p:grpSpPr>
            <a:xfrm>
              <a:off x="859447" y="-42699"/>
              <a:ext cx="763729" cy="198727"/>
              <a:chOff x="775557" y="13240"/>
              <a:chExt cx="763729" cy="198727"/>
            </a:xfrm>
          </p:grpSpPr>
          <p:sp>
            <p:nvSpPr>
              <p:cNvPr id="47" name="Oval 46"/>
              <p:cNvSpPr/>
              <p:nvPr/>
            </p:nvSpPr>
            <p:spPr>
              <a:xfrm>
                <a:off x="775557" y="13240"/>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flipH="1">
                <a:off x="874921" y="22674"/>
                <a:ext cx="664365" cy="899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a:xfrm>
              <a:off x="1542176" y="-343684"/>
              <a:ext cx="1426649" cy="5577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p:cNvSpPr/>
            <p:nvPr/>
          </p:nvSpPr>
          <p:spPr>
            <a:xfrm>
              <a:off x="1623173" y="-257619"/>
              <a:ext cx="1256005" cy="369332"/>
            </a:xfrm>
            <a:prstGeom prst="rect">
              <a:avLst/>
            </a:prstGeom>
          </p:spPr>
          <p:txBody>
            <a:bodyPr wrap="square">
              <a:spAutoFit/>
            </a:bodyPr>
            <a:lstStyle/>
            <a:p>
              <a:r>
                <a:rPr lang="en-GB" b="1" dirty="0">
                  <a:solidFill>
                    <a:schemeClr val="accent2"/>
                  </a:solidFill>
                </a:rPr>
                <a:t>outer core</a:t>
              </a:r>
            </a:p>
          </p:txBody>
        </p:sp>
      </p:grpSp>
      <p:grpSp>
        <p:nvGrpSpPr>
          <p:cNvPr id="49" name="Group 48"/>
          <p:cNvGrpSpPr/>
          <p:nvPr/>
        </p:nvGrpSpPr>
        <p:grpSpPr>
          <a:xfrm>
            <a:off x="4350020" y="4186050"/>
            <a:ext cx="1611510" cy="1445279"/>
            <a:chOff x="1379111" y="-1535276"/>
            <a:chExt cx="1611510" cy="1445279"/>
          </a:xfrm>
        </p:grpSpPr>
        <p:grpSp>
          <p:nvGrpSpPr>
            <p:cNvPr id="50" name="Group 49"/>
            <p:cNvGrpSpPr/>
            <p:nvPr/>
          </p:nvGrpSpPr>
          <p:grpSpPr>
            <a:xfrm>
              <a:off x="1379111" y="-1535276"/>
              <a:ext cx="744083" cy="1301821"/>
              <a:chOff x="1295221" y="-1479337"/>
              <a:chExt cx="744083" cy="1301821"/>
            </a:xfrm>
          </p:grpSpPr>
          <p:sp>
            <p:nvSpPr>
              <p:cNvPr id="53" name="Oval 52"/>
              <p:cNvSpPr/>
              <p:nvPr/>
            </p:nvSpPr>
            <p:spPr>
              <a:xfrm>
                <a:off x="1295221" y="-1479337"/>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p:cNvCxnSpPr/>
              <p:nvPr/>
            </p:nvCxnSpPr>
            <p:spPr>
              <a:xfrm flipH="1" flipV="1">
                <a:off x="1362045" y="-1451000"/>
                <a:ext cx="677259" cy="12734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1542177" y="-618599"/>
              <a:ext cx="1448444" cy="52860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p:cNvSpPr/>
            <p:nvPr/>
          </p:nvSpPr>
          <p:spPr>
            <a:xfrm>
              <a:off x="1623174" y="-532705"/>
              <a:ext cx="1367447" cy="369332"/>
            </a:xfrm>
            <a:prstGeom prst="rect">
              <a:avLst/>
            </a:prstGeom>
          </p:spPr>
          <p:txBody>
            <a:bodyPr wrap="square">
              <a:spAutoFit/>
            </a:bodyPr>
            <a:lstStyle/>
            <a:p>
              <a:r>
                <a:rPr lang="en-GB" b="1" dirty="0">
                  <a:solidFill>
                    <a:srgbClr val="FFC000"/>
                  </a:solidFill>
                </a:rPr>
                <a:t>inner core</a:t>
              </a:r>
            </a:p>
          </p:txBody>
        </p:sp>
      </p:gr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872" y="2805953"/>
            <a:ext cx="3102294" cy="4052046"/>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17967"/>
            <a:ext cx="7632699" cy="584775"/>
          </a:xfrm>
          <a:prstGeom prst="rect">
            <a:avLst/>
          </a:prstGeom>
        </p:spPr>
        <p:txBody>
          <a:bodyPr wrap="square">
            <a:spAutoFit/>
          </a:bodyPr>
          <a:lstStyle/>
          <a:p>
            <a:pPr algn="ctr"/>
            <a:r>
              <a:rPr lang="en-GB" sz="3200" b="1" dirty="0">
                <a:latin typeface="+mj-lt"/>
              </a:rPr>
              <a:t>Eyjafjallajökull</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1894" y="2003879"/>
            <a:ext cx="6900209" cy="3495816"/>
          </a:xfrm>
          <a:prstGeom prst="rect">
            <a:avLst/>
          </a:prstGeom>
        </p:spPr>
      </p:pic>
      <p:sp>
        <p:nvSpPr>
          <p:cNvPr id="3" name="Oval 2"/>
          <p:cNvSpPr/>
          <p:nvPr/>
        </p:nvSpPr>
        <p:spPr>
          <a:xfrm>
            <a:off x="3971365" y="2232212"/>
            <a:ext cx="376518" cy="26894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755651" y="5597717"/>
            <a:ext cx="7632700" cy="495108"/>
          </a:xfrm>
          <a:prstGeom prst="rect">
            <a:avLst/>
          </a:prstGeom>
          <a:solidFill>
            <a:schemeClr val="bg1"/>
          </a:solidFill>
          <a:ln w="28575">
            <a:solidFill>
              <a:srgbClr val="E84C1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rPr>
              <a:t>Watch this </a:t>
            </a:r>
            <a:r>
              <a:rPr lang="en-GB" dirty="0">
                <a:solidFill>
                  <a:schemeClr val="tx1"/>
                </a:solidFill>
                <a:hlinkClick r:id="rId10"/>
              </a:rPr>
              <a:t>video</a:t>
            </a:r>
            <a:r>
              <a:rPr lang="en-GB" dirty="0">
                <a:solidFill>
                  <a:schemeClr val="tx1"/>
                </a:solidFill>
              </a:rPr>
              <a:t> of it erupting in 2010.</a:t>
            </a:r>
          </a:p>
        </p:txBody>
      </p:sp>
      <p:sp>
        <p:nvSpPr>
          <p:cNvPr id="56" name="Rectangle 55"/>
          <p:cNvSpPr/>
          <p:nvPr/>
        </p:nvSpPr>
        <p:spPr>
          <a:xfrm>
            <a:off x="755651" y="1411243"/>
            <a:ext cx="7632700" cy="495108"/>
          </a:xfrm>
          <a:prstGeom prst="rect">
            <a:avLst/>
          </a:prstGeom>
          <a:solidFill>
            <a:srgbClr val="F08115"/>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bg1"/>
                </a:solidFill>
              </a:rPr>
              <a:t>Eyjafjallajökull is a volcano in Iceland.</a:t>
            </a:r>
          </a:p>
        </p:txBody>
      </p:sp>
    </p:spTree>
    <p:extLst>
      <p:ext uri="{BB962C8B-B14F-4D97-AF65-F5344CB8AC3E}">
        <p14:creationId xmlns:p14="http://schemas.microsoft.com/office/powerpoint/2010/main" val="129220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17967"/>
            <a:ext cx="7632699" cy="584775"/>
          </a:xfrm>
          <a:prstGeom prst="rect">
            <a:avLst/>
          </a:prstGeom>
        </p:spPr>
        <p:txBody>
          <a:bodyPr wrap="square">
            <a:spAutoFit/>
          </a:bodyPr>
          <a:lstStyle/>
          <a:p>
            <a:pPr algn="ctr"/>
            <a:r>
              <a:rPr lang="en-GB" sz="3200" b="1" dirty="0">
                <a:latin typeface="+mj-lt"/>
              </a:rPr>
              <a:t>Tectonic Plates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t="4837" b="3108"/>
          <a:stretch/>
        </p:blipFill>
        <p:spPr>
          <a:xfrm>
            <a:off x="1328083" y="2109724"/>
            <a:ext cx="6487832" cy="3976820"/>
          </a:xfrm>
          <a:prstGeom prst="rect">
            <a:avLst/>
          </a:prstGeom>
        </p:spPr>
      </p:pic>
      <p:sp>
        <p:nvSpPr>
          <p:cNvPr id="21" name="Rectangle 20"/>
          <p:cNvSpPr/>
          <p:nvPr/>
        </p:nvSpPr>
        <p:spPr>
          <a:xfrm>
            <a:off x="755651" y="1272744"/>
            <a:ext cx="7632700" cy="772107"/>
          </a:xfrm>
          <a:prstGeom prst="rect">
            <a:avLst/>
          </a:prstGeom>
          <a:solidFill>
            <a:srgbClr val="F08115"/>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bg1"/>
                </a:solidFill>
              </a:rPr>
              <a:t>The Earth’s crust isn’t one solid layer. It is broken up into huge areas called tectonic plates that float on top of the mantle.</a:t>
            </a:r>
          </a:p>
        </p:txBody>
      </p:sp>
    </p:spTree>
    <p:extLst>
      <p:ext uri="{BB962C8B-B14F-4D97-AF65-F5344CB8AC3E}">
        <p14:creationId xmlns:p14="http://schemas.microsoft.com/office/powerpoint/2010/main" val="1023742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846231"/>
            <a:ext cx="7632699" cy="584775"/>
          </a:xfrm>
          <a:prstGeom prst="rect">
            <a:avLst/>
          </a:prstGeom>
        </p:spPr>
        <p:txBody>
          <a:bodyPr wrap="square">
            <a:spAutoFit/>
          </a:bodyPr>
          <a:lstStyle/>
          <a:p>
            <a:pPr algn="ctr"/>
            <a:r>
              <a:rPr lang="en-GB" sz="3200" b="1" dirty="0">
                <a:latin typeface="+mj-lt"/>
              </a:rPr>
              <a:t>How Can You Move Your Plates?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13" name="Individual Work"/>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7625"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55651" y="2317607"/>
            <a:ext cx="7632700" cy="495108"/>
          </a:xfrm>
          <a:prstGeom prst="rect">
            <a:avLst/>
          </a:prstGeom>
          <a:solidFill>
            <a:srgbClr val="F08115"/>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bg1"/>
                </a:solidFill>
              </a:rPr>
              <a:t>How many different ways can you move the plates around?</a:t>
            </a:r>
          </a:p>
        </p:txBody>
      </p:sp>
      <p:sp>
        <p:nvSpPr>
          <p:cNvPr id="23" name="Rectangle 31"/>
          <p:cNvSpPr>
            <a:spLocks noChangeArrowheads="1"/>
          </p:cNvSpPr>
          <p:nvPr/>
        </p:nvSpPr>
        <p:spPr bwMode="auto">
          <a:xfrm>
            <a:off x="957263" y="5072856"/>
            <a:ext cx="17002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dirty="0">
                <a:solidFill>
                  <a:schemeClr val="tx1"/>
                </a:solidFill>
                <a:latin typeface="+mn-lt"/>
              </a:rPr>
              <a:t>Rubbing together</a:t>
            </a:r>
          </a:p>
        </p:txBody>
      </p:sp>
      <p:sp>
        <p:nvSpPr>
          <p:cNvPr id="25" name="Rectangle 32"/>
          <p:cNvSpPr>
            <a:spLocks noChangeArrowheads="1"/>
          </p:cNvSpPr>
          <p:nvPr/>
        </p:nvSpPr>
        <p:spPr bwMode="auto">
          <a:xfrm>
            <a:off x="3589338" y="5072856"/>
            <a:ext cx="19653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latin typeface="+mn-lt"/>
              </a:rPr>
              <a:t>Towards </a:t>
            </a:r>
            <a:br>
              <a:rPr lang="en-GB" altLang="en-US">
                <a:solidFill>
                  <a:schemeClr val="tx1"/>
                </a:solidFill>
                <a:latin typeface="+mn-lt"/>
              </a:rPr>
            </a:br>
            <a:r>
              <a:rPr lang="en-GB" altLang="en-US">
                <a:solidFill>
                  <a:schemeClr val="tx1"/>
                </a:solidFill>
                <a:latin typeface="+mn-lt"/>
              </a:rPr>
              <a:t>each other</a:t>
            </a:r>
          </a:p>
        </p:txBody>
      </p:sp>
      <p:sp>
        <p:nvSpPr>
          <p:cNvPr id="26" name="Rectangle 33"/>
          <p:cNvSpPr>
            <a:spLocks noChangeArrowheads="1"/>
          </p:cNvSpPr>
          <p:nvPr/>
        </p:nvSpPr>
        <p:spPr bwMode="auto">
          <a:xfrm>
            <a:off x="6291263" y="5072856"/>
            <a:ext cx="21161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dirty="0">
                <a:solidFill>
                  <a:schemeClr val="tx1"/>
                </a:solidFill>
                <a:latin typeface="+mn-lt"/>
              </a:rPr>
              <a:t>Away from </a:t>
            </a:r>
            <a:br>
              <a:rPr lang="en-GB" altLang="en-US" dirty="0">
                <a:solidFill>
                  <a:schemeClr val="tx1"/>
                </a:solidFill>
                <a:latin typeface="+mn-lt"/>
              </a:rPr>
            </a:br>
            <a:r>
              <a:rPr lang="en-GB" altLang="en-US" dirty="0">
                <a:solidFill>
                  <a:schemeClr val="tx1"/>
                </a:solidFill>
                <a:latin typeface="+mn-lt"/>
              </a:rPr>
              <a:t>each other</a:t>
            </a:r>
          </a:p>
        </p:txBody>
      </p:sp>
      <p:grpSp>
        <p:nvGrpSpPr>
          <p:cNvPr id="27" name="Group 26"/>
          <p:cNvGrpSpPr>
            <a:grpSpLocks/>
          </p:cNvGrpSpPr>
          <p:nvPr/>
        </p:nvGrpSpPr>
        <p:grpSpPr bwMode="auto">
          <a:xfrm>
            <a:off x="1820863" y="3338980"/>
            <a:ext cx="836612" cy="1023938"/>
            <a:chOff x="1820145" y="3747391"/>
            <a:chExt cx="837127" cy="1024079"/>
          </a:xfrm>
        </p:grpSpPr>
        <p:sp>
          <p:nvSpPr>
            <p:cNvPr id="28" name="Rectangle 27">
              <a:extLst/>
            </p:cNvPr>
            <p:cNvSpPr/>
            <p:nvPr/>
          </p:nvSpPr>
          <p:spPr>
            <a:xfrm>
              <a:off x="1820145" y="3747391"/>
              <a:ext cx="837127" cy="1024079"/>
            </a:xfrm>
            <a:prstGeom prst="rect">
              <a:avLst/>
            </a:prstGeom>
            <a:solidFill>
              <a:srgbClr val="E84C17"/>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GB"/>
            </a:p>
          </p:txBody>
        </p:sp>
        <p:sp>
          <p:nvSpPr>
            <p:cNvPr id="29" name="Up Arrow 28">
              <a:extLst/>
            </p:cNvPr>
            <p:cNvSpPr/>
            <p:nvPr/>
          </p:nvSpPr>
          <p:spPr>
            <a:xfrm>
              <a:off x="2114013" y="4076049"/>
              <a:ext cx="244625" cy="366762"/>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0" name="Group 29"/>
          <p:cNvGrpSpPr>
            <a:grpSpLocks/>
          </p:cNvGrpSpPr>
          <p:nvPr/>
        </p:nvGrpSpPr>
        <p:grpSpPr bwMode="auto">
          <a:xfrm>
            <a:off x="957263" y="3338980"/>
            <a:ext cx="863600" cy="1023938"/>
            <a:chOff x="957261" y="3747391"/>
            <a:chExt cx="862884" cy="1024079"/>
          </a:xfrm>
        </p:grpSpPr>
        <p:sp>
          <p:nvSpPr>
            <p:cNvPr id="31" name="Rectangle 30">
              <a:extLst/>
            </p:cNvPr>
            <p:cNvSpPr/>
            <p:nvPr/>
          </p:nvSpPr>
          <p:spPr>
            <a:xfrm>
              <a:off x="957261" y="3747391"/>
              <a:ext cx="862884" cy="1024079"/>
            </a:xfrm>
            <a:prstGeom prst="rect">
              <a:avLst/>
            </a:prstGeom>
            <a:solidFill>
              <a:srgbClr val="FF7E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a:p>
          </p:txBody>
        </p:sp>
        <p:sp>
          <p:nvSpPr>
            <p:cNvPr id="32" name="Up Arrow 31">
              <a:extLst/>
            </p:cNvPr>
            <p:cNvSpPr/>
            <p:nvPr/>
          </p:nvSpPr>
          <p:spPr>
            <a:xfrm flipV="1">
              <a:off x="1264981" y="4077636"/>
              <a:ext cx="244272" cy="366763"/>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3" name="Group 32"/>
          <p:cNvGrpSpPr>
            <a:grpSpLocks/>
          </p:cNvGrpSpPr>
          <p:nvPr/>
        </p:nvGrpSpPr>
        <p:grpSpPr bwMode="auto">
          <a:xfrm>
            <a:off x="4648200" y="3338980"/>
            <a:ext cx="836613" cy="1023938"/>
            <a:chOff x="4572000" y="3747391"/>
            <a:chExt cx="837127" cy="1024079"/>
          </a:xfrm>
        </p:grpSpPr>
        <p:sp>
          <p:nvSpPr>
            <p:cNvPr id="34" name="Rectangle 33">
              <a:extLst/>
            </p:cNvPr>
            <p:cNvSpPr/>
            <p:nvPr/>
          </p:nvSpPr>
          <p:spPr>
            <a:xfrm>
              <a:off x="4572000" y="3747391"/>
              <a:ext cx="837127" cy="1024079"/>
            </a:xfrm>
            <a:prstGeom prst="rect">
              <a:avLst/>
            </a:prstGeom>
            <a:solidFill>
              <a:srgbClr val="E84C17"/>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GB"/>
            </a:p>
          </p:txBody>
        </p:sp>
        <p:sp>
          <p:nvSpPr>
            <p:cNvPr id="35" name="Up Arrow 34">
              <a:extLst/>
            </p:cNvPr>
            <p:cNvSpPr/>
            <p:nvPr/>
          </p:nvSpPr>
          <p:spPr>
            <a:xfrm rot="16200000" flipH="1">
              <a:off x="4867516" y="4075961"/>
              <a:ext cx="246096" cy="36693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6" name="Group 35"/>
          <p:cNvGrpSpPr>
            <a:grpSpLocks/>
          </p:cNvGrpSpPr>
          <p:nvPr/>
        </p:nvGrpSpPr>
        <p:grpSpPr bwMode="auto">
          <a:xfrm>
            <a:off x="3622675" y="3338980"/>
            <a:ext cx="863600" cy="1023938"/>
            <a:chOff x="3709116" y="3747391"/>
            <a:chExt cx="862884" cy="1024079"/>
          </a:xfrm>
        </p:grpSpPr>
        <p:sp>
          <p:nvSpPr>
            <p:cNvPr id="37" name="Rectangle 36">
              <a:extLst/>
            </p:cNvPr>
            <p:cNvSpPr/>
            <p:nvPr/>
          </p:nvSpPr>
          <p:spPr>
            <a:xfrm>
              <a:off x="3709116" y="3747391"/>
              <a:ext cx="862884" cy="1024079"/>
            </a:xfrm>
            <a:prstGeom prst="rect">
              <a:avLst/>
            </a:prstGeom>
            <a:solidFill>
              <a:srgbClr val="FF7E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a:p>
          </p:txBody>
        </p:sp>
        <p:sp>
          <p:nvSpPr>
            <p:cNvPr id="38" name="Up Arrow 37">
              <a:extLst/>
            </p:cNvPr>
            <p:cNvSpPr/>
            <p:nvPr/>
          </p:nvSpPr>
          <p:spPr>
            <a:xfrm rot="5400000">
              <a:off x="4017510" y="4075433"/>
              <a:ext cx="246096" cy="367995"/>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9" name="Group 38"/>
          <p:cNvGrpSpPr>
            <a:grpSpLocks/>
          </p:cNvGrpSpPr>
          <p:nvPr/>
        </p:nvGrpSpPr>
        <p:grpSpPr bwMode="auto">
          <a:xfrm>
            <a:off x="6486525" y="3338980"/>
            <a:ext cx="863600" cy="1023938"/>
            <a:chOff x="6486522" y="3747391"/>
            <a:chExt cx="862884" cy="1024079"/>
          </a:xfrm>
        </p:grpSpPr>
        <p:sp>
          <p:nvSpPr>
            <p:cNvPr id="40" name="Rectangle 39">
              <a:extLst/>
            </p:cNvPr>
            <p:cNvSpPr/>
            <p:nvPr/>
          </p:nvSpPr>
          <p:spPr>
            <a:xfrm>
              <a:off x="6486522" y="3747391"/>
              <a:ext cx="862884" cy="1024079"/>
            </a:xfrm>
            <a:prstGeom prst="rect">
              <a:avLst/>
            </a:prstGeom>
            <a:solidFill>
              <a:srgbClr val="FF7E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a:p>
          </p:txBody>
        </p:sp>
        <p:sp>
          <p:nvSpPr>
            <p:cNvPr id="41" name="Up Arrow 40">
              <a:extLst/>
            </p:cNvPr>
            <p:cNvSpPr/>
            <p:nvPr/>
          </p:nvSpPr>
          <p:spPr>
            <a:xfrm rot="16200000" flipH="1">
              <a:off x="6794916" y="4081784"/>
              <a:ext cx="246096" cy="367995"/>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2" name="Group 41"/>
          <p:cNvGrpSpPr>
            <a:grpSpLocks/>
          </p:cNvGrpSpPr>
          <p:nvPr/>
        </p:nvGrpSpPr>
        <p:grpSpPr bwMode="auto">
          <a:xfrm>
            <a:off x="7350125" y="3338980"/>
            <a:ext cx="836613" cy="1023938"/>
            <a:chOff x="7349406" y="3747391"/>
            <a:chExt cx="837127" cy="1024079"/>
          </a:xfrm>
        </p:grpSpPr>
        <p:sp>
          <p:nvSpPr>
            <p:cNvPr id="43" name="Rectangle 42">
              <a:extLst/>
            </p:cNvPr>
            <p:cNvSpPr/>
            <p:nvPr/>
          </p:nvSpPr>
          <p:spPr>
            <a:xfrm>
              <a:off x="7349406" y="3747391"/>
              <a:ext cx="837127" cy="1024079"/>
            </a:xfrm>
            <a:prstGeom prst="rect">
              <a:avLst/>
            </a:prstGeom>
            <a:solidFill>
              <a:srgbClr val="E84C17"/>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GB"/>
            </a:p>
          </p:txBody>
        </p:sp>
        <p:sp>
          <p:nvSpPr>
            <p:cNvPr id="44" name="Up Arrow 43">
              <a:extLst/>
            </p:cNvPr>
            <p:cNvSpPr/>
            <p:nvPr/>
          </p:nvSpPr>
          <p:spPr>
            <a:xfrm rot="5400000">
              <a:off x="7641745" y="4075961"/>
              <a:ext cx="246096" cy="36693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 name="Rectangle 1"/>
          <p:cNvSpPr/>
          <p:nvPr/>
        </p:nvSpPr>
        <p:spPr>
          <a:xfrm>
            <a:off x="1172419" y="1476375"/>
            <a:ext cx="6776195" cy="646331"/>
          </a:xfrm>
          <a:prstGeom prst="rect">
            <a:avLst/>
          </a:prstGeom>
        </p:spPr>
        <p:txBody>
          <a:bodyPr wrap="square">
            <a:spAutoFit/>
          </a:bodyPr>
          <a:lstStyle/>
          <a:p>
            <a:pPr algn="ctr"/>
            <a:r>
              <a:rPr lang="en-GB" dirty="0"/>
              <a:t>Use the two pieces of paper you have been given.</a:t>
            </a:r>
          </a:p>
          <a:p>
            <a:pPr algn="ctr"/>
            <a:r>
              <a:rPr lang="en-GB" dirty="0"/>
              <a:t>Lay your “plates” flat onto the table.</a:t>
            </a:r>
          </a:p>
        </p:txBody>
      </p:sp>
    </p:spTree>
    <p:extLst>
      <p:ext uri="{BB962C8B-B14F-4D97-AF65-F5344CB8AC3E}">
        <p14:creationId xmlns:p14="http://schemas.microsoft.com/office/powerpoint/2010/main" val="35285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59259E-6 L 2.77778E-7 0.05255 " pathEditMode="relative" rAng="0" ptsTypes="AA">
                                      <p:cBhvr>
                                        <p:cTn id="6" dur="2000" fill="hold"/>
                                        <p:tgtEl>
                                          <p:spTgt spid="30"/>
                                        </p:tgtEl>
                                        <p:attrNameLst>
                                          <p:attrName>ppt_x</p:attrName>
                                          <p:attrName>ppt_y</p:attrName>
                                        </p:attrNameLst>
                                      </p:cBhvr>
                                      <p:rCtr x="0" y="2616"/>
                                    </p:animMotion>
                                  </p:childTnLst>
                                </p:cTn>
                              </p:par>
                              <p:par>
                                <p:cTn id="7" presetID="42" presetClass="path" presetSubtype="0" accel="50000" decel="50000" fill="hold" nodeType="withEffect">
                                  <p:stCondLst>
                                    <p:cond delay="0"/>
                                  </p:stCondLst>
                                  <p:childTnLst>
                                    <p:animMotion origin="layout" path="M -1.66667E-6 -2.59259E-6 L -1.66667E-6 -0.05023 " pathEditMode="relative" rAng="0" ptsTypes="AA">
                                      <p:cBhvr>
                                        <p:cTn id="8" dur="2000" fill="hold"/>
                                        <p:tgtEl>
                                          <p:spTgt spid="27"/>
                                        </p:tgtEl>
                                        <p:attrNameLst>
                                          <p:attrName>ppt_x</p:attrName>
                                          <p:attrName>ppt_y</p:attrName>
                                        </p:attrNameLst>
                                      </p:cBhvr>
                                      <p:rCtr x="0" y="-2523"/>
                                    </p:animMotion>
                                  </p:childTnLst>
                                </p:cTn>
                              </p:par>
                            </p:childTnLst>
                          </p:cTn>
                        </p:par>
                      </p:childTnLst>
                    </p:cTn>
                  </p:par>
                  <p:par>
                    <p:cTn id="9" fill="hold">
                      <p:stCondLst>
                        <p:cond delay="indefinite"/>
                      </p:stCondLst>
                      <p:childTnLst>
                        <p:par>
                          <p:cTn id="10" fill="hold">
                            <p:stCondLst>
                              <p:cond delay="0"/>
                            </p:stCondLst>
                            <p:childTnLst>
                              <p:par>
                                <p:cTn id="11" presetID="35" presetClass="path" presetSubtype="0" accel="50000" decel="50000" fill="hold" nodeType="clickEffect">
                                  <p:stCondLst>
                                    <p:cond delay="0"/>
                                  </p:stCondLst>
                                  <p:childTnLst>
                                    <p:animMotion origin="layout" path="M -3.05556E-6 -2.59259E-6 L -0.02743 -2.59259E-6 " pathEditMode="relative" rAng="0" ptsTypes="AA">
                                      <p:cBhvr>
                                        <p:cTn id="12" dur="2000" fill="hold"/>
                                        <p:tgtEl>
                                          <p:spTgt spid="33"/>
                                        </p:tgtEl>
                                        <p:attrNameLst>
                                          <p:attrName>ppt_x</p:attrName>
                                          <p:attrName>ppt_y</p:attrName>
                                        </p:attrNameLst>
                                      </p:cBhvr>
                                      <p:rCtr x="-1372" y="0"/>
                                    </p:animMotion>
                                  </p:childTnLst>
                                </p:cTn>
                              </p:par>
                              <p:par>
                                <p:cTn id="13" presetID="63" presetClass="path" presetSubtype="0" accel="50000" decel="50000" fill="hold" nodeType="withEffect">
                                  <p:stCondLst>
                                    <p:cond delay="0"/>
                                  </p:stCondLst>
                                  <p:childTnLst>
                                    <p:animMotion origin="layout" path="M -2.77778E-6 -2.59259E-6 L 0.02743 -2.59259E-6 " pathEditMode="relative" rAng="0" ptsTypes="AA">
                                      <p:cBhvr>
                                        <p:cTn id="14" dur="2000" fill="hold"/>
                                        <p:tgtEl>
                                          <p:spTgt spid="36"/>
                                        </p:tgtEl>
                                        <p:attrNameLst>
                                          <p:attrName>ppt_x</p:attrName>
                                          <p:attrName>ppt_y</p:attrName>
                                        </p:attrNameLst>
                                      </p:cBhvr>
                                      <p:rCtr x="1372" y="0"/>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2.77778E-6 -2.59259E-6 L -0.03993 -2.59259E-6 " pathEditMode="relative" rAng="0" ptsTypes="AA">
                                      <p:cBhvr>
                                        <p:cTn id="18" dur="2000" fill="hold"/>
                                        <p:tgtEl>
                                          <p:spTgt spid="39"/>
                                        </p:tgtEl>
                                        <p:attrNameLst>
                                          <p:attrName>ppt_x</p:attrName>
                                          <p:attrName>ppt_y</p:attrName>
                                        </p:attrNameLst>
                                      </p:cBhvr>
                                      <p:rCtr x="-1997" y="0"/>
                                    </p:animMotion>
                                  </p:childTnLst>
                                </p:cTn>
                              </p:par>
                              <p:par>
                                <p:cTn id="19" presetID="63" presetClass="path" presetSubtype="0" accel="50000" decel="50000" fill="hold" nodeType="withEffect">
                                  <p:stCondLst>
                                    <p:cond delay="0"/>
                                  </p:stCondLst>
                                  <p:childTnLst>
                                    <p:animMotion origin="layout" path="M 8.33333E-7 -2.59259E-6 L 0.03941 -2.59259E-6 " pathEditMode="relative" rAng="0" ptsTypes="AA">
                                      <p:cBhvr>
                                        <p:cTn id="20" dur="2000" fill="hold"/>
                                        <p:tgtEl>
                                          <p:spTgt spid="42"/>
                                        </p:tgtEl>
                                        <p:attrNameLst>
                                          <p:attrName>ppt_x</p:attrName>
                                          <p:attrName>ppt_y</p:attrName>
                                        </p:attrNameLst>
                                      </p:cBhvr>
                                      <p:rCtr x="196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4572000" y="4991628"/>
            <a:ext cx="3816349" cy="1010797"/>
            <a:chOff x="5494789" y="2543705"/>
            <a:chExt cx="3816349" cy="1486159"/>
          </a:xfrm>
        </p:grpSpPr>
        <p:sp>
          <p:nvSpPr>
            <p:cNvPr id="57" name="Rectangle 56"/>
            <p:cNvSpPr/>
            <p:nvPr/>
          </p:nvSpPr>
          <p:spPr>
            <a:xfrm>
              <a:off x="5494789" y="2543705"/>
              <a:ext cx="3816349" cy="1486159"/>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5802239" y="2653391"/>
              <a:ext cx="3287396" cy="1357558"/>
            </a:xfrm>
            <a:prstGeom prst="rect">
              <a:avLst/>
            </a:prstGeom>
          </p:spPr>
          <p:txBody>
            <a:bodyPr wrap="square">
              <a:spAutoFit/>
            </a:bodyPr>
            <a:lstStyle/>
            <a:p>
              <a:r>
                <a:rPr lang="en-GB" dirty="0"/>
                <a:t>This valley is surrounded by volcanoes that have formed as the plates move apart.</a:t>
              </a:r>
            </a:p>
          </p:txBody>
        </p:sp>
      </p:grpSp>
      <p:grpSp>
        <p:nvGrpSpPr>
          <p:cNvPr id="53" name="Group 52"/>
          <p:cNvGrpSpPr/>
          <p:nvPr/>
        </p:nvGrpSpPr>
        <p:grpSpPr>
          <a:xfrm>
            <a:off x="4572000" y="4114614"/>
            <a:ext cx="3816350" cy="805953"/>
            <a:chOff x="5494789" y="2543705"/>
            <a:chExt cx="3816350" cy="1184980"/>
          </a:xfrm>
        </p:grpSpPr>
        <p:sp>
          <p:nvSpPr>
            <p:cNvPr id="54" name="Rectangle 53"/>
            <p:cNvSpPr/>
            <p:nvPr/>
          </p:nvSpPr>
          <p:spPr>
            <a:xfrm>
              <a:off x="5494789" y="2543705"/>
              <a:ext cx="3816350" cy="1184980"/>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5802239" y="2653391"/>
              <a:ext cx="3394974" cy="950290"/>
            </a:xfrm>
            <a:prstGeom prst="rect">
              <a:avLst/>
            </a:prstGeom>
          </p:spPr>
          <p:txBody>
            <a:bodyPr wrap="square">
              <a:spAutoFit/>
            </a:bodyPr>
            <a:lstStyle/>
            <a:p>
              <a:r>
                <a:rPr lang="en-GB" dirty="0"/>
                <a:t>The rocky valley floor was caused by cooled lava.</a:t>
              </a:r>
            </a:p>
          </p:txBody>
        </p:sp>
      </p:grpSp>
      <p:grpSp>
        <p:nvGrpSpPr>
          <p:cNvPr id="50" name="Group 49"/>
          <p:cNvGrpSpPr/>
          <p:nvPr/>
        </p:nvGrpSpPr>
        <p:grpSpPr>
          <a:xfrm>
            <a:off x="4572000" y="2855032"/>
            <a:ext cx="3816349" cy="1184980"/>
            <a:chOff x="5494789" y="2543705"/>
            <a:chExt cx="3816349" cy="1184980"/>
          </a:xfrm>
        </p:grpSpPr>
        <p:sp>
          <p:nvSpPr>
            <p:cNvPr id="51" name="Rectangle 50"/>
            <p:cNvSpPr/>
            <p:nvPr/>
          </p:nvSpPr>
          <p:spPr>
            <a:xfrm>
              <a:off x="5494789" y="2543705"/>
              <a:ext cx="3816349" cy="1184980"/>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5802239" y="2679753"/>
              <a:ext cx="3394974" cy="923330"/>
            </a:xfrm>
            <a:prstGeom prst="rect">
              <a:avLst/>
            </a:prstGeom>
          </p:spPr>
          <p:txBody>
            <a:bodyPr wrap="square">
              <a:spAutoFit/>
            </a:bodyPr>
            <a:lstStyle/>
            <a:p>
              <a:r>
                <a:rPr lang="en-GB" dirty="0"/>
                <a:t>It is getting 7mm wider every year as the plates are still moving apart.</a:t>
              </a:r>
            </a:p>
          </p:txBody>
        </p:sp>
      </p:grpSp>
      <p:grpSp>
        <p:nvGrpSpPr>
          <p:cNvPr id="47" name="Group 46"/>
          <p:cNvGrpSpPr/>
          <p:nvPr/>
        </p:nvGrpSpPr>
        <p:grpSpPr>
          <a:xfrm>
            <a:off x="4572000" y="1998051"/>
            <a:ext cx="3816349" cy="782379"/>
            <a:chOff x="5494789" y="2459518"/>
            <a:chExt cx="3816349" cy="782379"/>
          </a:xfrm>
        </p:grpSpPr>
        <p:sp>
          <p:nvSpPr>
            <p:cNvPr id="48" name="Rectangle 47"/>
            <p:cNvSpPr/>
            <p:nvPr/>
          </p:nvSpPr>
          <p:spPr>
            <a:xfrm>
              <a:off x="5494789" y="2459518"/>
              <a:ext cx="3816349" cy="782379"/>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5802238" y="2516648"/>
              <a:ext cx="3117069" cy="646331"/>
            </a:xfrm>
            <a:prstGeom prst="rect">
              <a:avLst/>
            </a:prstGeom>
          </p:spPr>
          <p:txBody>
            <a:bodyPr wrap="square">
              <a:spAutoFit/>
            </a:bodyPr>
            <a:lstStyle/>
            <a:p>
              <a:r>
                <a:rPr lang="en-GB" dirty="0"/>
                <a:t>This valley is over 9000 years old.</a:t>
              </a:r>
            </a:p>
          </p:txBody>
        </p:sp>
      </p:grpSp>
      <p:sp>
        <p:nvSpPr>
          <p:cNvPr id="12" name="Rectangle 11"/>
          <p:cNvSpPr/>
          <p:nvPr/>
        </p:nvSpPr>
        <p:spPr>
          <a:xfrm>
            <a:off x="755650" y="846231"/>
            <a:ext cx="7632699" cy="1077218"/>
          </a:xfrm>
          <a:prstGeom prst="rect">
            <a:avLst/>
          </a:prstGeom>
        </p:spPr>
        <p:txBody>
          <a:bodyPr wrap="square">
            <a:spAutoFit/>
          </a:bodyPr>
          <a:lstStyle/>
          <a:p>
            <a:pPr algn="ctr"/>
            <a:r>
              <a:rPr lang="en-GB" sz="3200" b="1" dirty="0">
                <a:latin typeface="+mj-lt"/>
              </a:rPr>
              <a:t>What Have Tectonic Plates Got to</a:t>
            </a:r>
          </a:p>
          <a:p>
            <a:pPr algn="ctr"/>
            <a:r>
              <a:rPr lang="en-GB" sz="3200" b="1" dirty="0">
                <a:latin typeface="+mj-lt"/>
              </a:rPr>
              <a:t>do with Volcanoes?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45" name="Rounded Rectangle 44">
            <a:hlinkClick r:id="rId10"/>
            <a:extLst/>
          </p:cNvPr>
          <p:cNvSpPr/>
          <p:nvPr/>
        </p:nvSpPr>
        <p:spPr>
          <a:xfrm>
            <a:off x="755650" y="1923449"/>
            <a:ext cx="3986679" cy="4169376"/>
          </a:xfrm>
          <a:prstGeom prst="roundRect">
            <a:avLst>
              <a:gd name="adj" fmla="val 0"/>
            </a:avLst>
          </a:prstGeom>
          <a:blipFill dpi="0" rotWithShape="1">
            <a:blip r:embed="rId11" cstate="print">
              <a:extLst>
                <a:ext uri="{28A0092B-C50C-407E-A947-70E740481C1C}">
                  <a14:useLocalDpi xmlns:a14="http://schemas.microsoft.com/office/drawing/2010/main" val="0"/>
                </a:ext>
              </a:extLst>
            </a:blip>
            <a:srcRect/>
            <a:stretch>
              <a:fillRect l="-12369" r="-23262"/>
            </a:stretch>
          </a:blipFill>
          <a:ln w="28575">
            <a:solidFill>
              <a:srgbClr val="87BD3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 name="Rectangle 2"/>
          <p:cNvSpPr/>
          <p:nvPr/>
        </p:nvSpPr>
        <p:spPr>
          <a:xfrm>
            <a:off x="1891551" y="6112997"/>
            <a:ext cx="5360894" cy="169277"/>
          </a:xfrm>
          <a:prstGeom prst="rect">
            <a:avLst/>
          </a:prstGeom>
        </p:spPr>
        <p:txBody>
          <a:bodyPr wrap="square">
            <a:spAutoFit/>
          </a:bodyPr>
          <a:lstStyle/>
          <a:p>
            <a:pPr algn="ctr"/>
            <a:r>
              <a:rPr lang="en-GB" sz="500" dirty="0">
                <a:solidFill>
                  <a:schemeClr val="bg1">
                    <a:lumMod val="75000"/>
                  </a:schemeClr>
                </a:solidFill>
                <a:latin typeface="Roboto" panose="02000000000000000000" pitchFamily="2" charset="0"/>
                <a:ea typeface="Roboto" panose="02000000000000000000" pitchFamily="2" charset="0"/>
              </a:rPr>
              <a:t>Photo courtesy of Rob Young (@flickr.com) - granted under creative commons licence – attribution</a:t>
            </a:r>
          </a:p>
        </p:txBody>
      </p:sp>
      <p:sp>
        <p:nvSpPr>
          <p:cNvPr id="4" name="Rectangle 3"/>
          <p:cNvSpPr/>
          <p:nvPr/>
        </p:nvSpPr>
        <p:spPr>
          <a:xfrm>
            <a:off x="755651" y="5432612"/>
            <a:ext cx="2086162" cy="660213"/>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Watch footage of the valley </a:t>
            </a:r>
            <a:r>
              <a:rPr lang="en-GB" dirty="0">
                <a:solidFill>
                  <a:schemeClr val="tx1"/>
                </a:solidFill>
                <a:hlinkClick r:id="rId12"/>
              </a:rPr>
              <a:t>here</a:t>
            </a:r>
            <a:r>
              <a:rPr lang="en-GB" dirty="0">
                <a:solidFill>
                  <a:schemeClr val="tx1"/>
                </a:solidFill>
              </a:rPr>
              <a:t>.</a:t>
            </a:r>
          </a:p>
        </p:txBody>
      </p:sp>
    </p:spTree>
    <p:extLst>
      <p:ext uri="{BB962C8B-B14F-4D97-AF65-F5344CB8AC3E}">
        <p14:creationId xmlns:p14="http://schemas.microsoft.com/office/powerpoint/2010/main" val="232096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26500"/>
            <a:ext cx="7632699" cy="584775"/>
          </a:xfrm>
          <a:prstGeom prst="rect">
            <a:avLst/>
          </a:prstGeom>
        </p:spPr>
        <p:txBody>
          <a:bodyPr wrap="square">
            <a:spAutoFit/>
          </a:bodyPr>
          <a:lstStyle/>
          <a:p>
            <a:pPr algn="ctr"/>
            <a:r>
              <a:rPr lang="en-GB" sz="3200" b="1" dirty="0">
                <a:latin typeface="+mj-lt"/>
              </a:rPr>
              <a:t>How Are Volcanoes Made?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5353" y="2106009"/>
            <a:ext cx="5513294" cy="3986816"/>
          </a:xfrm>
          <a:prstGeom prst="rect">
            <a:avLst/>
          </a:prstGeom>
        </p:spPr>
      </p:pic>
      <p:sp>
        <p:nvSpPr>
          <p:cNvPr id="4" name="Rectangle 3"/>
          <p:cNvSpPr/>
          <p:nvPr/>
        </p:nvSpPr>
        <p:spPr>
          <a:xfrm>
            <a:off x="755650" y="5088778"/>
            <a:ext cx="2148915" cy="1004047"/>
          </a:xfrm>
          <a:prstGeom prst="rect">
            <a:avLst/>
          </a:pr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Pressure builds up inside the Earth.</a:t>
            </a:r>
          </a:p>
        </p:txBody>
      </p:sp>
      <p:sp>
        <p:nvSpPr>
          <p:cNvPr id="45" name="Rectangle 44"/>
          <p:cNvSpPr/>
          <p:nvPr/>
        </p:nvSpPr>
        <p:spPr>
          <a:xfrm>
            <a:off x="755650" y="1433952"/>
            <a:ext cx="2148915" cy="1877466"/>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then affects the Earth’s crust, so that magma can sometimes erupt through it.</a:t>
            </a:r>
          </a:p>
        </p:txBody>
      </p:sp>
      <p:sp>
        <p:nvSpPr>
          <p:cNvPr id="46" name="Rectangle 45"/>
          <p:cNvSpPr/>
          <p:nvPr/>
        </p:nvSpPr>
        <p:spPr>
          <a:xfrm>
            <a:off x="5811744" y="1433952"/>
            <a:ext cx="2424206" cy="1877466"/>
          </a:xfrm>
          <a:prstGeom prst="rect">
            <a:avLst/>
          </a:prstGeom>
          <a:solidFill>
            <a:srgbClr val="E84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lava and ash that has erupted through the crust build up to form the classic volcano cone shape over time.</a:t>
            </a:r>
          </a:p>
        </p:txBody>
      </p:sp>
      <p:sp>
        <p:nvSpPr>
          <p:cNvPr id="47" name="Rectangle 46"/>
          <p:cNvSpPr/>
          <p:nvPr/>
        </p:nvSpPr>
        <p:spPr>
          <a:xfrm>
            <a:off x="5811744" y="5088777"/>
            <a:ext cx="2576605" cy="10040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process is happening all the time!</a:t>
            </a:r>
          </a:p>
        </p:txBody>
      </p:sp>
      <p:cxnSp>
        <p:nvCxnSpPr>
          <p:cNvPr id="6" name="Straight Arrow Connector 5"/>
          <p:cNvCxnSpPr/>
          <p:nvPr/>
        </p:nvCxnSpPr>
        <p:spPr>
          <a:xfrm flipV="1">
            <a:off x="1658471" y="3558988"/>
            <a:ext cx="0" cy="1434353"/>
          </a:xfrm>
          <a:prstGeom prst="straightConnector1">
            <a:avLst/>
          </a:prstGeom>
          <a:ln w="38100">
            <a:solidFill>
              <a:srgbClr val="E5C8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3206190" y="1860252"/>
            <a:ext cx="2351928" cy="25350"/>
          </a:xfrm>
          <a:prstGeom prst="straightConnector1">
            <a:avLst/>
          </a:prstGeom>
          <a:ln w="38100">
            <a:solidFill>
              <a:srgbClr val="E84C1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082118" y="3477956"/>
            <a:ext cx="145303" cy="1256392"/>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880887"/>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1FB98A13-3E6D-4552-8BAA-C06EBDB8DC74}" vid="{BA148D82-8A68-4E5E-8549-B02389151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87</TotalTime>
  <Words>494</Words>
  <Application>Microsoft Office PowerPoint</Application>
  <PresentationFormat>On-screen Show (4:3)</PresentationFormat>
  <Paragraphs>66</Paragraphs>
  <Slides>14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Tuffy</vt:lpstr>
      <vt:lpstr>Twinkl</vt:lpstr>
      <vt:lpstr>Tuffy-TTF</vt:lpstr>
      <vt:lpstr>Roboto</vt:lpstr>
      <vt:lpstr>Sassoon Infant Rg</vt:lpstr>
      <vt:lpstr>Calibri</vt:lpstr>
      <vt:lpstr>Arial</vt:lpstr>
      <vt:lpstr>Office Theme</vt:lpstr>
      <vt:lpstr>Geography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Rachel Leather</cp:lastModifiedBy>
  <cp:revision>9</cp:revision>
  <dcterms:created xsi:type="dcterms:W3CDTF">2020-01-26T13:43:20Z</dcterms:created>
  <dcterms:modified xsi:type="dcterms:W3CDTF">2020-01-26T17:07:02Z</dcterms:modified>
</cp:coreProperties>
</file>