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440" r:id="rId2"/>
    <p:sldId id="378" r:id="rId3"/>
    <p:sldId id="431" r:id="rId4"/>
    <p:sldId id="432" r:id="rId5"/>
    <p:sldId id="442" r:id="rId6"/>
    <p:sldId id="443" r:id="rId7"/>
    <p:sldId id="444" r:id="rId8"/>
    <p:sldId id="445" r:id="rId9"/>
    <p:sldId id="446" r:id="rId10"/>
    <p:sldId id="447" r:id="rId11"/>
    <p:sldId id="449" r:id="rId12"/>
    <p:sldId id="450" r:id="rId13"/>
    <p:sldId id="451" r:id="rId14"/>
    <p:sldId id="44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</p:sldIdLst>
  <p:sldSz cx="9144000" cy="6858000" type="screen4x3"/>
  <p:notesSz cx="6858000" cy="9144000"/>
  <p:embeddedFontLst>
    <p:embeddedFont>
      <p:font typeface="Twinkl SemiBold" charset="0"/>
      <p:bold r:id="rId30"/>
    </p:embeddedFont>
    <p:embeddedFont>
      <p:font typeface="Twinkl" panose="020B0604020202020204" pitchFamily="2" charset="0"/>
      <p:regular r:id="rId31"/>
      <p:bold r:id="rId32"/>
    </p:embeddedFont>
    <p:embeddedFont>
      <p:font typeface="Sassoon Infant Md" panose="02000603050000020003" charset="0"/>
      <p:regular r:id="rId33"/>
    </p:embeddedFont>
    <p:embeddedFont>
      <p:font typeface="Tuffy" panose="020B0603060100000000" charset="0"/>
      <p:regular r:id="rId34"/>
      <p:bold r:id="rId35"/>
      <p:italic r:id="rId36"/>
      <p:boldItalic r:id="rId37"/>
    </p:embeddedFont>
    <p:embeddedFont>
      <p:font typeface="Twinkl ExtraBold" charset="0"/>
      <p:bold r:id="rId38"/>
    </p:embeddedFont>
    <p:embeddedFont>
      <p:font typeface="Cambria Math" panose="02040503050406030204" pitchFamily="18" charset="0"/>
      <p:regular r:id="rId39"/>
    </p:embeddedFont>
    <p:embeddedFont>
      <p:font typeface="Sassoon Infant Rg" panose="02000503030000020003" pitchFamily="50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B1E4"/>
    <a:srgbClr val="A773AF"/>
    <a:srgbClr val="ED74AA"/>
    <a:srgbClr val="006600"/>
    <a:srgbClr val="B2CD5B"/>
    <a:srgbClr val="179396"/>
    <a:srgbClr val="EA4F6B"/>
    <a:srgbClr val="7967AB"/>
    <a:srgbClr val="4F8AC0"/>
    <a:srgbClr val="2DB7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58" y="54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61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33503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7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2960" y="1528354"/>
            <a:ext cx="7772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 smtClean="0"/>
              <a:t>Adding and Subtracting Mixed numbers</a:t>
            </a: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445793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1143" y="839729"/>
            <a:ext cx="608179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on this one?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/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The answer is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07130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96834" y="4937760"/>
            <a:ext cx="6766560" cy="646331"/>
          </a:xfrm>
          <a:prstGeom prst="rect">
            <a:avLst/>
          </a:prstGeom>
          <a:noFill/>
          <a:ln w="76200">
            <a:solidFill>
              <a:srgbClr val="A773AF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 smtClean="0"/>
              <a:t>You can’t have a mixed number and an improper fraction. What should we do?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349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1143" y="839729"/>
            <a:ext cx="608179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on this one?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/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The answer is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07130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96834" y="4937760"/>
                <a:ext cx="6766560" cy="1389739"/>
              </a:xfrm>
              <a:prstGeom prst="rect">
                <a:avLst/>
              </a:prstGeom>
              <a:noFill/>
              <a:ln w="76200">
                <a:solidFill>
                  <a:srgbClr val="A773A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We need to convert the improper fraction. </a:t>
                </a:r>
              </a:p>
              <a:p>
                <a:endParaRPr lang="en-GB" dirty="0"/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3200" dirty="0" smtClean="0"/>
                  <a:t> = 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dirty="0" smtClean="0"/>
                  <a:t>                          Now what?</a:t>
                </a:r>
                <a:endParaRPr lang="en-GB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4" y="4937760"/>
                <a:ext cx="6766560" cy="1389739"/>
              </a:xfrm>
              <a:prstGeom prst="rect">
                <a:avLst/>
              </a:prstGeom>
              <a:blipFill>
                <a:blip r:embed="rId6"/>
                <a:stretch>
                  <a:fillRect l="-267"/>
                </a:stretch>
              </a:blipFill>
              <a:ln w="76200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8980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1143" y="839729"/>
            <a:ext cx="608179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on this one?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/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The answer is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07130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96834" y="4937760"/>
                <a:ext cx="2677886" cy="1389739"/>
              </a:xfrm>
              <a:prstGeom prst="rect">
                <a:avLst/>
              </a:prstGeom>
              <a:noFill/>
              <a:ln w="76200">
                <a:solidFill>
                  <a:srgbClr val="A773A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Add it to the 2!!!</a:t>
                </a:r>
              </a:p>
              <a:p>
                <a:endParaRPr lang="en-GB" dirty="0"/>
              </a:p>
              <a:p>
                <a:r>
                  <a:rPr lang="en-GB" sz="3200" dirty="0" smtClean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dirty="0" smtClean="0"/>
                  <a:t> </a:t>
                </a:r>
                <a:r>
                  <a:rPr lang="en-GB" sz="3200" dirty="0" smtClean="0"/>
                  <a:t>+ 2=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3200" dirty="0" smtClean="0"/>
                  <a:t> </a:t>
                </a:r>
                <a:endParaRPr lang="en-GB" sz="32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4" y="4937760"/>
                <a:ext cx="2677886" cy="1389739"/>
              </a:xfrm>
              <a:prstGeom prst="rect">
                <a:avLst/>
              </a:prstGeom>
              <a:blipFill>
                <a:blip r:embed="rId6"/>
                <a:stretch>
                  <a:fillRect l="-4425"/>
                </a:stretch>
              </a:blipFill>
              <a:ln w="76200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5-Point Star 6"/>
          <p:cNvSpPr/>
          <p:nvPr/>
        </p:nvSpPr>
        <p:spPr>
          <a:xfrm>
            <a:off x="4336869" y="3644538"/>
            <a:ext cx="4441371" cy="2899954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5917473" y="4715691"/>
            <a:ext cx="2142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Challenge: </a:t>
            </a:r>
          </a:p>
          <a:p>
            <a:r>
              <a:rPr lang="en-GB" dirty="0" smtClean="0"/>
              <a:t>Can you simplify it?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91968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1143" y="839729"/>
            <a:ext cx="608179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on this one?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/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The answer is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07130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796834" y="4937760"/>
                <a:ext cx="2677886" cy="1389739"/>
              </a:xfrm>
              <a:prstGeom prst="rect">
                <a:avLst/>
              </a:prstGeom>
              <a:noFill/>
              <a:ln w="76200">
                <a:solidFill>
                  <a:srgbClr val="A773AF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GB" dirty="0" smtClean="0"/>
                  <a:t>Add it to the 2!!!</a:t>
                </a:r>
              </a:p>
              <a:p>
                <a:endParaRPr lang="en-GB" dirty="0"/>
              </a:p>
              <a:p>
                <a:r>
                  <a:rPr lang="en-GB" sz="3200" dirty="0" smtClean="0"/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dirty="0" smtClean="0"/>
                  <a:t> </a:t>
                </a:r>
                <a:r>
                  <a:rPr lang="en-GB" sz="3200" dirty="0" smtClean="0"/>
                  <a:t>+ 2=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3200" dirty="0" smtClean="0"/>
                  <a:t> </a:t>
                </a:r>
                <a:endParaRPr lang="en-GB" sz="32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834" y="4937760"/>
                <a:ext cx="2677886" cy="1389739"/>
              </a:xfrm>
              <a:prstGeom prst="rect">
                <a:avLst/>
              </a:prstGeom>
              <a:blipFill>
                <a:blip r:embed="rId6"/>
                <a:stretch>
                  <a:fillRect l="-4425"/>
                </a:stretch>
              </a:blipFill>
              <a:ln w="76200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5-Point Star 6"/>
          <p:cNvSpPr/>
          <p:nvPr/>
        </p:nvSpPr>
        <p:spPr>
          <a:xfrm>
            <a:off x="4336869" y="3644538"/>
            <a:ext cx="4441371" cy="2899954"/>
          </a:xfrm>
          <a:prstGeom prst="star5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5826033" y="4911634"/>
                <a:ext cx="2142309" cy="7007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400" dirty="0" smtClean="0"/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GB" sz="2400" b="0" i="1" dirty="0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r>
                          <a:rPr lang="en-GB" sz="24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400" dirty="0" smtClean="0"/>
                  <a:t> = </a:t>
                </a:r>
                <a:r>
                  <a:rPr lang="en-GB" sz="2800" dirty="0"/>
                  <a:t>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6033" y="4911634"/>
                <a:ext cx="2142309" cy="700705"/>
              </a:xfrm>
              <a:prstGeom prst="rect">
                <a:avLst/>
              </a:prstGeom>
              <a:blipFill>
                <a:blip r:embed="rId7"/>
                <a:stretch>
                  <a:fillRect l="-4558" b="-956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51875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4394" y="565409"/>
            <a:ext cx="4932440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now 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95187" y="0"/>
            <a:ext cx="2487556" cy="4441971"/>
          </a:xfrm>
          <a:prstGeom prst="rect">
            <a:avLst/>
          </a:prstGeom>
        </p:spPr>
      </p:pic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92926" y="1442878"/>
            <a:ext cx="2422274" cy="1783117"/>
          </a:xfrm>
          <a:prstGeom prst="wedgeRoundRectCallout">
            <a:avLst>
              <a:gd name="adj1" fmla="val 79500"/>
              <a:gd name="adj2" fmla="val -45293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Can you spot the extra step?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35884"/>
              </p:ext>
            </p:extLst>
          </p:nvPr>
        </p:nvGraphicFramePr>
        <p:xfrm>
          <a:off x="674915" y="3447869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57988"/>
              </p:ext>
            </p:extLst>
          </p:nvPr>
        </p:nvGraphicFramePr>
        <p:xfrm>
          <a:off x="683624" y="3979092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319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7483 0.24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238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4394" y="565409"/>
            <a:ext cx="4932440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now 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95187" y="0"/>
            <a:ext cx="2487556" cy="4441971"/>
          </a:xfrm>
          <a:prstGeom prst="rect">
            <a:avLst/>
          </a:prstGeom>
        </p:spPr>
      </p:pic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92926" y="1442878"/>
            <a:ext cx="2761908" cy="2044905"/>
          </a:xfrm>
          <a:prstGeom prst="wedgeRoundRectCallout">
            <a:avLst>
              <a:gd name="adj1" fmla="val 79500"/>
              <a:gd name="adj2" fmla="val -45293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Yep!!!</a:t>
            </a:r>
          </a:p>
          <a:p>
            <a:pPr algn="ctr"/>
            <a:endParaRPr lang="en-GB" dirty="0">
              <a:solidFill>
                <a:schemeClr val="tx1"/>
              </a:solidFill>
            </a:endParaRP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All we need to do is find the common multiple and 4 and 8 to create equivalent fractions. 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35884"/>
              </p:ext>
            </p:extLst>
          </p:nvPr>
        </p:nvGraphicFramePr>
        <p:xfrm>
          <a:off x="674915" y="3447869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57988"/>
              </p:ext>
            </p:extLst>
          </p:nvPr>
        </p:nvGraphicFramePr>
        <p:xfrm>
          <a:off x="683624" y="3979092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0906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7483 0.24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238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564394" y="565409"/>
            <a:ext cx="4932440" cy="984885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now ?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95187" y="0"/>
            <a:ext cx="2487556" cy="4441971"/>
          </a:xfrm>
          <a:prstGeom prst="rect">
            <a:avLst/>
          </a:prstGeom>
        </p:spPr>
      </p:pic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92926" y="1442878"/>
                <a:ext cx="2761908" cy="2044905"/>
              </a:xfrm>
              <a:prstGeom prst="wedgeRoundRectCallout">
                <a:avLst>
                  <a:gd name="adj1" fmla="val 79500"/>
                  <a:gd name="adj2" fmla="val -45293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Easy, I already know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 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So now it becomes </a:t>
                </a:r>
              </a:p>
              <a:p>
                <a:pPr algn="ctr"/>
                <a:r>
                  <a:rPr lang="en-GB" sz="2400" dirty="0" smtClean="0">
                    <a:solidFill>
                      <a:schemeClr val="tx1"/>
                    </a:solidFill>
                  </a:rPr>
                  <a:t>1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8 </m:t>
                        </m:r>
                      </m:den>
                    </m:f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+1</m:t>
                    </m:r>
                    <m:f>
                      <m:f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GB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2926" y="1442878"/>
                <a:ext cx="2761908" cy="2044905"/>
              </a:xfrm>
              <a:prstGeom prst="wedgeRoundRectCallout">
                <a:avLst>
                  <a:gd name="adj1" fmla="val 79500"/>
                  <a:gd name="adj2" fmla="val -45293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635884"/>
              </p:ext>
            </p:extLst>
          </p:nvPr>
        </p:nvGraphicFramePr>
        <p:xfrm>
          <a:off x="674915" y="3447869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4FB1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  <p:graphicFrame>
        <p:nvGraphicFramePr>
          <p:cNvPr id="45" name="Table 4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2957988"/>
              </p:ext>
            </p:extLst>
          </p:nvPr>
        </p:nvGraphicFramePr>
        <p:xfrm>
          <a:off x="683624" y="3979092"/>
          <a:ext cx="21336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349149246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2675277292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358521960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val="1323282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FB1E4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04832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776549" y="5199017"/>
            <a:ext cx="5394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Now you try the questions on P1 of your new Home Learning pack.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029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27483 0.24769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50" y="12384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30" b="26902"/>
          <a:stretch/>
        </p:blipFill>
        <p:spPr>
          <a:xfrm>
            <a:off x="1691778" y="1531620"/>
            <a:ext cx="6948984" cy="1696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5239"/>
          <a:stretch/>
        </p:blipFill>
        <p:spPr>
          <a:xfrm>
            <a:off x="503237" y="1531620"/>
            <a:ext cx="8137525" cy="481361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05877" y="839729"/>
            <a:ext cx="633987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Mixed-Number Fraction Count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7"/>
          <a:stretch/>
        </p:blipFill>
        <p:spPr>
          <a:xfrm>
            <a:off x="7312125" y="2920130"/>
            <a:ext cx="2802890" cy="4718806"/>
          </a:xfrm>
          <a:prstGeom prst="rect">
            <a:avLst/>
          </a:prstGeom>
        </p:spPr>
      </p:pic>
      <p:sp>
        <p:nvSpPr>
          <p:cNvPr id="8" name="Rounded Rectangular Callout 7"/>
          <p:cNvSpPr/>
          <p:nvPr/>
        </p:nvSpPr>
        <p:spPr>
          <a:xfrm>
            <a:off x="4950422" y="1711599"/>
            <a:ext cx="2432588" cy="1417050"/>
          </a:xfrm>
          <a:prstGeom prst="wedgeRoundRectCallout">
            <a:avLst>
              <a:gd name="adj1" fmla="val 43558"/>
              <a:gd name="adj2" fmla="val 70161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Count forwards and backwards along the counting stick in mixed numbers.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9" y="4508462"/>
            <a:ext cx="5935980" cy="84666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/>
          </p:nvPr>
        </p:nvGraphicFramePr>
        <p:xfrm>
          <a:off x="799449" y="4694555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00890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2636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116879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048428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401637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227359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251376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57282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700815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9248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81297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804211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837924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891801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36873" y="4124034"/>
            <a:ext cx="325152" cy="404452"/>
            <a:chOff x="1141698" y="4351703"/>
            <a:chExt cx="325152" cy="404452"/>
          </a:xfrm>
        </p:grpSpPr>
        <p:sp>
          <p:nvSpPr>
            <p:cNvPr id="18" name="Rectangle 17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673760" y="4124034"/>
            <a:ext cx="325152" cy="404452"/>
            <a:chOff x="1141698" y="4351703"/>
            <a:chExt cx="325152" cy="404452"/>
          </a:xfrm>
        </p:grpSpPr>
        <p:sp>
          <p:nvSpPr>
            <p:cNvPr id="22" name="Rectangle 21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28432" y="4124034"/>
            <a:ext cx="325152" cy="404452"/>
            <a:chOff x="1141698" y="4351703"/>
            <a:chExt cx="325152" cy="404452"/>
          </a:xfrm>
        </p:grpSpPr>
        <p:sp>
          <p:nvSpPr>
            <p:cNvPr id="25" name="Rectangle 24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1409700" y="4252913"/>
            <a:ext cx="0" cy="395287"/>
          </a:xfrm>
          <a:prstGeom prst="straightConnector1">
            <a:avLst/>
          </a:prstGeom>
          <a:ln w="76200">
            <a:solidFill>
              <a:srgbClr val="C4A2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1084857" y="3639470"/>
            <a:ext cx="647700" cy="606193"/>
            <a:chOff x="1084857" y="3639470"/>
            <a:chExt cx="647700" cy="606193"/>
          </a:xfrm>
        </p:grpSpPr>
        <p:sp>
          <p:nvSpPr>
            <p:cNvPr id="30" name="Rectangle 29"/>
            <p:cNvSpPr/>
            <p:nvPr/>
          </p:nvSpPr>
          <p:spPr>
            <a:xfrm>
              <a:off x="1084857" y="3639470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4857" y="3758532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96229" y="3639470"/>
            <a:ext cx="647700" cy="1008730"/>
            <a:chOff x="1589682" y="3877595"/>
            <a:chExt cx="647700" cy="1008730"/>
          </a:xfrm>
        </p:grpSpPr>
        <p:sp>
          <p:nvSpPr>
            <p:cNvPr id="37" name="Rectangle 36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140017" y="3639470"/>
            <a:ext cx="647700" cy="1008730"/>
            <a:chOff x="1589682" y="3877595"/>
            <a:chExt cx="647700" cy="1008730"/>
          </a:xfrm>
        </p:grpSpPr>
        <p:sp>
          <p:nvSpPr>
            <p:cNvPr id="41" name="Rectangle 40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350193" y="3639470"/>
            <a:ext cx="647700" cy="1008730"/>
            <a:chOff x="1589682" y="3877595"/>
            <a:chExt cx="647700" cy="1008730"/>
          </a:xfrm>
        </p:grpSpPr>
        <p:sp>
          <p:nvSpPr>
            <p:cNvPr id="45" name="Rectangle 44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10800000">
            <a:off x="1694457" y="5090763"/>
            <a:ext cx="647700" cy="1008730"/>
            <a:chOff x="1589682" y="3877595"/>
            <a:chExt cx="647700" cy="1008730"/>
          </a:xfrm>
        </p:grpSpPr>
        <p:sp>
          <p:nvSpPr>
            <p:cNvPr id="49" name="Rectangle 48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10800000">
            <a:off x="2913999" y="5081889"/>
            <a:ext cx="647700" cy="1008730"/>
            <a:chOff x="1589682" y="3877595"/>
            <a:chExt cx="647700" cy="1008730"/>
          </a:xfrm>
        </p:grpSpPr>
        <p:sp>
          <p:nvSpPr>
            <p:cNvPr id="53" name="Rectangle 52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10800000">
            <a:off x="4752608" y="5081889"/>
            <a:ext cx="647700" cy="1008730"/>
            <a:chOff x="1589682" y="3877595"/>
            <a:chExt cx="647700" cy="1008730"/>
          </a:xfrm>
        </p:grpSpPr>
        <p:sp>
          <p:nvSpPr>
            <p:cNvPr id="57" name="Rectangle 56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84857" y="3626770"/>
            <a:ext cx="647700" cy="631656"/>
            <a:chOff x="1941828" y="2091083"/>
            <a:chExt cx="647700" cy="631656"/>
          </a:xfrm>
        </p:grpSpPr>
        <p:sp>
          <p:nvSpPr>
            <p:cNvPr id="60" name="Rectangle 59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296229" y="3626770"/>
            <a:ext cx="647700" cy="631656"/>
            <a:chOff x="1941828" y="2091083"/>
            <a:chExt cx="647700" cy="631656"/>
          </a:xfrm>
        </p:grpSpPr>
        <p:sp>
          <p:nvSpPr>
            <p:cNvPr id="69" name="Rectangle 6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4140017" y="3626770"/>
            <a:ext cx="647700" cy="631656"/>
            <a:chOff x="1941828" y="2091083"/>
            <a:chExt cx="647700" cy="631656"/>
          </a:xfrm>
        </p:grpSpPr>
        <p:sp>
          <p:nvSpPr>
            <p:cNvPr id="75" name="Rectangle 74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5350193" y="3626770"/>
            <a:ext cx="647700" cy="631656"/>
            <a:chOff x="1941828" y="2091083"/>
            <a:chExt cx="647700" cy="631656"/>
          </a:xfrm>
        </p:grpSpPr>
        <p:sp>
          <p:nvSpPr>
            <p:cNvPr id="81" name="Rectangle 80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694457" y="5467837"/>
            <a:ext cx="647700" cy="631656"/>
            <a:chOff x="1941828" y="2091083"/>
            <a:chExt cx="647700" cy="631656"/>
          </a:xfrm>
        </p:grpSpPr>
        <p:sp>
          <p:nvSpPr>
            <p:cNvPr id="87" name="Rectangle 86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4752607" y="5458964"/>
            <a:ext cx="647700" cy="631656"/>
            <a:chOff x="1941828" y="2091083"/>
            <a:chExt cx="647700" cy="631656"/>
          </a:xfrm>
        </p:grpSpPr>
        <p:sp>
          <p:nvSpPr>
            <p:cNvPr id="93" name="Rectangle 92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2913999" y="5458964"/>
            <a:ext cx="647700" cy="631656"/>
            <a:chOff x="1941828" y="2091083"/>
            <a:chExt cx="647700" cy="631656"/>
          </a:xfrm>
        </p:grpSpPr>
        <p:sp>
          <p:nvSpPr>
            <p:cNvPr id="99" name="Rectangle 9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0800000">
            <a:off x="5965240" y="5075496"/>
            <a:ext cx="647700" cy="1008730"/>
            <a:chOff x="1589682" y="3877595"/>
            <a:chExt cx="647700" cy="1008730"/>
          </a:xfrm>
        </p:grpSpPr>
        <p:sp>
          <p:nvSpPr>
            <p:cNvPr id="111" name="Rectangle 110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5965239" y="5452571"/>
            <a:ext cx="647700" cy="631656"/>
            <a:chOff x="1941828" y="2091083"/>
            <a:chExt cx="647700" cy="631656"/>
          </a:xfrm>
        </p:grpSpPr>
        <p:sp>
          <p:nvSpPr>
            <p:cNvPr id="115" name="Rectangle 114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5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9642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30" b="26902"/>
          <a:stretch/>
        </p:blipFill>
        <p:spPr>
          <a:xfrm>
            <a:off x="1691778" y="1531620"/>
            <a:ext cx="6948984" cy="1696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5239"/>
          <a:stretch/>
        </p:blipFill>
        <p:spPr>
          <a:xfrm>
            <a:off x="503237" y="1531620"/>
            <a:ext cx="8137525" cy="4813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7"/>
          <a:stretch/>
        </p:blipFill>
        <p:spPr>
          <a:xfrm>
            <a:off x="7312125" y="2920130"/>
            <a:ext cx="2802890" cy="4718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9" y="4508462"/>
            <a:ext cx="5935980" cy="84666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99449" y="4694555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00890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2636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116879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048428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401637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227359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251376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57282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700815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9248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81297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804211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237849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5672601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36873" y="4124034"/>
            <a:ext cx="325152" cy="404452"/>
            <a:chOff x="1141698" y="4351703"/>
            <a:chExt cx="325152" cy="404452"/>
          </a:xfrm>
        </p:grpSpPr>
        <p:sp>
          <p:nvSpPr>
            <p:cNvPr id="18" name="Rectangle 17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073685" y="4124034"/>
            <a:ext cx="325152" cy="404452"/>
            <a:chOff x="1141698" y="4351703"/>
            <a:chExt cx="325152" cy="404452"/>
          </a:xfrm>
        </p:grpSpPr>
        <p:sp>
          <p:nvSpPr>
            <p:cNvPr id="22" name="Rectangle 21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09232" y="4124034"/>
            <a:ext cx="325152" cy="404452"/>
            <a:chOff x="1141698" y="4351703"/>
            <a:chExt cx="325152" cy="404452"/>
          </a:xfrm>
        </p:grpSpPr>
        <p:sp>
          <p:nvSpPr>
            <p:cNvPr id="25" name="Rectangle 24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1409700" y="4252913"/>
            <a:ext cx="0" cy="395287"/>
          </a:xfrm>
          <a:prstGeom prst="straightConnector1">
            <a:avLst/>
          </a:prstGeom>
          <a:ln w="76200">
            <a:solidFill>
              <a:srgbClr val="C4A2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1084857" y="3639470"/>
            <a:ext cx="647700" cy="606193"/>
            <a:chOff x="1084857" y="3639470"/>
            <a:chExt cx="647700" cy="606193"/>
          </a:xfrm>
        </p:grpSpPr>
        <p:sp>
          <p:nvSpPr>
            <p:cNvPr id="30" name="Rectangle 29"/>
            <p:cNvSpPr/>
            <p:nvPr/>
          </p:nvSpPr>
          <p:spPr>
            <a:xfrm>
              <a:off x="1084857" y="3639470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4857" y="3758532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296229" y="3639470"/>
            <a:ext cx="647700" cy="1008730"/>
            <a:chOff x="1589682" y="3877595"/>
            <a:chExt cx="647700" cy="1008730"/>
          </a:xfrm>
        </p:grpSpPr>
        <p:sp>
          <p:nvSpPr>
            <p:cNvPr id="37" name="Rectangle 36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515177" y="3639470"/>
            <a:ext cx="647700" cy="1008730"/>
            <a:chOff x="1589682" y="3877595"/>
            <a:chExt cx="647700" cy="1008730"/>
          </a:xfrm>
        </p:grpSpPr>
        <p:sp>
          <p:nvSpPr>
            <p:cNvPr id="41" name="Rectangle 40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4727258" y="3639470"/>
            <a:ext cx="647700" cy="1008730"/>
            <a:chOff x="1589682" y="3877595"/>
            <a:chExt cx="647700" cy="1008730"/>
          </a:xfrm>
        </p:grpSpPr>
        <p:sp>
          <p:nvSpPr>
            <p:cNvPr id="45" name="Rectangle 44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10800000">
            <a:off x="1694457" y="5090763"/>
            <a:ext cx="647700" cy="1008730"/>
            <a:chOff x="1589682" y="3877595"/>
            <a:chExt cx="647700" cy="1008730"/>
          </a:xfrm>
        </p:grpSpPr>
        <p:sp>
          <p:nvSpPr>
            <p:cNvPr id="49" name="Rectangle 48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10800000">
            <a:off x="4140819" y="5081889"/>
            <a:ext cx="647700" cy="1008730"/>
            <a:chOff x="1589682" y="3877595"/>
            <a:chExt cx="647700" cy="1008730"/>
          </a:xfrm>
        </p:grpSpPr>
        <p:sp>
          <p:nvSpPr>
            <p:cNvPr id="53" name="Rectangle 52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84857" y="3626770"/>
            <a:ext cx="647700" cy="631656"/>
            <a:chOff x="1941828" y="2091083"/>
            <a:chExt cx="647700" cy="631656"/>
          </a:xfrm>
        </p:grpSpPr>
        <p:sp>
          <p:nvSpPr>
            <p:cNvPr id="60" name="Rectangle 59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296229" y="3626770"/>
            <a:ext cx="647700" cy="631656"/>
            <a:chOff x="1941828" y="2091083"/>
            <a:chExt cx="647700" cy="631656"/>
          </a:xfrm>
        </p:grpSpPr>
        <p:sp>
          <p:nvSpPr>
            <p:cNvPr id="69" name="Rectangle 6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3515177" y="3626770"/>
            <a:ext cx="647700" cy="631656"/>
            <a:chOff x="1941828" y="2091083"/>
            <a:chExt cx="647700" cy="631656"/>
          </a:xfrm>
        </p:grpSpPr>
        <p:sp>
          <p:nvSpPr>
            <p:cNvPr id="75" name="Rectangle 74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4727258" y="3626770"/>
            <a:ext cx="647700" cy="631656"/>
            <a:chOff x="1941828" y="2091083"/>
            <a:chExt cx="647700" cy="631656"/>
          </a:xfrm>
        </p:grpSpPr>
        <p:sp>
          <p:nvSpPr>
            <p:cNvPr id="81" name="Rectangle 80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694457" y="5467837"/>
            <a:ext cx="647700" cy="631656"/>
            <a:chOff x="1941828" y="2091083"/>
            <a:chExt cx="647700" cy="631656"/>
          </a:xfrm>
        </p:grpSpPr>
        <p:sp>
          <p:nvSpPr>
            <p:cNvPr id="87" name="Rectangle 86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4140819" y="5458964"/>
            <a:ext cx="647700" cy="631656"/>
            <a:chOff x="1941828" y="2091083"/>
            <a:chExt cx="647700" cy="631656"/>
          </a:xfrm>
        </p:grpSpPr>
        <p:sp>
          <p:nvSpPr>
            <p:cNvPr id="99" name="Rectangle 9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/>
          <p:cNvGrpSpPr/>
          <p:nvPr/>
        </p:nvGrpSpPr>
        <p:grpSpPr>
          <a:xfrm rot="10800000">
            <a:off x="6567220" y="5075496"/>
            <a:ext cx="647700" cy="1008730"/>
            <a:chOff x="1589682" y="3877595"/>
            <a:chExt cx="647700" cy="1008730"/>
          </a:xfrm>
        </p:grpSpPr>
        <p:sp>
          <p:nvSpPr>
            <p:cNvPr id="111" name="Rectangle 110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12" name="Straight Arrow Connector 111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3" name="TextBox 112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114" name="Group 113"/>
          <p:cNvGrpSpPr/>
          <p:nvPr/>
        </p:nvGrpSpPr>
        <p:grpSpPr>
          <a:xfrm>
            <a:off x="6567219" y="5452571"/>
            <a:ext cx="647700" cy="631656"/>
            <a:chOff x="1941828" y="2091083"/>
            <a:chExt cx="647700" cy="631656"/>
          </a:xfrm>
        </p:grpSpPr>
        <p:sp>
          <p:nvSpPr>
            <p:cNvPr id="115" name="Rectangle 114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3</a:t>
              </a:r>
            </a:p>
          </p:txBody>
        </p:sp>
        <p:cxnSp>
          <p:nvCxnSpPr>
            <p:cNvPr id="119" name="Straight Connector 118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5946402" y="3654413"/>
            <a:ext cx="647700" cy="1008730"/>
            <a:chOff x="1589682" y="3877595"/>
            <a:chExt cx="647700" cy="1008730"/>
          </a:xfrm>
        </p:grpSpPr>
        <p:sp>
          <p:nvSpPr>
            <p:cNvPr id="105" name="Rectangle 104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06" name="Straight Arrow Connector 105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108" name="Group 107"/>
          <p:cNvGrpSpPr/>
          <p:nvPr/>
        </p:nvGrpSpPr>
        <p:grpSpPr>
          <a:xfrm>
            <a:off x="5946402" y="3641713"/>
            <a:ext cx="647700" cy="631656"/>
            <a:chOff x="1941828" y="2091083"/>
            <a:chExt cx="647700" cy="631656"/>
          </a:xfrm>
        </p:grpSpPr>
        <p:sp>
          <p:nvSpPr>
            <p:cNvPr id="109" name="Rectangle 10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4</a:t>
              </a: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3</a:t>
              </a:r>
            </a:p>
          </p:txBody>
        </p:sp>
        <p:cxnSp>
          <p:nvCxnSpPr>
            <p:cNvPr id="123" name="Straight Connector 12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4" name="Rounded Rectangular Callout 123"/>
          <p:cNvSpPr/>
          <p:nvPr/>
        </p:nvSpPr>
        <p:spPr>
          <a:xfrm>
            <a:off x="4950422" y="1711599"/>
            <a:ext cx="2432588" cy="1417050"/>
          </a:xfrm>
          <a:prstGeom prst="wedgeRoundRectCallout">
            <a:avLst>
              <a:gd name="adj1" fmla="val 43558"/>
              <a:gd name="adj2" fmla="val 70161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Count forwards and backwards along the counting stick in mixed numbers.</a:t>
            </a:r>
          </a:p>
        </p:txBody>
      </p:sp>
      <p:sp>
        <p:nvSpPr>
          <p:cNvPr id="125" name="Rectangle 124"/>
          <p:cNvSpPr/>
          <p:nvPr/>
        </p:nvSpPr>
        <p:spPr>
          <a:xfrm>
            <a:off x="1305877" y="839729"/>
            <a:ext cx="633987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Mixed-Number Fraction Count</a:t>
            </a:r>
          </a:p>
        </p:txBody>
      </p:sp>
    </p:spTree>
    <p:extLst>
      <p:ext uri="{BB962C8B-B14F-4D97-AF65-F5344CB8AC3E}">
        <p14:creationId xmlns:p14="http://schemas.microsoft.com/office/powerpoint/2010/main" val="94765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830" b="26902"/>
          <a:stretch/>
        </p:blipFill>
        <p:spPr>
          <a:xfrm>
            <a:off x="1691778" y="1531620"/>
            <a:ext cx="6948984" cy="16969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06" b="5239"/>
          <a:stretch/>
        </p:blipFill>
        <p:spPr>
          <a:xfrm>
            <a:off x="503237" y="1531620"/>
            <a:ext cx="8137525" cy="48136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57"/>
          <a:stretch/>
        </p:blipFill>
        <p:spPr>
          <a:xfrm>
            <a:off x="7312125" y="2920130"/>
            <a:ext cx="2802890" cy="471880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49" y="4508462"/>
            <a:ext cx="5935980" cy="846662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799449" y="4694555"/>
          <a:ext cx="6096000" cy="370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27008902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026366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1116879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0048428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401637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2273593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16251376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11572823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7008158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39248065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773A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D74A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9881297"/>
                  </a:ext>
                </a:extLst>
              </a:tr>
            </a:tbl>
          </a:graphicData>
        </a:graphic>
      </p:graphicFrame>
      <p:cxnSp>
        <p:nvCxnSpPr>
          <p:cNvPr id="14" name="Straight Connector 13"/>
          <p:cNvCxnSpPr/>
          <p:nvPr/>
        </p:nvCxnSpPr>
        <p:spPr>
          <a:xfrm flipV="1">
            <a:off x="804211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628249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4458637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6283468" y="4516082"/>
            <a:ext cx="0" cy="186093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/>
          <p:cNvGrpSpPr/>
          <p:nvPr/>
        </p:nvGrpSpPr>
        <p:grpSpPr>
          <a:xfrm>
            <a:off x="636873" y="4124034"/>
            <a:ext cx="325152" cy="404452"/>
            <a:chOff x="1141698" y="4351703"/>
            <a:chExt cx="325152" cy="404452"/>
          </a:xfrm>
        </p:grpSpPr>
        <p:sp>
          <p:nvSpPr>
            <p:cNvPr id="18" name="Rectangle 17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464085" y="4124034"/>
            <a:ext cx="325152" cy="404452"/>
            <a:chOff x="1141698" y="4351703"/>
            <a:chExt cx="325152" cy="404452"/>
          </a:xfrm>
        </p:grpSpPr>
        <p:sp>
          <p:nvSpPr>
            <p:cNvPr id="22" name="Rectangle 21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292885" y="4124034"/>
            <a:ext cx="325152" cy="404452"/>
            <a:chOff x="1141698" y="4351703"/>
            <a:chExt cx="325152" cy="404452"/>
          </a:xfrm>
        </p:grpSpPr>
        <p:sp>
          <p:nvSpPr>
            <p:cNvPr id="25" name="Rectangle 24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121685" y="4124034"/>
            <a:ext cx="325152" cy="404452"/>
            <a:chOff x="1141698" y="4351703"/>
            <a:chExt cx="325152" cy="404452"/>
          </a:xfrm>
        </p:grpSpPr>
        <p:sp>
          <p:nvSpPr>
            <p:cNvPr id="28" name="Rectangle 27"/>
            <p:cNvSpPr/>
            <p:nvPr/>
          </p:nvSpPr>
          <p:spPr>
            <a:xfrm>
              <a:off x="1141698" y="4356105"/>
              <a:ext cx="325152" cy="400050"/>
            </a:xfrm>
            <a:prstGeom prst="rect">
              <a:avLst/>
            </a:prstGeom>
            <a:solidFill>
              <a:srgbClr val="A773AF"/>
            </a:solidFill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141698" y="4351703"/>
              <a:ext cx="32515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>
            <a:off x="1409700" y="4252913"/>
            <a:ext cx="0" cy="395287"/>
          </a:xfrm>
          <a:prstGeom prst="straightConnector1">
            <a:avLst/>
          </a:prstGeom>
          <a:ln w="76200">
            <a:solidFill>
              <a:srgbClr val="C4A2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2" name="Group 61"/>
          <p:cNvGrpSpPr/>
          <p:nvPr/>
        </p:nvGrpSpPr>
        <p:grpSpPr>
          <a:xfrm>
            <a:off x="1084857" y="3639470"/>
            <a:ext cx="647700" cy="606193"/>
            <a:chOff x="1084857" y="3639470"/>
            <a:chExt cx="647700" cy="606193"/>
          </a:xfrm>
        </p:grpSpPr>
        <p:sp>
          <p:nvSpPr>
            <p:cNvPr id="30" name="Rectangle 29"/>
            <p:cNvSpPr/>
            <p:nvPr/>
          </p:nvSpPr>
          <p:spPr>
            <a:xfrm>
              <a:off x="1084857" y="3639470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84857" y="3758532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905829" y="3639470"/>
            <a:ext cx="647700" cy="1008730"/>
            <a:chOff x="1589682" y="3877595"/>
            <a:chExt cx="647700" cy="1008730"/>
          </a:xfrm>
        </p:grpSpPr>
        <p:sp>
          <p:nvSpPr>
            <p:cNvPr id="37" name="Rectangle 36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38" name="Straight Arrow Connector 37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4749617" y="3639470"/>
            <a:ext cx="647700" cy="1008730"/>
            <a:chOff x="1589682" y="3877595"/>
            <a:chExt cx="647700" cy="1008730"/>
          </a:xfrm>
        </p:grpSpPr>
        <p:sp>
          <p:nvSpPr>
            <p:cNvPr id="41" name="Rectangle 40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2" name="Straight Arrow Connector 41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559868" y="3639470"/>
            <a:ext cx="647700" cy="1008730"/>
            <a:chOff x="1589682" y="3877595"/>
            <a:chExt cx="647700" cy="1008730"/>
          </a:xfrm>
        </p:grpSpPr>
        <p:sp>
          <p:nvSpPr>
            <p:cNvPr id="45" name="Rectangle 44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 rot="10800000">
            <a:off x="1694457" y="5090763"/>
            <a:ext cx="647700" cy="1008730"/>
            <a:chOff x="1589682" y="3877595"/>
            <a:chExt cx="647700" cy="1008730"/>
          </a:xfrm>
        </p:grpSpPr>
        <p:sp>
          <p:nvSpPr>
            <p:cNvPr id="49" name="Rectangle 48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0" name="Straight Arrow Connector 49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 rot="10800000">
            <a:off x="3523599" y="5081889"/>
            <a:ext cx="647700" cy="1008730"/>
            <a:chOff x="1589682" y="3877595"/>
            <a:chExt cx="647700" cy="1008730"/>
          </a:xfrm>
        </p:grpSpPr>
        <p:sp>
          <p:nvSpPr>
            <p:cNvPr id="53" name="Rectangle 52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4" name="Straight Arrow Connector 53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rot="10800000">
            <a:off x="5352683" y="5081889"/>
            <a:ext cx="647700" cy="1008730"/>
            <a:chOff x="1589682" y="3877595"/>
            <a:chExt cx="647700" cy="1008730"/>
          </a:xfrm>
        </p:grpSpPr>
        <p:sp>
          <p:nvSpPr>
            <p:cNvPr id="57" name="Rectangle 56"/>
            <p:cNvSpPr/>
            <p:nvPr/>
          </p:nvSpPr>
          <p:spPr>
            <a:xfrm>
              <a:off x="1589682" y="3877595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Straight Arrow Connector 57"/>
            <p:cNvCxnSpPr/>
            <p:nvPr/>
          </p:nvCxnSpPr>
          <p:spPr>
            <a:xfrm>
              <a:off x="1914525" y="4491038"/>
              <a:ext cx="0" cy="395287"/>
            </a:xfrm>
            <a:prstGeom prst="straightConnector1">
              <a:avLst/>
            </a:prstGeom>
            <a:ln w="76200">
              <a:solidFill>
                <a:srgbClr val="C4A2C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 rot="10800000">
              <a:off x="1589682" y="3996657"/>
              <a:ext cx="6477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dirty="0"/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1084857" y="3626770"/>
            <a:ext cx="647700" cy="631656"/>
            <a:chOff x="1941828" y="2091083"/>
            <a:chExt cx="647700" cy="631656"/>
          </a:xfrm>
        </p:grpSpPr>
        <p:sp>
          <p:nvSpPr>
            <p:cNvPr id="60" name="Rectangle 59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8" name="Group 67"/>
          <p:cNvGrpSpPr/>
          <p:nvPr/>
        </p:nvGrpSpPr>
        <p:grpSpPr>
          <a:xfrm>
            <a:off x="2905829" y="3626770"/>
            <a:ext cx="647700" cy="631656"/>
            <a:chOff x="1941828" y="2091083"/>
            <a:chExt cx="647700" cy="631656"/>
          </a:xfrm>
        </p:grpSpPr>
        <p:sp>
          <p:nvSpPr>
            <p:cNvPr id="69" name="Rectangle 6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4" name="Group 73"/>
          <p:cNvGrpSpPr/>
          <p:nvPr/>
        </p:nvGrpSpPr>
        <p:grpSpPr>
          <a:xfrm>
            <a:off x="4749617" y="3626770"/>
            <a:ext cx="647700" cy="631656"/>
            <a:chOff x="1941828" y="2091083"/>
            <a:chExt cx="647700" cy="631656"/>
          </a:xfrm>
        </p:grpSpPr>
        <p:sp>
          <p:nvSpPr>
            <p:cNvPr id="75" name="Rectangle 74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3</a:t>
              </a:r>
            </a:p>
          </p:txBody>
        </p:sp>
        <p:cxnSp>
          <p:nvCxnSpPr>
            <p:cNvPr id="79" name="Straight Connector 78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0" name="Group 79"/>
          <p:cNvGrpSpPr/>
          <p:nvPr/>
        </p:nvGrpSpPr>
        <p:grpSpPr>
          <a:xfrm>
            <a:off x="6559868" y="3626770"/>
            <a:ext cx="647700" cy="631656"/>
            <a:chOff x="1941828" y="2091083"/>
            <a:chExt cx="647700" cy="631656"/>
          </a:xfrm>
        </p:grpSpPr>
        <p:sp>
          <p:nvSpPr>
            <p:cNvPr id="81" name="Rectangle 80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1</a:t>
              </a: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4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6" name="Group 85"/>
          <p:cNvGrpSpPr/>
          <p:nvPr/>
        </p:nvGrpSpPr>
        <p:grpSpPr>
          <a:xfrm>
            <a:off x="1694457" y="5467837"/>
            <a:ext cx="647700" cy="631656"/>
            <a:chOff x="1941828" y="2091083"/>
            <a:chExt cx="647700" cy="631656"/>
          </a:xfrm>
        </p:grpSpPr>
        <p:sp>
          <p:nvSpPr>
            <p:cNvPr id="87" name="Rectangle 86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1</a:t>
              </a:r>
            </a:p>
          </p:txBody>
        </p:sp>
        <p:cxnSp>
          <p:nvCxnSpPr>
            <p:cNvPr id="91" name="Straight Connector 90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/>
          <p:cNvGrpSpPr/>
          <p:nvPr/>
        </p:nvGrpSpPr>
        <p:grpSpPr>
          <a:xfrm>
            <a:off x="5352682" y="5458964"/>
            <a:ext cx="647700" cy="631656"/>
            <a:chOff x="1941828" y="2091083"/>
            <a:chExt cx="647700" cy="631656"/>
          </a:xfrm>
        </p:grpSpPr>
        <p:sp>
          <p:nvSpPr>
            <p:cNvPr id="93" name="Rectangle 92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3</a:t>
              </a:r>
            </a:p>
          </p:txBody>
        </p:sp>
        <p:cxnSp>
          <p:nvCxnSpPr>
            <p:cNvPr id="97" name="Straight Connector 96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Group 97"/>
          <p:cNvGrpSpPr/>
          <p:nvPr/>
        </p:nvGrpSpPr>
        <p:grpSpPr>
          <a:xfrm>
            <a:off x="3523599" y="5458964"/>
            <a:ext cx="647700" cy="631656"/>
            <a:chOff x="1941828" y="2091083"/>
            <a:chExt cx="647700" cy="631656"/>
          </a:xfrm>
        </p:grpSpPr>
        <p:sp>
          <p:nvSpPr>
            <p:cNvPr id="99" name="Rectangle 98"/>
            <p:cNvSpPr/>
            <p:nvPr/>
          </p:nvSpPr>
          <p:spPr>
            <a:xfrm>
              <a:off x="1941828" y="2110752"/>
              <a:ext cx="647700" cy="606193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2174875" y="2091083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2</a:t>
              </a: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2174875" y="2353407"/>
              <a:ext cx="3305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b="1" dirty="0"/>
                <a:t>3</a:t>
              </a: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1983066" y="2183015"/>
              <a:ext cx="33051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2</a:t>
              </a:r>
            </a:p>
          </p:txBody>
        </p:sp>
        <p:cxnSp>
          <p:nvCxnSpPr>
            <p:cNvPr id="103" name="Straight Connector 102"/>
            <p:cNvCxnSpPr/>
            <p:nvPr/>
          </p:nvCxnSpPr>
          <p:spPr>
            <a:xfrm>
              <a:off x="2282983" y="2414641"/>
              <a:ext cx="1143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4" name="Rounded Rectangular Callout 103"/>
          <p:cNvSpPr/>
          <p:nvPr/>
        </p:nvSpPr>
        <p:spPr>
          <a:xfrm>
            <a:off x="4950422" y="1711599"/>
            <a:ext cx="2432588" cy="1417050"/>
          </a:xfrm>
          <a:prstGeom prst="wedgeRoundRectCallout">
            <a:avLst>
              <a:gd name="adj1" fmla="val 43558"/>
              <a:gd name="adj2" fmla="val 70161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Count forwards and backwards along the counting stick in mixed numbers.</a:t>
            </a:r>
          </a:p>
        </p:txBody>
      </p:sp>
      <p:sp>
        <p:nvSpPr>
          <p:cNvPr id="105" name="Rectangle 104"/>
          <p:cNvSpPr/>
          <p:nvPr/>
        </p:nvSpPr>
        <p:spPr>
          <a:xfrm>
            <a:off x="1305877" y="839729"/>
            <a:ext cx="633987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Mixed-Number Fraction Count</a:t>
            </a:r>
          </a:p>
        </p:txBody>
      </p:sp>
    </p:spTree>
    <p:extLst>
      <p:ext uri="{BB962C8B-B14F-4D97-AF65-F5344CB8AC3E}">
        <p14:creationId xmlns:p14="http://schemas.microsoft.com/office/powerpoint/2010/main" val="3091593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43837" y="617661"/>
            <a:ext cx="6715056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dirty="0" smtClean="0"/>
              <a:t>Warm up- Can you remember what a PROPER fraction is?</a:t>
            </a:r>
            <a:endParaRPr lang="en-GB" sz="2400" b="1" dirty="0"/>
          </a:p>
        </p:txBody>
      </p:sp>
      <p:sp>
        <p:nvSpPr>
          <p:cNvPr id="17" name="Rectangle 16"/>
          <p:cNvSpPr/>
          <p:nvPr/>
        </p:nvSpPr>
        <p:spPr>
          <a:xfrm>
            <a:off x="755650" y="1552172"/>
            <a:ext cx="7632700" cy="453525"/>
          </a:xfrm>
          <a:prstGeom prst="rect">
            <a:avLst/>
          </a:prstGeom>
          <a:solidFill>
            <a:srgbClr val="A773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Pop the balloons which are </a:t>
            </a:r>
            <a:r>
              <a:rPr lang="en-GB" b="1" dirty="0"/>
              <a:t>proper</a:t>
            </a:r>
            <a:r>
              <a:rPr lang="en-GB" dirty="0"/>
              <a:t> fractions.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0540"/>
          <a:stretch/>
        </p:blipFill>
        <p:spPr>
          <a:xfrm>
            <a:off x="755650" y="2055303"/>
            <a:ext cx="7632700" cy="40375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9799" y="2214700"/>
            <a:ext cx="1379641" cy="1789843"/>
            <a:chOff x="3159799" y="2214700"/>
            <a:chExt cx="1379641" cy="1789843"/>
          </a:xfrm>
        </p:grpSpPr>
        <p:grpSp>
          <p:nvGrpSpPr>
            <p:cNvPr id="54" name="Group 53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523835" y="2172485"/>
            <a:ext cx="1379641" cy="1789843"/>
            <a:chOff x="1523835" y="2172485"/>
            <a:chExt cx="1379641" cy="1789843"/>
          </a:xfrm>
        </p:grpSpPr>
        <p:grpSp>
          <p:nvGrpSpPr>
            <p:cNvPr id="48" name="Group 47"/>
            <p:cNvGrpSpPr/>
            <p:nvPr/>
          </p:nvGrpSpPr>
          <p:grpSpPr>
            <a:xfrm>
              <a:off x="1523835" y="2172485"/>
              <a:ext cx="1379641" cy="1789843"/>
              <a:chOff x="-58775" y="2274370"/>
              <a:chExt cx="1379641" cy="1789843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456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-58775" y="2530420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2107154" y="2923736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184885" y="4163447"/>
            <a:ext cx="1379641" cy="1795881"/>
            <a:chOff x="1184885" y="4163447"/>
            <a:chExt cx="1379641" cy="1795881"/>
          </a:xfrm>
        </p:grpSpPr>
        <p:grpSp>
          <p:nvGrpSpPr>
            <p:cNvPr id="45" name="Group 44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52828" y="4211996"/>
            <a:ext cx="1379641" cy="1795881"/>
            <a:chOff x="3052828" y="4211996"/>
            <a:chExt cx="1379641" cy="1795881"/>
          </a:xfrm>
        </p:grpSpPr>
        <p:grpSp>
          <p:nvGrpSpPr>
            <p:cNvPr id="51" name="Group 50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12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67600" y="4074063"/>
            <a:ext cx="1379641" cy="1783806"/>
            <a:chOff x="4761192" y="3860726"/>
            <a:chExt cx="1379641" cy="1783806"/>
          </a:xfrm>
        </p:grpSpPr>
        <p:grpSp>
          <p:nvGrpSpPr>
            <p:cNvPr id="57" name="Group 56"/>
            <p:cNvGrpSpPr/>
            <p:nvPr/>
          </p:nvGrpSpPr>
          <p:grpSpPr>
            <a:xfrm>
              <a:off x="4761192" y="3860726"/>
              <a:ext cx="1379641" cy="1783806"/>
              <a:chOff x="5640797" y="2274370"/>
              <a:chExt cx="1379641" cy="1783806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797" y="2274370"/>
                <a:ext cx="1370365" cy="1783806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5640797" y="260857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5333701" y="4698524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5197842" y="2126810"/>
            <a:ext cx="1379641" cy="1795881"/>
            <a:chOff x="1184885" y="4163447"/>
            <a:chExt cx="1379641" cy="1795881"/>
          </a:xfrm>
        </p:grpSpPr>
        <p:grpSp>
          <p:nvGrpSpPr>
            <p:cNvPr id="71" name="Group 70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</a:p>
            </p:txBody>
          </p:sp>
        </p:grpSp>
        <p:cxnSp>
          <p:nvCxnSpPr>
            <p:cNvPr id="72" name="Straight Connector 71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826596" y="2402758"/>
            <a:ext cx="1379641" cy="1789843"/>
            <a:chOff x="3159799" y="2214700"/>
            <a:chExt cx="1379641" cy="1789843"/>
          </a:xfrm>
        </p:grpSpPr>
        <p:grpSp>
          <p:nvGrpSpPr>
            <p:cNvPr id="77" name="Group 76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6374164" y="4233750"/>
            <a:ext cx="1379641" cy="1795881"/>
            <a:chOff x="3052828" y="4211996"/>
            <a:chExt cx="1379641" cy="1795881"/>
          </a:xfrm>
        </p:grpSpPr>
        <p:grpSp>
          <p:nvGrpSpPr>
            <p:cNvPr id="82" name="Group 81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85" name="Rectangle 84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694" y="2146808"/>
            <a:ext cx="1639922" cy="184119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145" y="4027854"/>
            <a:ext cx="1639920" cy="1841195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1921" y="2389905"/>
            <a:ext cx="1571606" cy="17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286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6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7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2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3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8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9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582526" y="4954329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420177" y="3179738"/>
            <a:ext cx="2202571" cy="2798990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3</a:t>
                </a:r>
                <a:endParaRPr lang="en-GB" sz="2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129338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ular Callout 31"/>
              <p:cNvSpPr/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C4A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Easy!!!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and 3-1 =2. 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So…… </a:t>
                </a:r>
                <a:endParaRPr lang="en-GB" dirty="0"/>
              </a:p>
            </p:txBody>
          </p:sp>
        </mc:Choice>
        <mc:Fallback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4A2CA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749110" y="2521131"/>
            <a:ext cx="2888210" cy="200618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4632163"/>
            <a:ext cx="2896733" cy="1342172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69160" y="2744217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95286" y="4748314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760436" y="2718091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7048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875800" y="4751695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3870937" y="4304678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5465697" y="273986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75297" y="2722445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710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582526" y="4954329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563868" y="3114422"/>
            <a:ext cx="2202571" cy="3168811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3</a:t>
                </a:r>
                <a:endParaRPr lang="en-GB" sz="2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129338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ular Callout 31"/>
              <p:cNvSpPr/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C4A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Easy!!!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GB" dirty="0" smtClean="0">
                    <a:solidFill>
                      <a:schemeClr val="tx1"/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b="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b="0" dirty="0" smtClean="0">
                  <a:solidFill>
                    <a:schemeClr val="tx1"/>
                  </a:solidFill>
                </a:endParaRP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and 3-1 =2. </a:t>
                </a:r>
              </a:p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So…… </a:t>
                </a:r>
                <a:endParaRPr lang="en-GB" dirty="0"/>
              </a:p>
            </p:txBody>
          </p:sp>
        </mc:Choice>
        <mc:Fallback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4A2CA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749110" y="2521131"/>
            <a:ext cx="2888210" cy="200618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4632163"/>
            <a:ext cx="2896733" cy="1342172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69160" y="2744217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95286" y="4748314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760436" y="2718091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7048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875800" y="4751695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4236697" y="4448370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5465697" y="273986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75297" y="2722445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 smtClean="0"/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3200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blipFill>
                <a:blip r:embed="rId10"/>
                <a:stretch>
                  <a:fillRect l="-12121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5988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582526" y="4954329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563868" y="3114422"/>
            <a:ext cx="2202571" cy="3168811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3</a:t>
                </a:r>
                <a:endParaRPr lang="en-GB" sz="2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129338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612692" y="1574169"/>
            <a:ext cx="2882983" cy="1573979"/>
          </a:xfrm>
          <a:prstGeom prst="wedgeRoundRectCallout">
            <a:avLst>
              <a:gd name="adj1" fmla="val -30779"/>
              <a:gd name="adj2" fmla="val 80489"/>
              <a:gd name="adj3" fmla="val 16667"/>
            </a:avLst>
          </a:prstGeom>
          <a:solidFill>
            <a:schemeClr val="bg1"/>
          </a:solidFill>
          <a:ln w="28575">
            <a:solidFill>
              <a:srgbClr val="C4A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dirty="0" smtClean="0">
                <a:solidFill>
                  <a:schemeClr val="tx1"/>
                </a:solidFill>
              </a:rPr>
              <a:t>Can you simplify it?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49110" y="2521131"/>
            <a:ext cx="2888210" cy="200618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4632163"/>
            <a:ext cx="2896733" cy="1342172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69160" y="2744217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95286" y="4748314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760436" y="2718091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7048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875800" y="4751695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4236697" y="4448370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5465697" y="273986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75297" y="2722445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 smtClean="0"/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3200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blipFill>
                <a:blip r:embed="rId9"/>
                <a:stretch>
                  <a:fillRect l="-12121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103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582526" y="4954329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563868" y="3114422"/>
            <a:ext cx="2202571" cy="3168811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3</a:t>
                </a:r>
                <a:endParaRPr lang="en-GB" sz="24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129338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ular Callout 31"/>
              <p:cNvSpPr/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C4A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2800" dirty="0" smtClean="0">
                    <a:solidFill>
                      <a:schemeClr val="tx1"/>
                    </a:solidFill>
                  </a:rPr>
                  <a:t>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den>
                    </m:f>
                    <m:r>
                      <a:rPr lang="en-GB" sz="2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nor/>
                      </m:rPr>
                      <a:rPr lang="en-GB" sz="2800" dirty="0">
                        <a:solidFill>
                          <a:schemeClr val="tx1"/>
                        </a:solidFill>
                      </a:rPr>
                      <m:t>2</m:t>
                    </m:r>
                    <m:f>
                      <m:fPr>
                        <m:ctrlPr>
                          <a:rPr lang="en-GB" sz="28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GB" sz="28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692" y="1574169"/>
                <a:ext cx="2882983" cy="1573979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4A2CA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749110" y="2521131"/>
            <a:ext cx="2888210" cy="200618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4632163"/>
            <a:ext cx="2896733" cy="1342172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69160" y="2744217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95286" y="4748314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760436" y="2718091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170483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875800" y="4751695"/>
          <a:ext cx="408904" cy="1123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4236697" y="4448370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62" name="Table 61"/>
          <p:cNvGraphicFramePr>
            <a:graphicFrameLocks noGrp="1"/>
          </p:cNvGraphicFramePr>
          <p:nvPr>
            <p:extLst/>
          </p:nvPr>
        </p:nvGraphicFramePr>
        <p:xfrm>
          <a:off x="5465697" y="273986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63" name="Table 62"/>
          <p:cNvGraphicFramePr>
            <a:graphicFrameLocks noGrp="1"/>
          </p:cNvGraphicFramePr>
          <p:nvPr>
            <p:extLst/>
          </p:nvPr>
        </p:nvGraphicFramePr>
        <p:xfrm>
          <a:off x="6075297" y="2722445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22500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55" name="TextBox 54"/>
              <p:cNvSpPr txBox="1"/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 smtClean="0"/>
                  <a:t>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3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endParaRPr lang="en-GB" sz="3200" dirty="0"/>
              </a:p>
            </p:txBody>
          </p:sp>
        </mc:Choice>
        <mc:Fallback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3624" y="4993679"/>
                <a:ext cx="802615" cy="788742"/>
              </a:xfrm>
              <a:prstGeom prst="rect">
                <a:avLst/>
              </a:prstGeom>
              <a:blipFill>
                <a:blip r:embed="rId10"/>
                <a:stretch>
                  <a:fillRect l="-12121" b="-1000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23682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064610" y="5124147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420177" y="3179738"/>
            <a:ext cx="2202571" cy="2798990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8</a:t>
                </a:r>
                <a:endParaRPr lang="en-GB" sz="2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233841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612692" y="1574170"/>
            <a:ext cx="2882983" cy="1106786"/>
          </a:xfrm>
          <a:prstGeom prst="wedgeRoundRectCallout">
            <a:avLst>
              <a:gd name="adj1" fmla="val -30779"/>
              <a:gd name="adj2" fmla="val 80489"/>
              <a:gd name="adj3" fmla="val 16667"/>
            </a:avLst>
          </a:prstGeom>
          <a:solidFill>
            <a:schemeClr val="bg1"/>
          </a:solidFill>
          <a:ln w="28575">
            <a:solidFill>
              <a:srgbClr val="C4A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Have a think. </a:t>
            </a:r>
          </a:p>
          <a:p>
            <a:pPr algn="ctr"/>
            <a:r>
              <a:rPr lang="en-GB" dirty="0" smtClean="0">
                <a:solidFill>
                  <a:schemeClr val="tx1"/>
                </a:solidFill>
              </a:rPr>
              <a:t>How </a:t>
            </a:r>
            <a:r>
              <a:rPr lang="en-GB" dirty="0">
                <a:solidFill>
                  <a:schemeClr val="tx1"/>
                </a:solidFill>
              </a:rPr>
              <a:t>would you subtract these mixed numbers</a:t>
            </a:r>
            <a:r>
              <a:rPr lang="en-GB" dirty="0" smtClean="0">
                <a:solidFill>
                  <a:schemeClr val="tx1"/>
                </a:solidFill>
              </a:rPr>
              <a:t>?.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22984" y="1656789"/>
            <a:ext cx="2888210" cy="210531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3879669"/>
            <a:ext cx="2896733" cy="2442754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908349" y="194738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7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5428218" y="1947382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32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955840" y="194738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37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69160" y="3938417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243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5157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810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7381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538367" y="1946364"/>
          <a:ext cx="450261" cy="1502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261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56713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575355" y="3928735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97137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800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7170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7927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3870937" y="4304678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529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064610" y="5124147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420177" y="3179738"/>
            <a:ext cx="2202571" cy="2798990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8</a:t>
                </a:r>
                <a:endParaRPr lang="en-GB" sz="2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233841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p:sp>
        <p:nvSpPr>
          <p:cNvPr id="32" name="Rounded Rectangular Callout 31"/>
          <p:cNvSpPr/>
          <p:nvPr/>
        </p:nvSpPr>
        <p:spPr>
          <a:xfrm>
            <a:off x="612692" y="1319349"/>
            <a:ext cx="4142188" cy="1361607"/>
          </a:xfrm>
          <a:prstGeom prst="wedgeRoundRectCallout">
            <a:avLst>
              <a:gd name="adj1" fmla="val -30779"/>
              <a:gd name="adj2" fmla="val 80489"/>
              <a:gd name="adj3" fmla="val 16667"/>
            </a:avLst>
          </a:prstGeom>
          <a:solidFill>
            <a:schemeClr val="bg1"/>
          </a:solidFill>
          <a:ln w="28575">
            <a:solidFill>
              <a:srgbClr val="C4A2C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We need to find the equivalent fraction so they have common denominators.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4722984" y="1656789"/>
            <a:ext cx="2888210" cy="2105314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3879669"/>
            <a:ext cx="2896733" cy="2442754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908349" y="194738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75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5428218" y="1947382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32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955840" y="1947383"/>
          <a:ext cx="408904" cy="14833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374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69160" y="3938417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243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5157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810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7381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538367" y="1946364"/>
          <a:ext cx="450261" cy="15022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261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56713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37555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575355" y="3928735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97137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800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7170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7927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3870937" y="4304678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1165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064610" y="5124147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420177" y="3179738"/>
            <a:ext cx="2202571" cy="2798990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8</a:t>
                </a:r>
                <a:endParaRPr lang="en-GB" sz="2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233841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ular Callout 31"/>
              <p:cNvSpPr/>
              <p:nvPr/>
            </p:nvSpPr>
            <p:spPr>
              <a:xfrm>
                <a:off x="403687" y="1332412"/>
                <a:ext cx="4142188" cy="1361607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C4A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 Easy!!! We know that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1 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4 </m:t>
                        </m:r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7" y="1332412"/>
                <a:ext cx="4142188" cy="1361607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4A2CA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722984" y="1306286"/>
            <a:ext cx="2888210" cy="2455817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3879669"/>
            <a:ext cx="2896733" cy="2442754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56098" y="1476103"/>
          <a:ext cx="40890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7579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5428218" y="1463038"/>
          <a:ext cx="408904" cy="2207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32011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955840" y="1476103"/>
          <a:ext cx="408904" cy="2207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6467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374262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69160" y="3938417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243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5157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810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7381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538367" y="1449978"/>
          <a:ext cx="450261" cy="22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261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56713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575355" y="3928735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97137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800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7170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7927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3870937" y="4304678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6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5" t="12253"/>
          <a:stretch/>
        </p:blipFill>
        <p:spPr>
          <a:xfrm>
            <a:off x="517917" y="1482984"/>
            <a:ext cx="8122845" cy="4862254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5007907" y="5946527"/>
            <a:ext cx="790205" cy="718890"/>
            <a:chOff x="7676387" y="5960058"/>
            <a:chExt cx="790205" cy="718890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sp>
        <p:nvSpPr>
          <p:cNvPr id="5" name="Freeform 4"/>
          <p:cNvSpPr/>
          <p:nvPr/>
        </p:nvSpPr>
        <p:spPr>
          <a:xfrm>
            <a:off x="5305425" y="6005513"/>
            <a:ext cx="523901" cy="454466"/>
          </a:xfrm>
          <a:custGeom>
            <a:avLst/>
            <a:gdLst>
              <a:gd name="connsiteX0" fmla="*/ 0 w 523901"/>
              <a:gd name="connsiteY0" fmla="*/ 0 h 454466"/>
              <a:gd name="connsiteX1" fmla="*/ 23813 w 523901"/>
              <a:gd name="connsiteY1" fmla="*/ 52387 h 454466"/>
              <a:gd name="connsiteX2" fmla="*/ 138113 w 523901"/>
              <a:gd name="connsiteY2" fmla="*/ 166687 h 454466"/>
              <a:gd name="connsiteX3" fmla="*/ 261938 w 523901"/>
              <a:gd name="connsiteY3" fmla="*/ 333375 h 454466"/>
              <a:gd name="connsiteX4" fmla="*/ 290513 w 523901"/>
              <a:gd name="connsiteY4" fmla="*/ 390525 h 454466"/>
              <a:gd name="connsiteX5" fmla="*/ 523875 w 523901"/>
              <a:gd name="connsiteY5" fmla="*/ 442912 h 454466"/>
              <a:gd name="connsiteX6" fmla="*/ 304800 w 523901"/>
              <a:gd name="connsiteY6" fmla="*/ 152400 h 454466"/>
              <a:gd name="connsiteX7" fmla="*/ 157163 w 523901"/>
              <a:gd name="connsiteY7" fmla="*/ 38100 h 454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3901" h="454466">
                <a:moveTo>
                  <a:pt x="0" y="0"/>
                </a:moveTo>
                <a:cubicBezTo>
                  <a:pt x="397" y="12303"/>
                  <a:pt x="794" y="24606"/>
                  <a:pt x="23813" y="52387"/>
                </a:cubicBezTo>
                <a:cubicBezTo>
                  <a:pt x="46832" y="80168"/>
                  <a:pt x="98426" y="119856"/>
                  <a:pt x="138113" y="166687"/>
                </a:cubicBezTo>
                <a:cubicBezTo>
                  <a:pt x="177800" y="213518"/>
                  <a:pt x="236538" y="296069"/>
                  <a:pt x="261938" y="333375"/>
                </a:cubicBezTo>
                <a:cubicBezTo>
                  <a:pt x="287338" y="370681"/>
                  <a:pt x="246857" y="372269"/>
                  <a:pt x="290513" y="390525"/>
                </a:cubicBezTo>
                <a:cubicBezTo>
                  <a:pt x="334169" y="408781"/>
                  <a:pt x="521494" y="482600"/>
                  <a:pt x="523875" y="442912"/>
                </a:cubicBezTo>
                <a:cubicBezTo>
                  <a:pt x="526256" y="403224"/>
                  <a:pt x="365918" y="219868"/>
                  <a:pt x="304800" y="152400"/>
                </a:cubicBezTo>
                <a:cubicBezTo>
                  <a:pt x="243682" y="84932"/>
                  <a:pt x="200422" y="61516"/>
                  <a:pt x="157163" y="38100"/>
                </a:cubicBezTo>
              </a:path>
            </a:pathLst>
          </a:custGeom>
          <a:solidFill>
            <a:schemeClr val="tx1"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02179">
            <a:off x="5453376" y="5554616"/>
            <a:ext cx="2621382" cy="1502712"/>
          </a:xfrm>
          <a:prstGeom prst="rect">
            <a:avLst/>
          </a:prstGeom>
        </p:spPr>
      </p:pic>
      <p:sp>
        <p:nvSpPr>
          <p:cNvPr id="11" name="Freeform 10"/>
          <p:cNvSpPr/>
          <p:nvPr/>
        </p:nvSpPr>
        <p:spPr>
          <a:xfrm>
            <a:off x="7423411" y="5746307"/>
            <a:ext cx="456939" cy="715202"/>
          </a:xfrm>
          <a:custGeom>
            <a:avLst/>
            <a:gdLst>
              <a:gd name="connsiteX0" fmla="*/ 288664 w 456939"/>
              <a:gd name="connsiteY0" fmla="*/ 63943 h 715202"/>
              <a:gd name="connsiteX1" fmla="*/ 225164 w 456939"/>
              <a:gd name="connsiteY1" fmla="*/ 443 h 715202"/>
              <a:gd name="connsiteX2" fmla="*/ 206114 w 456939"/>
              <a:gd name="connsiteY2" fmla="*/ 51243 h 715202"/>
              <a:gd name="connsiteX3" fmla="*/ 133089 w 456939"/>
              <a:gd name="connsiteY3" fmla="*/ 295718 h 715202"/>
              <a:gd name="connsiteX4" fmla="*/ 107689 w 456939"/>
              <a:gd name="connsiteY4" fmla="*/ 467168 h 715202"/>
              <a:gd name="connsiteX5" fmla="*/ 69589 w 456939"/>
              <a:gd name="connsiteY5" fmla="*/ 546543 h 715202"/>
              <a:gd name="connsiteX6" fmla="*/ 15614 w 456939"/>
              <a:gd name="connsiteY6" fmla="*/ 606868 h 715202"/>
              <a:gd name="connsiteX7" fmla="*/ 12439 w 456939"/>
              <a:gd name="connsiteY7" fmla="*/ 638618 h 715202"/>
              <a:gd name="connsiteX8" fmla="*/ 164839 w 456939"/>
              <a:gd name="connsiteY8" fmla="*/ 676718 h 715202"/>
              <a:gd name="connsiteX9" fmla="*/ 314064 w 456939"/>
              <a:gd name="connsiteY9" fmla="*/ 664018 h 715202"/>
              <a:gd name="connsiteX10" fmla="*/ 456939 w 456939"/>
              <a:gd name="connsiteY10" fmla="*/ 48068 h 7152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6939" h="715202">
                <a:moveTo>
                  <a:pt x="288664" y="63943"/>
                </a:moveTo>
                <a:cubicBezTo>
                  <a:pt x="263793" y="33251"/>
                  <a:pt x="238922" y="2560"/>
                  <a:pt x="225164" y="443"/>
                </a:cubicBezTo>
                <a:cubicBezTo>
                  <a:pt x="211406" y="-1674"/>
                  <a:pt x="221460" y="2030"/>
                  <a:pt x="206114" y="51243"/>
                </a:cubicBezTo>
                <a:cubicBezTo>
                  <a:pt x="190768" y="100456"/>
                  <a:pt x="149493" y="226397"/>
                  <a:pt x="133089" y="295718"/>
                </a:cubicBezTo>
                <a:cubicBezTo>
                  <a:pt x="116685" y="365039"/>
                  <a:pt x="118272" y="425364"/>
                  <a:pt x="107689" y="467168"/>
                </a:cubicBezTo>
                <a:cubicBezTo>
                  <a:pt x="97106" y="508972"/>
                  <a:pt x="84935" y="523260"/>
                  <a:pt x="69589" y="546543"/>
                </a:cubicBezTo>
                <a:cubicBezTo>
                  <a:pt x="54243" y="569826"/>
                  <a:pt x="25139" y="591522"/>
                  <a:pt x="15614" y="606868"/>
                </a:cubicBezTo>
                <a:cubicBezTo>
                  <a:pt x="6089" y="622214"/>
                  <a:pt x="-12432" y="626976"/>
                  <a:pt x="12439" y="638618"/>
                </a:cubicBezTo>
                <a:cubicBezTo>
                  <a:pt x="37310" y="650260"/>
                  <a:pt x="114568" y="672485"/>
                  <a:pt x="164839" y="676718"/>
                </a:cubicBezTo>
                <a:cubicBezTo>
                  <a:pt x="215110" y="680951"/>
                  <a:pt x="265381" y="768793"/>
                  <a:pt x="314064" y="664018"/>
                </a:cubicBezTo>
                <a:cubicBezTo>
                  <a:pt x="362747" y="559243"/>
                  <a:pt x="409843" y="303655"/>
                  <a:pt x="456939" y="48068"/>
                </a:cubicBezTo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30014">
            <a:off x="7064610" y="5124147"/>
            <a:ext cx="1878793" cy="1905834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7676387" y="5960058"/>
            <a:ext cx="790205" cy="718890"/>
            <a:chOff x="7676387" y="5960058"/>
            <a:chExt cx="790205" cy="718890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605199">
              <a:off x="8296906" y="61165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3355">
              <a:off x="7993202" y="5960058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587356" flipH="1">
              <a:off x="7877882" y="609672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8112322" y="6106366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056645" flipH="1">
              <a:off x="7676387" y="6169103"/>
              <a:ext cx="169686" cy="509845"/>
            </a:xfrm>
            <a:prstGeom prst="rect">
              <a:avLst/>
            </a:prstGeom>
            <a:effectLst>
              <a:outerShdw blurRad="50800" dist="25400" dir="9240000" algn="ctr" rotWithShape="0">
                <a:srgbClr val="000000">
                  <a:alpha val="43137"/>
                </a:srgbClr>
              </a:outerShdw>
            </a:effectLst>
          </p:spPr>
        </p:pic>
      </p:grpSp>
      <p:grpSp>
        <p:nvGrpSpPr>
          <p:cNvPr id="49" name="Group 48"/>
          <p:cNvGrpSpPr/>
          <p:nvPr/>
        </p:nvGrpSpPr>
        <p:grpSpPr>
          <a:xfrm>
            <a:off x="2420177" y="3179738"/>
            <a:ext cx="2202571" cy="2798990"/>
            <a:chOff x="4202732" y="2056088"/>
            <a:chExt cx="2202571" cy="2798990"/>
          </a:xfrm>
        </p:grpSpPr>
        <p:sp>
          <p:nvSpPr>
            <p:cNvPr id="33" name="Rectangle 32"/>
            <p:cNvSpPr/>
            <p:nvPr/>
          </p:nvSpPr>
          <p:spPr>
            <a:xfrm>
              <a:off x="4202732" y="2056088"/>
              <a:ext cx="2202571" cy="2798990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C4A2C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5216660" y="2264516"/>
              <a:ext cx="561551" cy="787122"/>
              <a:chOff x="1944390" y="2081558"/>
              <a:chExt cx="561551" cy="787122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4</a:t>
                </a:r>
                <a:endParaRPr lang="en-GB" sz="2400" dirty="0"/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3</a:t>
                </a:r>
              </a:p>
            </p:txBody>
          </p:sp>
          <p:cxnSp>
            <p:nvCxnSpPr>
              <p:cNvPr id="39" name="Straight Connector 38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/>
            <p:cNvGrpSpPr/>
            <p:nvPr/>
          </p:nvGrpSpPr>
          <p:grpSpPr>
            <a:xfrm>
              <a:off x="5216660" y="2983534"/>
              <a:ext cx="561551" cy="787122"/>
              <a:chOff x="1944390" y="2081558"/>
              <a:chExt cx="561551" cy="787122"/>
            </a:xfrm>
          </p:grpSpPr>
          <p:sp>
            <p:nvSpPr>
              <p:cNvPr id="41" name="TextBox 40"/>
              <p:cNvSpPr txBox="1"/>
              <p:nvPr/>
            </p:nvSpPr>
            <p:spPr>
              <a:xfrm>
                <a:off x="2174875" y="2081558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1</a:t>
                </a:r>
                <a:endParaRPr lang="en-GB" sz="2400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75425" y="2407015"/>
                <a:ext cx="3305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2400" dirty="0"/>
                  <a:t>8</a:t>
                </a:r>
                <a:endParaRPr lang="en-GB" sz="24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944390" y="2176134"/>
                <a:ext cx="33051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200" dirty="0"/>
                  <a:t>1</a:t>
                </a:r>
              </a:p>
            </p:txBody>
          </p:sp>
          <p:cxnSp>
            <p:nvCxnSpPr>
              <p:cNvPr id="44" name="Straight Connector 43"/>
              <p:cNvCxnSpPr/>
              <p:nvPr/>
            </p:nvCxnSpPr>
            <p:spPr>
              <a:xfrm>
                <a:off x="2282983" y="2465441"/>
                <a:ext cx="114300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46" name="Straight Connector 45"/>
            <p:cNvCxnSpPr/>
            <p:nvPr/>
          </p:nvCxnSpPr>
          <p:spPr>
            <a:xfrm>
              <a:off x="4572000" y="3770656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/>
            <p:cNvSpPr txBox="1"/>
            <p:nvPr/>
          </p:nvSpPr>
          <p:spPr>
            <a:xfrm>
              <a:off x="4649693" y="3081560"/>
              <a:ext cx="42719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>
                  <a:latin typeface="Twinkl" pitchFamily="2" charset="0"/>
                </a:rPr>
                <a:t>−</a:t>
              </a:r>
              <a:endParaRPr lang="en-GB" sz="32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4572000" y="4465981"/>
              <a:ext cx="166825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01979">
            <a:off x="7259125" y="5684813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2327">
            <a:off x="7165730" y="5617719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52314">
            <a:off x="6269296" y="5874415"/>
            <a:ext cx="169686" cy="509845"/>
          </a:xfrm>
          <a:prstGeom prst="rect">
            <a:avLst/>
          </a:prstGeom>
          <a:effectLst>
            <a:outerShdw blurRad="50800" dist="25400" dir="924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03325">
            <a:off x="6726064" y="-691643"/>
            <a:ext cx="1365575" cy="26703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75"/>
          <a:stretch/>
        </p:blipFill>
        <p:spPr>
          <a:xfrm>
            <a:off x="0" y="6233841"/>
            <a:ext cx="9144000" cy="72866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94" t="-3197" r="-3127" b="68570"/>
          <a:stretch/>
        </p:blipFill>
        <p:spPr>
          <a:xfrm>
            <a:off x="3867150" y="-219075"/>
            <a:ext cx="5562600" cy="23746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36" t="27442" b="8335"/>
          <a:stretch/>
        </p:blipFill>
        <p:spPr>
          <a:xfrm>
            <a:off x="8388350" y="1882140"/>
            <a:ext cx="755650" cy="440436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336370" y="839729"/>
            <a:ext cx="610744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>
              <a:defRPr/>
            </a:pPr>
            <a:r>
              <a:rPr lang="en-GB" sz="3600" b="1" dirty="0"/>
              <a:t>Subtraction with Regrouping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6892" y="3133724"/>
            <a:ext cx="3585083" cy="4764803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32" name="Rounded Rectangular Callout 31"/>
              <p:cNvSpPr/>
              <p:nvPr/>
            </p:nvSpPr>
            <p:spPr>
              <a:xfrm>
                <a:off x="403687" y="1332412"/>
                <a:ext cx="4142188" cy="1361607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C4A2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So it is 3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8 </m:t>
                        </m:r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−1</m:t>
                    </m:r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8</m:t>
                        </m:r>
                      </m:den>
                    </m:f>
                    <m:r>
                      <a:rPr lang="en-GB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=2</m:t>
                    </m:r>
                    <m:f>
                      <m:fPr>
                        <m:ctrlP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2" name="Rounded Rectangular Callout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687" y="1332412"/>
                <a:ext cx="4142188" cy="1361607"/>
              </a:xfrm>
              <a:prstGeom prst="wedgeRoundRectCallout">
                <a:avLst>
                  <a:gd name="adj1" fmla="val -30779"/>
                  <a:gd name="adj2" fmla="val 80489"/>
                  <a:gd name="adj3" fmla="val 16667"/>
                </a:avLst>
              </a:prstGeom>
              <a:blipFill>
                <a:blip r:embed="rId9"/>
                <a:stretch>
                  <a:fillRect/>
                </a:stretch>
              </a:blipFill>
              <a:ln w="28575">
                <a:solidFill>
                  <a:srgbClr val="C4A2CA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Rectangle 49"/>
          <p:cNvSpPr/>
          <p:nvPr/>
        </p:nvSpPr>
        <p:spPr>
          <a:xfrm>
            <a:off x="4722984" y="1306286"/>
            <a:ext cx="2888210" cy="2455817"/>
          </a:xfrm>
          <a:prstGeom prst="rect">
            <a:avLst/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/>
          <p:cNvSpPr/>
          <p:nvPr/>
        </p:nvSpPr>
        <p:spPr>
          <a:xfrm>
            <a:off x="4740586" y="3879669"/>
            <a:ext cx="2896733" cy="2442754"/>
          </a:xfrm>
          <a:prstGeom prst="rect">
            <a:avLst/>
          </a:prstGeom>
          <a:solidFill>
            <a:schemeClr val="bg1"/>
          </a:solidFill>
          <a:ln w="28575">
            <a:solidFill>
              <a:srgbClr val="17939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dirty="0"/>
          </a:p>
        </p:txBody>
      </p:sp>
      <p:graphicFrame>
        <p:nvGraphicFramePr>
          <p:cNvPr id="54" name="Table 53"/>
          <p:cNvGraphicFramePr>
            <a:graphicFrameLocks noGrp="1"/>
          </p:cNvGraphicFramePr>
          <p:nvPr>
            <p:extLst/>
          </p:nvPr>
        </p:nvGraphicFramePr>
        <p:xfrm>
          <a:off x="4856098" y="1476103"/>
          <a:ext cx="408904" cy="2194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377579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5" name="Table 54"/>
          <p:cNvGraphicFramePr>
            <a:graphicFrameLocks noGrp="1"/>
          </p:cNvGraphicFramePr>
          <p:nvPr>
            <p:extLst/>
          </p:nvPr>
        </p:nvGraphicFramePr>
        <p:xfrm>
          <a:off x="5428218" y="1463038"/>
          <a:ext cx="408904" cy="22076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532011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51906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6" name="Table 55"/>
          <p:cNvGraphicFramePr>
            <a:graphicFrameLocks noGrp="1"/>
          </p:cNvGraphicFramePr>
          <p:nvPr>
            <p:extLst/>
          </p:nvPr>
        </p:nvGraphicFramePr>
        <p:xfrm>
          <a:off x="5955840" y="1476103"/>
          <a:ext cx="408904" cy="220762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64678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9374262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20278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7" name="Table 56"/>
          <p:cNvGraphicFramePr>
            <a:graphicFrameLocks noGrp="1"/>
          </p:cNvGraphicFramePr>
          <p:nvPr>
            <p:extLst/>
          </p:nvPr>
        </p:nvGraphicFramePr>
        <p:xfrm>
          <a:off x="4869160" y="3938417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58243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75157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067810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717381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graphicFrame>
        <p:nvGraphicFramePr>
          <p:cNvPr id="58" name="Table 57"/>
          <p:cNvGraphicFramePr>
            <a:graphicFrameLocks noGrp="1"/>
          </p:cNvGraphicFramePr>
          <p:nvPr>
            <p:extLst/>
          </p:nvPr>
        </p:nvGraphicFramePr>
        <p:xfrm>
          <a:off x="6538367" y="1449978"/>
          <a:ext cx="450261" cy="22206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50261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9756713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A2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55517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</a:tbl>
          </a:graphicData>
        </a:graphic>
      </p:graphicFrame>
      <p:graphicFrame>
        <p:nvGraphicFramePr>
          <p:cNvPr id="59" name="Table 58"/>
          <p:cNvGraphicFramePr>
            <a:graphicFrameLocks noGrp="1"/>
          </p:cNvGraphicFramePr>
          <p:nvPr>
            <p:extLst/>
          </p:nvPr>
        </p:nvGraphicFramePr>
        <p:xfrm>
          <a:off x="6575355" y="3928735"/>
          <a:ext cx="408904" cy="22464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8904">
                  <a:extLst>
                    <a:ext uri="{9D8B030D-6E8A-4147-A177-3AD203B41FA5}">
                      <a16:colId xmlns:a16="http://schemas.microsoft.com/office/drawing/2014/main" val="122029383"/>
                    </a:ext>
                  </a:extLst>
                </a:gridCol>
              </a:tblGrid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3578573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2551766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7939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3391797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297137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138009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3871704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3079278"/>
                  </a:ext>
                </a:extLst>
              </a:tr>
              <a:tr h="280800">
                <a:tc>
                  <a:txBody>
                    <a:bodyPr/>
                    <a:lstStyle/>
                    <a:p>
                      <a:endParaRPr lang="en-GB" sz="800" dirty="0"/>
                    </a:p>
                  </a:txBody>
                  <a:tcPr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2760758"/>
                  </a:ext>
                </a:extLst>
              </a:tr>
            </a:tbl>
          </a:graphicData>
        </a:graphic>
      </p:graphicFrame>
      <p:sp>
        <p:nvSpPr>
          <p:cNvPr id="60" name="Arc 59"/>
          <p:cNvSpPr/>
          <p:nvPr/>
        </p:nvSpPr>
        <p:spPr>
          <a:xfrm rot="9346535">
            <a:off x="3870937" y="4304678"/>
            <a:ext cx="791463" cy="791463"/>
          </a:xfrm>
          <a:prstGeom prst="arc">
            <a:avLst/>
          </a:prstGeom>
          <a:ln w="57150" cap="rnd">
            <a:solidFill>
              <a:srgbClr val="179396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1" name="Arc 60"/>
          <p:cNvSpPr/>
          <p:nvPr/>
        </p:nvSpPr>
        <p:spPr>
          <a:xfrm rot="2191170" flipH="1">
            <a:off x="3840666" y="3294941"/>
            <a:ext cx="791463" cy="791463"/>
          </a:xfrm>
          <a:prstGeom prst="arc">
            <a:avLst/>
          </a:prstGeom>
          <a:ln w="57150" cap="rnd">
            <a:solidFill>
              <a:srgbClr val="A773AF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93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7037E-6 L -0.07864 0.13241 C -0.09479 0.16111 -0.12291 0.19653 -0.15451 0.2294 C -0.19097 0.2669 -0.22187 0.29306 -0.24618 0.30764 L -0.36145 0.37662 " pathEditMode="relative" rAng="19320000" ptsTypes="AAAAA">
                                      <p:cBhvr>
                                        <p:cTn id="6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40" y="20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6146 0.37662 L -0.27812 0.45486 C -0.26094 0.47176 -0.23298 0.48889 -0.20278 0.50185 C -0.16805 0.51713 -0.13941 0.52431 -0.11788 0.52408 L -0.0158 0.52616 " pathEditMode="relative" rAng="1080000" ptsTypes="AAAAA">
                                      <p:cBhvr>
                                        <p:cTn id="9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52616 L -0.08125 0.67408 C -0.09445 0.70533 -0.11928 0.7463 -0.14705 0.78542 C -0.17952 0.82987 -0.20834 0.86274 -0.23108 0.88125 L -0.33959 0.97292 " pathEditMode="relative" rAng="18840000" ptsTypes="AAAAA">
                                      <p:cBhvr>
                                        <p:cTn id="12" dur="1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40" y="2421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60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3771" y="496389"/>
            <a:ext cx="758952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dirty="0" smtClean="0"/>
              <a:t>Your turn to complete p2 in your new maths booklets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53801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39207" y="839729"/>
            <a:ext cx="4073231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/>
              <a:t>Improper Fraction?</a:t>
            </a:r>
            <a:endParaRPr lang="en-GB" sz="3600" b="1" dirty="0"/>
          </a:p>
        </p:txBody>
      </p:sp>
      <p:sp>
        <p:nvSpPr>
          <p:cNvPr id="17" name="Rectangle 16"/>
          <p:cNvSpPr/>
          <p:nvPr/>
        </p:nvSpPr>
        <p:spPr>
          <a:xfrm>
            <a:off x="755650" y="1552172"/>
            <a:ext cx="7632700" cy="453525"/>
          </a:xfrm>
          <a:prstGeom prst="rect">
            <a:avLst/>
          </a:prstGeom>
          <a:solidFill>
            <a:srgbClr val="A773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Pop the balloons which are </a:t>
            </a:r>
            <a:r>
              <a:rPr lang="en-GB" b="1" dirty="0"/>
              <a:t>improper</a:t>
            </a:r>
            <a:r>
              <a:rPr lang="en-GB" dirty="0"/>
              <a:t> fractions.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0540"/>
          <a:stretch/>
        </p:blipFill>
        <p:spPr>
          <a:xfrm>
            <a:off x="755650" y="2055303"/>
            <a:ext cx="7632700" cy="40375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9799" y="2214700"/>
            <a:ext cx="1379641" cy="1789843"/>
            <a:chOff x="3159799" y="2214700"/>
            <a:chExt cx="1379641" cy="1789843"/>
          </a:xfrm>
        </p:grpSpPr>
        <p:grpSp>
          <p:nvGrpSpPr>
            <p:cNvPr id="54" name="Group 53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523835" y="2172485"/>
            <a:ext cx="1379641" cy="1789843"/>
            <a:chOff x="1523835" y="2172485"/>
            <a:chExt cx="1379641" cy="1789843"/>
          </a:xfrm>
        </p:grpSpPr>
        <p:grpSp>
          <p:nvGrpSpPr>
            <p:cNvPr id="48" name="Group 47"/>
            <p:cNvGrpSpPr/>
            <p:nvPr/>
          </p:nvGrpSpPr>
          <p:grpSpPr>
            <a:xfrm>
              <a:off x="1523835" y="2172485"/>
              <a:ext cx="1379641" cy="1789843"/>
              <a:chOff x="-58775" y="2274370"/>
              <a:chExt cx="1379641" cy="1789843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456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-58775" y="2530420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2107154" y="2923736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184885" y="4163447"/>
            <a:ext cx="1379641" cy="1795881"/>
            <a:chOff x="1184885" y="4163447"/>
            <a:chExt cx="1379641" cy="1795881"/>
          </a:xfrm>
        </p:grpSpPr>
        <p:grpSp>
          <p:nvGrpSpPr>
            <p:cNvPr id="45" name="Group 44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52828" y="4211996"/>
            <a:ext cx="1379641" cy="1795881"/>
            <a:chOff x="3052828" y="4211996"/>
            <a:chExt cx="1379641" cy="1795881"/>
          </a:xfrm>
        </p:grpSpPr>
        <p:grpSp>
          <p:nvGrpSpPr>
            <p:cNvPr id="51" name="Group 50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12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67600" y="4074063"/>
            <a:ext cx="1379641" cy="1783806"/>
            <a:chOff x="4761192" y="3860726"/>
            <a:chExt cx="1379641" cy="1783806"/>
          </a:xfrm>
        </p:grpSpPr>
        <p:grpSp>
          <p:nvGrpSpPr>
            <p:cNvPr id="57" name="Group 56"/>
            <p:cNvGrpSpPr/>
            <p:nvPr/>
          </p:nvGrpSpPr>
          <p:grpSpPr>
            <a:xfrm>
              <a:off x="4761192" y="3860726"/>
              <a:ext cx="1379641" cy="1783806"/>
              <a:chOff x="5640797" y="2274370"/>
              <a:chExt cx="1379641" cy="1783806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797" y="2274370"/>
                <a:ext cx="1370365" cy="1783806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5640797" y="260857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5333701" y="4698524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5197842" y="2126810"/>
            <a:ext cx="1379641" cy="1795881"/>
            <a:chOff x="1184885" y="4163447"/>
            <a:chExt cx="1379641" cy="1795881"/>
          </a:xfrm>
        </p:grpSpPr>
        <p:grpSp>
          <p:nvGrpSpPr>
            <p:cNvPr id="71" name="Group 70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</a:p>
            </p:txBody>
          </p:sp>
        </p:grpSp>
        <p:cxnSp>
          <p:nvCxnSpPr>
            <p:cNvPr id="72" name="Straight Connector 71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826596" y="2402758"/>
            <a:ext cx="1379641" cy="1789843"/>
            <a:chOff x="3159799" y="2214700"/>
            <a:chExt cx="1379641" cy="1789843"/>
          </a:xfrm>
        </p:grpSpPr>
        <p:grpSp>
          <p:nvGrpSpPr>
            <p:cNvPr id="77" name="Group 76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6374164" y="4233750"/>
            <a:ext cx="1379641" cy="1795881"/>
            <a:chOff x="3052828" y="4211996"/>
            <a:chExt cx="1379641" cy="1795881"/>
          </a:xfrm>
        </p:grpSpPr>
        <p:grpSp>
          <p:nvGrpSpPr>
            <p:cNvPr id="82" name="Group 81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85" name="Rectangle 84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7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993" y="2217845"/>
            <a:ext cx="1610163" cy="18077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5618" y="4211728"/>
            <a:ext cx="1599799" cy="179614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9740" y="4231707"/>
            <a:ext cx="1599799" cy="1796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6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4" dur="indefinite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5" dur="indefinite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0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1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959380" y="839729"/>
            <a:ext cx="3032882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600" b="1" dirty="0" smtClean="0"/>
              <a:t>Mixed Number</a:t>
            </a:r>
            <a:endParaRPr lang="en-GB" sz="3600" b="1" dirty="0"/>
          </a:p>
        </p:txBody>
      </p:sp>
      <p:sp>
        <p:nvSpPr>
          <p:cNvPr id="17" name="Rectangle 16"/>
          <p:cNvSpPr/>
          <p:nvPr/>
        </p:nvSpPr>
        <p:spPr>
          <a:xfrm>
            <a:off x="755650" y="1552172"/>
            <a:ext cx="7632700" cy="453525"/>
          </a:xfrm>
          <a:prstGeom prst="rect">
            <a:avLst/>
          </a:prstGeom>
          <a:solidFill>
            <a:srgbClr val="A773AF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Pop the balloons which are </a:t>
            </a:r>
            <a:r>
              <a:rPr lang="en-GB" b="1" dirty="0"/>
              <a:t>mixed-number</a:t>
            </a:r>
            <a:r>
              <a:rPr lang="en-GB" dirty="0"/>
              <a:t> fractions.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42" b="10540"/>
          <a:stretch/>
        </p:blipFill>
        <p:spPr>
          <a:xfrm>
            <a:off x="755650" y="2055303"/>
            <a:ext cx="7632700" cy="403752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59799" y="2214700"/>
            <a:ext cx="1379641" cy="1789843"/>
            <a:chOff x="3159799" y="2214700"/>
            <a:chExt cx="1379641" cy="1789843"/>
          </a:xfrm>
        </p:grpSpPr>
        <p:grpSp>
          <p:nvGrpSpPr>
            <p:cNvPr id="54" name="Group 53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6" name="Rectangle 55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3" name="Straight Connector 2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" name="Group 6"/>
          <p:cNvGrpSpPr/>
          <p:nvPr/>
        </p:nvGrpSpPr>
        <p:grpSpPr>
          <a:xfrm>
            <a:off x="1523835" y="2172485"/>
            <a:ext cx="1379641" cy="1789843"/>
            <a:chOff x="1523835" y="2172485"/>
            <a:chExt cx="1379641" cy="1789843"/>
          </a:xfrm>
        </p:grpSpPr>
        <p:grpSp>
          <p:nvGrpSpPr>
            <p:cNvPr id="48" name="Group 47"/>
            <p:cNvGrpSpPr/>
            <p:nvPr/>
          </p:nvGrpSpPr>
          <p:grpSpPr>
            <a:xfrm>
              <a:off x="1523835" y="2172485"/>
              <a:ext cx="1379641" cy="1789843"/>
              <a:chOff x="-58775" y="2274370"/>
              <a:chExt cx="1379641" cy="1789843"/>
            </a:xfrm>
          </p:grpSpPr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6456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50" name="Rectangle 49"/>
              <p:cNvSpPr/>
              <p:nvPr/>
            </p:nvSpPr>
            <p:spPr>
              <a:xfrm>
                <a:off x="-58775" y="2530420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</a:p>
            </p:txBody>
          </p:sp>
        </p:grpSp>
        <p:cxnSp>
          <p:nvCxnSpPr>
            <p:cNvPr id="64" name="Straight Connector 63"/>
            <p:cNvCxnSpPr/>
            <p:nvPr/>
          </p:nvCxnSpPr>
          <p:spPr>
            <a:xfrm>
              <a:off x="2107154" y="2923736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1184885" y="4163447"/>
            <a:ext cx="1379641" cy="1795881"/>
            <a:chOff x="1184885" y="4163447"/>
            <a:chExt cx="1379641" cy="1795881"/>
          </a:xfrm>
        </p:grpSpPr>
        <p:grpSp>
          <p:nvGrpSpPr>
            <p:cNvPr id="45" name="Group 44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47" name="Rectangle 46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2</a:t>
                </a:r>
              </a:p>
            </p:txBody>
          </p:sp>
          <p:sp>
            <p:nvSpPr>
              <p:cNvPr id="65" name="Rectangle 6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7" name="Straight Connector 66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/>
          <p:cNvGrpSpPr/>
          <p:nvPr/>
        </p:nvGrpSpPr>
        <p:grpSpPr>
          <a:xfrm>
            <a:off x="3052828" y="4211996"/>
            <a:ext cx="1379641" cy="1795881"/>
            <a:chOff x="3052828" y="4211996"/>
            <a:chExt cx="1379641" cy="1795881"/>
          </a:xfrm>
        </p:grpSpPr>
        <p:grpSp>
          <p:nvGrpSpPr>
            <p:cNvPr id="51" name="Group 50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53" name="Rectangle 52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12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68" name="Straight Connector 67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4667600" y="4074063"/>
            <a:ext cx="1379641" cy="1783806"/>
            <a:chOff x="4761192" y="3860726"/>
            <a:chExt cx="1379641" cy="1783806"/>
          </a:xfrm>
        </p:grpSpPr>
        <p:grpSp>
          <p:nvGrpSpPr>
            <p:cNvPr id="57" name="Group 56"/>
            <p:cNvGrpSpPr/>
            <p:nvPr/>
          </p:nvGrpSpPr>
          <p:grpSpPr>
            <a:xfrm>
              <a:off x="4761192" y="3860726"/>
              <a:ext cx="1379641" cy="1783806"/>
              <a:chOff x="5640797" y="2274370"/>
              <a:chExt cx="1379641" cy="1783806"/>
            </a:xfrm>
          </p:grpSpPr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40797" y="2274370"/>
                <a:ext cx="1370365" cy="1783806"/>
              </a:xfrm>
              <a:prstGeom prst="rect">
                <a:avLst/>
              </a:prstGeom>
            </p:spPr>
          </p:pic>
          <p:sp>
            <p:nvSpPr>
              <p:cNvPr id="59" name="Rectangle 58"/>
              <p:cNvSpPr/>
              <p:nvPr/>
            </p:nvSpPr>
            <p:spPr>
              <a:xfrm>
                <a:off x="5640797" y="260857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3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69" name="Straight Connector 68"/>
            <p:cNvCxnSpPr/>
            <p:nvPr/>
          </p:nvCxnSpPr>
          <p:spPr>
            <a:xfrm>
              <a:off x="5333701" y="4698524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0" name="Group 69"/>
          <p:cNvGrpSpPr/>
          <p:nvPr/>
        </p:nvGrpSpPr>
        <p:grpSpPr>
          <a:xfrm>
            <a:off x="5197842" y="2126810"/>
            <a:ext cx="1379641" cy="1795881"/>
            <a:chOff x="1184885" y="4163447"/>
            <a:chExt cx="1379641" cy="1795881"/>
          </a:xfrm>
        </p:grpSpPr>
        <p:grpSp>
          <p:nvGrpSpPr>
            <p:cNvPr id="71" name="Group 70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73" name="Picture 72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74" name="Rectangle 73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</a:p>
            </p:txBody>
          </p:sp>
        </p:grpSp>
        <p:cxnSp>
          <p:nvCxnSpPr>
            <p:cNvPr id="72" name="Straight Connector 71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6" name="Group 75"/>
          <p:cNvGrpSpPr/>
          <p:nvPr/>
        </p:nvGrpSpPr>
        <p:grpSpPr>
          <a:xfrm>
            <a:off x="6826596" y="2402758"/>
            <a:ext cx="1379641" cy="1789843"/>
            <a:chOff x="3159799" y="2214700"/>
            <a:chExt cx="1379641" cy="1789843"/>
          </a:xfrm>
        </p:grpSpPr>
        <p:grpSp>
          <p:nvGrpSpPr>
            <p:cNvPr id="77" name="Group 76"/>
            <p:cNvGrpSpPr/>
            <p:nvPr/>
          </p:nvGrpSpPr>
          <p:grpSpPr>
            <a:xfrm>
              <a:off x="3159799" y="2214700"/>
              <a:ext cx="1379641" cy="1789843"/>
              <a:chOff x="4301505" y="2274370"/>
              <a:chExt cx="1379641" cy="1789843"/>
            </a:xfrm>
          </p:grpSpPr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3824" y="2274370"/>
                <a:ext cx="1375003" cy="1789843"/>
              </a:xfrm>
              <a:prstGeom prst="rect">
                <a:avLst/>
              </a:prstGeom>
            </p:spPr>
          </p:pic>
          <p:sp>
            <p:nvSpPr>
              <p:cNvPr id="80" name="Rectangle 79"/>
              <p:cNvSpPr/>
              <p:nvPr/>
            </p:nvSpPr>
            <p:spPr>
              <a:xfrm>
                <a:off x="4301505" y="2598631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5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</a:p>
            </p:txBody>
          </p:sp>
        </p:grpSp>
        <p:cxnSp>
          <p:nvCxnSpPr>
            <p:cNvPr id="78" name="Straight Connector 77"/>
            <p:cNvCxnSpPr/>
            <p:nvPr/>
          </p:nvCxnSpPr>
          <p:spPr>
            <a:xfrm>
              <a:off x="3734259" y="3025773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/>
          <p:cNvGrpSpPr/>
          <p:nvPr/>
        </p:nvGrpSpPr>
        <p:grpSpPr>
          <a:xfrm>
            <a:off x="6374164" y="4233750"/>
            <a:ext cx="1379641" cy="1795881"/>
            <a:chOff x="3052828" y="4211996"/>
            <a:chExt cx="1379641" cy="1795881"/>
          </a:xfrm>
        </p:grpSpPr>
        <p:grpSp>
          <p:nvGrpSpPr>
            <p:cNvPr id="82" name="Group 81"/>
            <p:cNvGrpSpPr/>
            <p:nvPr/>
          </p:nvGrpSpPr>
          <p:grpSpPr>
            <a:xfrm>
              <a:off x="3052828" y="4211996"/>
              <a:ext cx="1379641" cy="1795881"/>
              <a:chOff x="2949212" y="2274370"/>
              <a:chExt cx="1379641" cy="1795881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49212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85" name="Rectangle 84"/>
              <p:cNvSpPr/>
              <p:nvPr/>
            </p:nvSpPr>
            <p:spPr>
              <a:xfrm>
                <a:off x="2949212" y="2697208"/>
                <a:ext cx="1379641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4</a:t>
                </a:r>
              </a:p>
            </p:txBody>
          </p:sp>
        </p:grpSp>
        <p:cxnSp>
          <p:nvCxnSpPr>
            <p:cNvPr id="83" name="Straight Connector 82"/>
            <p:cNvCxnSpPr/>
            <p:nvPr/>
          </p:nvCxnSpPr>
          <p:spPr>
            <a:xfrm>
              <a:off x="3629975" y="5139827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9989" y="4179081"/>
            <a:ext cx="1585635" cy="178024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57299" y="2126707"/>
            <a:ext cx="1585635" cy="17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7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8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3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4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9" dur="indefinite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0" dur="indefinite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75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6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1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2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7" dur="indefinite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88" dur="indefinite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56495" y="839729"/>
            <a:ext cx="463107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So how do we add mixed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07468" y="1495131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We </a:t>
            </a:r>
            <a:r>
              <a:rPr lang="en-GB" dirty="0" smtClean="0">
                <a:solidFill>
                  <a:schemeClr val="tx1"/>
                </a:solidFill>
              </a:rPr>
              <a:t>can </a:t>
            </a:r>
            <a:r>
              <a:rPr lang="en-GB" dirty="0">
                <a:solidFill>
                  <a:schemeClr val="tx1"/>
                </a:solidFill>
              </a:rPr>
              <a:t>add the whole numbers and the fractions separately.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8836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3333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56495" y="839729"/>
            <a:ext cx="463107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So how do we add mixed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07468" y="1495131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First we add the 2 whole numbers.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8836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77394" y="5055326"/>
            <a:ext cx="3122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= 2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191491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56495" y="839729"/>
            <a:ext cx="463107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So how do we add mixed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07468" y="1495131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Now we add the fraction. 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8836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782388" y="4506685"/>
            <a:ext cx="31220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 smtClean="0"/>
              <a:t>= 2</a:t>
            </a:r>
            <a:endParaRPr lang="en-GB" sz="4000" dirty="0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4566123"/>
              </p:ext>
            </p:extLst>
          </p:nvPr>
        </p:nvGraphicFramePr>
        <p:xfrm>
          <a:off x="635726" y="464529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333828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8804961"/>
              </p:ext>
            </p:extLst>
          </p:nvPr>
        </p:nvGraphicFramePr>
        <p:xfrm>
          <a:off x="646678" y="5085855"/>
          <a:ext cx="2201024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128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75128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8" name="TextBox 27"/>
              <p:cNvSpPr txBox="1"/>
              <p:nvPr/>
            </p:nvSpPr>
            <p:spPr>
              <a:xfrm>
                <a:off x="4802776" y="4894216"/>
                <a:ext cx="3122023" cy="12731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 smtClean="0"/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5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i="1" dirty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54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  <m:r>
                      <a:rPr lang="en-GB" sz="5400" b="0" i="0" dirty="0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GB" sz="5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54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5400" dirty="0" smtClean="0"/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54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5400" b="0" i="1" dirty="0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54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sz="5400" dirty="0"/>
              </a:p>
            </p:txBody>
          </p:sp>
        </mc:Choice>
        <mc:Fallback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2776" y="4894216"/>
                <a:ext cx="3122023" cy="1273169"/>
              </a:xfrm>
              <a:prstGeom prst="rect">
                <a:avLst/>
              </a:prstGeom>
              <a:blipFill>
                <a:blip r:embed="rId5"/>
                <a:stretch>
                  <a:fillRect l="-7031" t="-1435" b="-1291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74614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56495" y="839729"/>
            <a:ext cx="4631076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So how do we add mixed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sp>
        <p:nvSpPr>
          <p:cNvPr id="89" name="Rounded Rectangular Callout 88"/>
          <p:cNvSpPr/>
          <p:nvPr/>
        </p:nvSpPr>
        <p:spPr>
          <a:xfrm>
            <a:off x="4807468" y="1495131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smtClean="0">
                <a:solidFill>
                  <a:schemeClr val="tx1"/>
                </a:solidFill>
              </a:rPr>
              <a:t>Now we just add the 2 together.</a:t>
            </a:r>
            <a:endParaRPr lang="en-GB" dirty="0">
              <a:solidFill>
                <a:schemeClr val="tx1"/>
              </a:solidFill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6148836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849085" y="4506686"/>
                <a:ext cx="3122023" cy="9644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4000" dirty="0" smtClean="0"/>
                  <a:t> 2 +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40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4000" dirty="0" smtClean="0"/>
                  <a:t>= 2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4000" i="1" dirty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sz="4000" i="1" dirty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4000" i="1" dirty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sz="4000" dirty="0"/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9085" y="4506686"/>
                <a:ext cx="3122023" cy="964431"/>
              </a:xfrm>
              <a:prstGeom prst="rect">
                <a:avLst/>
              </a:prstGeom>
              <a:blipFill>
                <a:blip r:embed="rId5"/>
                <a:stretch>
                  <a:fillRect l="-1758" b="-113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81679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531143" y="839729"/>
            <a:ext cx="6081794" cy="49244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3200" b="1" dirty="0" smtClean="0"/>
              <a:t>What has happened on this one?</a:t>
            </a:r>
            <a:endParaRPr lang="en-GB" sz="3200" b="1" dirty="0"/>
          </a:p>
        </p:txBody>
      </p:sp>
      <p:sp>
        <p:nvSpPr>
          <p:cNvPr id="33" name="Rectangle 32"/>
          <p:cNvSpPr/>
          <p:nvPr/>
        </p:nvSpPr>
        <p:spPr>
          <a:xfrm>
            <a:off x="2495674" y="1845120"/>
            <a:ext cx="54854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sz="4800" b="1" dirty="0"/>
              <a:t>+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1080311" y="1437396"/>
            <a:ext cx="1379641" cy="1795881"/>
            <a:chOff x="1184885" y="4163447"/>
            <a:chExt cx="1379641" cy="1795881"/>
          </a:xfrm>
        </p:grpSpPr>
        <p:grpSp>
          <p:nvGrpSpPr>
            <p:cNvPr id="59" name="Group 58"/>
            <p:cNvGrpSpPr/>
            <p:nvPr/>
          </p:nvGrpSpPr>
          <p:grpSpPr>
            <a:xfrm>
              <a:off x="1184885" y="4163447"/>
              <a:ext cx="1379641" cy="1795881"/>
              <a:chOff x="1357345" y="2274370"/>
              <a:chExt cx="1379641" cy="1795881"/>
            </a:xfrm>
          </p:grpSpPr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57345" y="2274370"/>
                <a:ext cx="1379641" cy="1795881"/>
              </a:xfrm>
              <a:prstGeom prst="rect">
                <a:avLst/>
              </a:prstGeom>
            </p:spPr>
          </p:pic>
          <p:sp>
            <p:nvSpPr>
              <p:cNvPr id="62" name="Rectangle 61"/>
              <p:cNvSpPr/>
              <p:nvPr/>
            </p:nvSpPr>
            <p:spPr>
              <a:xfrm>
                <a:off x="1516924" y="2809448"/>
                <a:ext cx="476135" cy="576293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1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1845647" y="2555785"/>
                <a:ext cx="476135" cy="1007181"/>
              </a:xfrm>
              <a:prstGeom prst="rect">
                <a:avLst/>
              </a:prstGeom>
            </p:spPr>
            <p:txBody>
              <a:bodyPr wrap="square" lIns="0" tIns="72000" rIns="0" bIns="72000">
                <a:spAutoFit/>
              </a:bodyPr>
              <a:lstStyle/>
              <a:p>
                <a:pPr algn="ctr"/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7</a:t>
                </a:r>
                <a: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/>
                </a:r>
                <a:br>
                  <a:rPr lang="en-GB" altLang="en-US" sz="2800" dirty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</a:br>
                <a:r>
                  <a:rPr lang="en-GB" altLang="en-US" sz="2800" dirty="0" smtClean="0">
                    <a:ln w="12700"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latin typeface="Twinkl ExtraBold" pitchFamily="2" charset="0"/>
                    <a:sym typeface="Sassoon Infant Rg" pitchFamily="2" charset="0"/>
                  </a:rPr>
                  <a:t>8</a:t>
                </a:r>
                <a:endParaRPr lang="en-GB" altLang="en-US" sz="2800" dirty="0">
                  <a:ln w="12700">
                    <a:solidFill>
                      <a:schemeClr val="tx1"/>
                    </a:solidFill>
                  </a:ln>
                  <a:solidFill>
                    <a:schemeClr val="bg1"/>
                  </a:solidFill>
                  <a:latin typeface="Twinkl ExtraBold" pitchFamily="2" charset="0"/>
                  <a:sym typeface="Sassoon Infant Rg" pitchFamily="2" charset="0"/>
                </a:endParaRPr>
              </a:p>
            </p:txBody>
          </p:sp>
        </p:grpSp>
        <p:cxnSp>
          <p:nvCxnSpPr>
            <p:cNvPr id="60" name="Straight Connector 59"/>
            <p:cNvCxnSpPr/>
            <p:nvPr/>
          </p:nvCxnSpPr>
          <p:spPr>
            <a:xfrm>
              <a:off x="1790192" y="4939758"/>
              <a:ext cx="225345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3108380" y="1455282"/>
            <a:ext cx="1370365" cy="1783806"/>
            <a:chOff x="3108380" y="1455282"/>
            <a:chExt cx="1370365" cy="1783806"/>
          </a:xfrm>
        </p:grpSpPr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8380" y="1455282"/>
              <a:ext cx="1370365" cy="1783806"/>
            </a:xfrm>
            <a:prstGeom prst="rect">
              <a:avLst/>
            </a:prstGeom>
          </p:spPr>
        </p:pic>
        <p:grpSp>
          <p:nvGrpSpPr>
            <p:cNvPr id="64" name="Group 63"/>
            <p:cNvGrpSpPr/>
            <p:nvPr/>
          </p:nvGrpSpPr>
          <p:grpSpPr>
            <a:xfrm>
              <a:off x="3276671" y="1718810"/>
              <a:ext cx="804858" cy="1007181"/>
              <a:chOff x="1344464" y="4444862"/>
              <a:chExt cx="804858" cy="1007181"/>
            </a:xfrm>
          </p:grpSpPr>
          <p:grpSp>
            <p:nvGrpSpPr>
              <p:cNvPr id="65" name="Group 64"/>
              <p:cNvGrpSpPr/>
              <p:nvPr/>
            </p:nvGrpSpPr>
            <p:grpSpPr>
              <a:xfrm>
                <a:off x="1344464" y="4444862"/>
                <a:ext cx="804858" cy="1007181"/>
                <a:chOff x="1516924" y="2555785"/>
                <a:chExt cx="804858" cy="1007181"/>
              </a:xfrm>
            </p:grpSpPr>
            <p:sp>
              <p:nvSpPr>
                <p:cNvPr id="68" name="Rectangle 67"/>
                <p:cNvSpPr/>
                <p:nvPr/>
              </p:nvSpPr>
              <p:spPr>
                <a:xfrm>
                  <a:off x="1516924" y="2809448"/>
                  <a:ext cx="476135" cy="576293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1</a:t>
                  </a:r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1845647" y="2555785"/>
                  <a:ext cx="476135" cy="1007181"/>
                </a:xfrm>
                <a:prstGeom prst="rect">
                  <a:avLst/>
                </a:prstGeom>
              </p:spPr>
              <p:txBody>
                <a:bodyPr wrap="square" lIns="0" tIns="72000" rIns="0" bIns="72000">
                  <a:spAutoFit/>
                </a:bodyPr>
                <a:lstStyle/>
                <a:p>
                  <a:pPr algn="ctr"/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3</a:t>
                  </a:r>
                  <a:b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</a:br>
                  <a:r>
                    <a:rPr lang="en-GB" altLang="en-US" sz="2800" dirty="0">
                      <a:ln w="12700"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latin typeface="Twinkl ExtraBold" pitchFamily="2" charset="0"/>
                      <a:sym typeface="Sassoon Infant Rg" pitchFamily="2" charset="0"/>
                    </a:rPr>
                    <a:t>8</a:t>
                  </a:r>
                </a:p>
              </p:txBody>
            </p:sp>
          </p:grpSp>
          <p:cxnSp>
            <p:nvCxnSpPr>
              <p:cNvPr id="66" name="Straight Connector 65"/>
              <p:cNvCxnSpPr/>
              <p:nvPr/>
            </p:nvCxnSpPr>
            <p:spPr>
              <a:xfrm>
                <a:off x="1790192" y="4939758"/>
                <a:ext cx="225345" cy="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089" b="19742"/>
          <a:stretch/>
        </p:blipFill>
        <p:spPr>
          <a:xfrm>
            <a:off x="6369062" y="0"/>
            <a:ext cx="2552870" cy="4441971"/>
          </a:xfrm>
          <a:prstGeom prst="rect">
            <a:avLst/>
          </a:prstGeom>
        </p:spPr>
      </p:pic>
      <p:sp>
        <p:nvSpPr>
          <p:cNvPr id="40" name="Rounded Rectangular Callout 39"/>
          <p:cNvSpPr/>
          <p:nvPr/>
        </p:nvSpPr>
        <p:spPr>
          <a:xfrm>
            <a:off x="4807468" y="1495130"/>
            <a:ext cx="2422274" cy="1783117"/>
          </a:xfrm>
          <a:prstGeom prst="wedgeRoundRectCallout">
            <a:avLst>
              <a:gd name="adj1" fmla="val 62782"/>
              <a:gd name="adj2" fmla="val 48478"/>
              <a:gd name="adj3" fmla="val 16667"/>
            </a:avLst>
          </a:prstGeom>
          <a:solidFill>
            <a:schemeClr val="bg1"/>
          </a:solidFill>
          <a:ln w="28575">
            <a:solidFill>
              <a:srgbClr val="A773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How would you add these mixed numbers together? </a:t>
            </a:r>
          </a:p>
        </p:txBody>
      </p:sp>
      <p:graphicFrame>
        <p:nvGraphicFramePr>
          <p:cNvPr id="73" name="Table 72">
            <a:extLst>
              <a:ext uri="{FF2B5EF4-FFF2-40B4-BE49-F238E27FC236}">
                <a16:creationId xmlns:a16="http://schemas.microsoft.com/office/drawing/2014/main" id="{F5F3AEE6-2C2F-43B0-9895-BBBF7F27C5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694428"/>
              </p:ext>
            </p:extLst>
          </p:nvPr>
        </p:nvGraphicFramePr>
        <p:xfrm>
          <a:off x="3276671" y="3405101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281322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327705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0591499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6671035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77766448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48020947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26933772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p:graphicFrame>
        <p:nvGraphicFramePr>
          <p:cNvPr id="74" name="Table 73">
            <a:extLst>
              <a:ext uri="{FF2B5EF4-FFF2-40B4-BE49-F238E27FC236}">
                <a16:creationId xmlns:a16="http://schemas.microsoft.com/office/drawing/2014/main" id="{E84AD1F0-D44F-44C6-A370-6789707547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7392322"/>
              </p:ext>
            </p:extLst>
          </p:nvPr>
        </p:nvGraphicFramePr>
        <p:xfrm>
          <a:off x="3276671" y="3975156"/>
          <a:ext cx="1905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125">
                  <a:extLst>
                    <a:ext uri="{9D8B030D-6E8A-4147-A177-3AD203B41FA5}">
                      <a16:colId xmlns:a16="http://schemas.microsoft.com/office/drawing/2014/main" val="3519274200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024686634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22288967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606808506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86371587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432097825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4123383913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84222039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dirty="0">
                        <a:latin typeface="Twinkl" pitchFamily="50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552802"/>
                  </a:ext>
                </a:extLst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89" name="Rounded Rectangular Callout 88"/>
              <p:cNvSpPr/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rgbClr val="A773A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>
                    <a:solidFill>
                      <a:schemeClr val="tx1"/>
                    </a:solidFill>
                  </a:rPr>
                  <a:t>The answer is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GB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endParaRPr lang="en-GB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89" name="Rounded Rectangular Callout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7468" y="1495131"/>
                <a:ext cx="2422274" cy="1783117"/>
              </a:xfrm>
              <a:prstGeom prst="wedgeRoundRectCallout">
                <a:avLst>
                  <a:gd name="adj1" fmla="val 62782"/>
                  <a:gd name="adj2" fmla="val 48478"/>
                  <a:gd name="adj3" fmla="val 16667"/>
                </a:avLst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A773AF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2991260"/>
              </p:ext>
            </p:extLst>
          </p:nvPr>
        </p:nvGraphicFramePr>
        <p:xfrm>
          <a:off x="679269" y="3395618"/>
          <a:ext cx="2168432" cy="3708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271054">
                  <a:extLst>
                    <a:ext uri="{9D8B030D-6E8A-4147-A177-3AD203B41FA5}">
                      <a16:colId xmlns:a16="http://schemas.microsoft.com/office/drawing/2014/main" val="269231642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4125107467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711146200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166969869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1994343883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256852145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774180788"/>
                    </a:ext>
                  </a:extLst>
                </a:gridCol>
                <a:gridCol w="271054">
                  <a:extLst>
                    <a:ext uri="{9D8B030D-6E8A-4147-A177-3AD203B41FA5}">
                      <a16:colId xmlns:a16="http://schemas.microsoft.com/office/drawing/2014/main" val="306341373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0448208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2807130"/>
              </p:ext>
            </p:extLst>
          </p:nvPr>
        </p:nvGraphicFramePr>
        <p:xfrm>
          <a:off x="714103" y="4009571"/>
          <a:ext cx="2120536" cy="370840"/>
        </p:xfrm>
        <a:graphic>
          <a:graphicData uri="http://schemas.openxmlformats.org/drawingml/2006/table">
            <a:tbl>
              <a:tblPr firstRow="1" firstCol="1" lastCol="1" bandRow="1">
                <a:tableStyleId>{7DF18680-E054-41AD-8BC1-D1AEF772440D}</a:tableStyleId>
              </a:tblPr>
              <a:tblGrid>
                <a:gridCol w="265067">
                  <a:extLst>
                    <a:ext uri="{9D8B030D-6E8A-4147-A177-3AD203B41FA5}">
                      <a16:colId xmlns:a16="http://schemas.microsoft.com/office/drawing/2014/main" val="364706396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1739581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2094678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270814703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383728215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93664102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346991178"/>
                    </a:ext>
                  </a:extLst>
                </a:gridCol>
                <a:gridCol w="265067">
                  <a:extLst>
                    <a:ext uri="{9D8B030D-6E8A-4147-A177-3AD203B41FA5}">
                      <a16:colId xmlns:a16="http://schemas.microsoft.com/office/drawing/2014/main" val="11066112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sz="18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6983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411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ED54DFE7-4B1F-4EDA-886A-12544A75CEB5}" vid="{CDBE673A-934D-4EE9-89FB-CDDD5A7EDE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4532</TotalTime>
  <Words>735</Words>
  <Application>Microsoft Office PowerPoint</Application>
  <PresentationFormat>On-screen Show (4:3)</PresentationFormat>
  <Paragraphs>343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Twinkl SemiBold</vt:lpstr>
      <vt:lpstr>Twinkl</vt:lpstr>
      <vt:lpstr>Sassoon Infant Md</vt:lpstr>
      <vt:lpstr>Arial</vt:lpstr>
      <vt:lpstr>Tuffy</vt:lpstr>
      <vt:lpstr>Twinkl ExtraBold</vt:lpstr>
      <vt:lpstr>Cambria Math</vt:lpstr>
      <vt:lpstr>Sassoon Infant Rg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Leather</dc:creator>
  <cp:lastModifiedBy>Catherine</cp:lastModifiedBy>
  <cp:revision>162</cp:revision>
  <dcterms:created xsi:type="dcterms:W3CDTF">2018-03-28T11:33:56Z</dcterms:created>
  <dcterms:modified xsi:type="dcterms:W3CDTF">2020-06-02T20:07:08Z</dcterms:modified>
</cp:coreProperties>
</file>