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6" r:id="rId2"/>
    <p:sldId id="262" r:id="rId3"/>
    <p:sldId id="321" r:id="rId4"/>
    <p:sldId id="323" r:id="rId5"/>
    <p:sldId id="324" r:id="rId6"/>
    <p:sldId id="322" r:id="rId7"/>
    <p:sldId id="327" r:id="rId8"/>
    <p:sldId id="326" r:id="rId9"/>
    <p:sldId id="329" r:id="rId10"/>
    <p:sldId id="330" r:id="rId11"/>
    <p:sldId id="332" r:id="rId12"/>
    <p:sldId id="336" r:id="rId13"/>
    <p:sldId id="325" r:id="rId14"/>
    <p:sldId id="333" r:id="rId15"/>
  </p:sldIdLst>
  <p:sldSz cx="9144000" cy="6858000" type="screen4x3"/>
  <p:notesSz cx="6858000" cy="9144000"/>
  <p:embeddedFontLst>
    <p:embeddedFont>
      <p:font typeface="Twinkl SemiBold" pitchFamily="2" charset="0"/>
      <p:bold r:id="rId16"/>
    </p:embeddedFont>
    <p:embeddedFont>
      <p:font typeface="Twinkl" panose="020B0604020202020204" pitchFamily="2" charset="0"/>
      <p:regular r:id="rId17"/>
      <p:bold r:id="rId18"/>
    </p:embeddedFont>
    <p:embeddedFont>
      <p:font typeface="Sassoon Infant Md" panose="02000603050000020003" charset="0"/>
      <p:regular r:id="rId19"/>
    </p:embeddedFont>
    <p:embeddedFont>
      <p:font typeface="Cambria Math" panose="02040503050406030204" pitchFamily="18" charset="0"/>
      <p:regular r:id="rId20"/>
    </p:embeddedFont>
    <p:embeddedFont>
      <p:font typeface="Tuffy" panose="020B0603060100000000" pitchFamily="34" charset="0"/>
      <p:regular r:id="rId21"/>
      <p:bold r:id="rId22"/>
      <p:italic r:id="rId23"/>
      <p:boldItalic r:id="rId24"/>
    </p:embeddedFont>
    <p:embeddedFont>
      <p:font typeface="Sassoon Infant Rg" panose="02000503030000020003" pitchFamily="50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64E"/>
    <a:srgbClr val="FAD78C"/>
    <a:srgbClr val="C6E6A2"/>
    <a:srgbClr val="F8CA64"/>
    <a:srgbClr val="5B9A9C"/>
    <a:srgbClr val="F0864A"/>
    <a:srgbClr val="E2EDE7"/>
    <a:srgbClr val="234C54"/>
    <a:srgbClr val="90AAAA"/>
    <a:srgbClr val="3C7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97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7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7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openxmlformats.org/officeDocument/2006/relationships/image" Target="../media/image1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Fractions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5 | Fractions | Multiply Fractions | Lesson 2 of 2: Bubble Blast</a:t>
            </a:r>
          </a:p>
        </p:txBody>
      </p:sp>
    </p:spTree>
    <p:extLst>
      <p:ext uri="{BB962C8B-B14F-4D97-AF65-F5344CB8AC3E}">
        <p14:creationId xmlns:p14="http://schemas.microsoft.com/office/powerpoint/2010/main" val="693437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91"/>
          <a:stretch/>
        </p:blipFill>
        <p:spPr>
          <a:xfrm>
            <a:off x="434340" y="430032"/>
            <a:ext cx="8252460" cy="5986312"/>
          </a:xfrm>
          <a:prstGeom prst="roundRect">
            <a:avLst>
              <a:gd name="adj" fmla="val 292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1566253" y="1357401"/>
            <a:ext cx="6025428" cy="772107"/>
          </a:xfrm>
          <a:prstGeom prst="rect">
            <a:avLst/>
          </a:prstGeom>
          <a:solidFill>
            <a:srgbClr val="FAD78C"/>
          </a:solidFill>
        </p:spPr>
        <p:txBody>
          <a:bodyPr wrap="square" lIns="108000" tIns="108000" rIns="108000" bIns="10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Another strategy to multiply a mixed number by a whole number is to partition the whole and the fraction.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74901" y="5350884"/>
            <a:ext cx="414748" cy="584775"/>
            <a:chOff x="3571357" y="4088254"/>
            <a:chExt cx="414748" cy="584775"/>
          </a:xfrm>
        </p:grpSpPr>
        <p:sp>
          <p:nvSpPr>
            <p:cNvPr id="14" name="Rounded Rectangle 1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357" y="4088254"/>
              <a:ext cx="414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818954" y="2263392"/>
            <a:ext cx="1512090" cy="1035233"/>
            <a:chOff x="1211581" y="3840055"/>
            <a:chExt cx="1512090" cy="1035233"/>
          </a:xfrm>
        </p:grpSpPr>
        <p:grpSp>
          <p:nvGrpSpPr>
            <p:cNvPr id="8" name="Group 7"/>
            <p:cNvGrpSpPr/>
            <p:nvPr/>
          </p:nvGrpSpPr>
          <p:grpSpPr>
            <a:xfrm>
              <a:off x="1211581" y="3840055"/>
              <a:ext cx="1512090" cy="1035233"/>
              <a:chOff x="557146" y="3507596"/>
              <a:chExt cx="1512090" cy="103523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57146" y="3507596"/>
                <a:ext cx="1442192" cy="1035233"/>
                <a:chOff x="1726566" y="2986704"/>
                <a:chExt cx="1093598" cy="785005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1726566" y="2988674"/>
                  <a:ext cx="1093598" cy="783035"/>
                </a:xfrm>
                <a:prstGeom prst="roundRect">
                  <a:avLst/>
                </a:prstGeom>
                <a:solidFill>
                  <a:srgbClr val="FAD7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1919321" y="2986704"/>
                      <a:ext cx="405018" cy="76841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6</m:t>
                                </m:r>
                              </m:den>
                            </m:f>
                          </m:oMath>
                        </m:oMathPara>
                      </a14:m>
                      <a:endParaRPr lang="en-GB" sz="5400" dirty="0">
                        <a:latin typeface="Twinkl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9321" y="2986704"/>
                      <a:ext cx="405018" cy="7684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TextBox 9"/>
              <p:cNvSpPr txBox="1"/>
              <p:nvPr/>
            </p:nvSpPr>
            <p:spPr>
              <a:xfrm>
                <a:off x="1261563" y="3745963"/>
                <a:ext cx="807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Twinkl" pitchFamily="2" charset="0"/>
                  </a:rPr>
                  <a:t>× 4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14089" y="4077598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3E6FD-43D3-4A25-86B8-42F9CD751C73}"/>
              </a:ext>
            </a:extLst>
          </p:cNvPr>
          <p:cNvGrpSpPr/>
          <p:nvPr/>
        </p:nvGrpSpPr>
        <p:grpSpPr>
          <a:xfrm>
            <a:off x="5070851" y="3775403"/>
            <a:ext cx="2320624" cy="1035233"/>
            <a:chOff x="5070851" y="3775403"/>
            <a:chExt cx="2320624" cy="1035233"/>
          </a:xfrm>
        </p:grpSpPr>
        <p:sp>
          <p:nvSpPr>
            <p:cNvPr id="21" name="Rounded Rectangle 20"/>
            <p:cNvSpPr/>
            <p:nvPr/>
          </p:nvSpPr>
          <p:spPr>
            <a:xfrm>
              <a:off x="5084818" y="3778001"/>
              <a:ext cx="2306657" cy="10326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070851" y="3775403"/>
                  <a:ext cx="532517" cy="10129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winkl" pitchFamily="2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851" y="3775403"/>
                  <a:ext cx="532517" cy="10129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8DED-E0D7-434D-A7F6-7B3C1888F00D}"/>
              </a:ext>
            </a:extLst>
          </p:cNvPr>
          <p:cNvGrpSpPr/>
          <p:nvPr/>
        </p:nvGrpSpPr>
        <p:grpSpPr>
          <a:xfrm>
            <a:off x="5551550" y="3775403"/>
            <a:ext cx="1849432" cy="1019062"/>
            <a:chOff x="5551550" y="3775403"/>
            <a:chExt cx="1849432" cy="10190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7A8887F-213A-4ED1-895F-369F7D6A5CE3}"/>
                    </a:ext>
                  </a:extLst>
                </p:cNvPr>
                <p:cNvSpPr/>
                <p:nvPr/>
              </p:nvSpPr>
              <p:spPr>
                <a:xfrm>
                  <a:off x="6618395" y="3775403"/>
                  <a:ext cx="782587" cy="10190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winkl" pitchFamily="2" charset="0"/>
                              </a:rPr>
                              <m:t>20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7A8887F-213A-4ED1-895F-369F7D6A5C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8395" y="3775403"/>
                  <a:ext cx="782587" cy="10190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551550" y="4013770"/>
              <a:ext cx="1212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4 =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4683" y="5350884"/>
            <a:ext cx="414748" cy="584775"/>
            <a:chOff x="3571357" y="4088254"/>
            <a:chExt cx="414748" cy="584775"/>
          </a:xfrm>
        </p:grpSpPr>
        <p:sp>
          <p:nvSpPr>
            <p:cNvPr id="24" name="Rounded Rectangle 2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71357" y="4088254"/>
              <a:ext cx="414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96381" y="5125655"/>
            <a:ext cx="782587" cy="1035233"/>
            <a:chOff x="1847409" y="2986704"/>
            <a:chExt cx="593426" cy="785005"/>
          </a:xfrm>
        </p:grpSpPr>
        <p:sp>
          <p:nvSpPr>
            <p:cNvPr id="29" name="Rounded Rectangle 28"/>
            <p:cNvSpPr/>
            <p:nvPr/>
          </p:nvSpPr>
          <p:spPr>
            <a:xfrm>
              <a:off x="1906801" y="2988674"/>
              <a:ext cx="47216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47409" y="2986704"/>
                  <a:ext cx="593426" cy="7727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winkl" pitchFamily="2" charset="0"/>
                              </a:rPr>
                              <m:t>20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7409" y="2986704"/>
                  <a:ext cx="593426" cy="7727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Rectangle 39"/>
          <p:cNvSpPr/>
          <p:nvPr/>
        </p:nvSpPr>
        <p:spPr>
          <a:xfrm>
            <a:off x="1119969" y="2303920"/>
            <a:ext cx="2233199" cy="956773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Partition the mixed number into a whole and a fraction.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60108" y="2611230"/>
            <a:ext cx="2141057" cy="956773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Multiply the whole and then multiply the fraction.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07120" y="5164885"/>
            <a:ext cx="1861909" cy="956773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1600" dirty="0"/>
              <a:t>Add them back together to find the answer.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 flipH="1">
            <a:off x="3353168" y="3298625"/>
            <a:ext cx="434036" cy="422756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10557" y="697112"/>
            <a:ext cx="75209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Multiplying Mixed Numbers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57C4C7-281E-4422-B679-8F3A378B5EB1}"/>
              </a:ext>
            </a:extLst>
          </p:cNvPr>
          <p:cNvGrpSpPr/>
          <p:nvPr/>
        </p:nvGrpSpPr>
        <p:grpSpPr>
          <a:xfrm>
            <a:off x="2117237" y="3776702"/>
            <a:ext cx="1955914" cy="1032635"/>
            <a:chOff x="2117237" y="3776702"/>
            <a:chExt cx="1955914" cy="1032635"/>
          </a:xfrm>
        </p:grpSpPr>
        <p:sp>
          <p:nvSpPr>
            <p:cNvPr id="50" name="Rounded Rectangle 20">
              <a:extLst>
                <a:ext uri="{FF2B5EF4-FFF2-40B4-BE49-F238E27FC236}">
                  <a16:creationId xmlns:a16="http://schemas.microsoft.com/office/drawing/2014/main" id="{CDA1C90A-899B-4E4C-9FE2-2B41A3EF08A2}"/>
                </a:ext>
              </a:extLst>
            </p:cNvPr>
            <p:cNvSpPr/>
            <p:nvPr/>
          </p:nvSpPr>
          <p:spPr>
            <a:xfrm>
              <a:off x="2117237" y="3776702"/>
              <a:ext cx="1955914" cy="10326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4A5EE3-422A-4421-AD87-0CFC33C2ECDB}"/>
                </a:ext>
              </a:extLst>
            </p:cNvPr>
            <p:cNvSpPr txBox="1"/>
            <p:nvPr/>
          </p:nvSpPr>
          <p:spPr>
            <a:xfrm>
              <a:off x="2179519" y="4012471"/>
              <a:ext cx="418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2</a:t>
              </a: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50E0125-2664-41FD-A93C-39B02960BC54}"/>
              </a:ext>
            </a:extLst>
          </p:cNvPr>
          <p:cNvCxnSpPr>
            <a:cxnSpLocks/>
          </p:cNvCxnSpPr>
          <p:nvPr/>
        </p:nvCxnSpPr>
        <p:spPr>
          <a:xfrm>
            <a:off x="4478483" y="3328388"/>
            <a:ext cx="736971" cy="422293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B65AFE-4436-47D3-AFAE-CB92454F2170}"/>
              </a:ext>
            </a:extLst>
          </p:cNvPr>
          <p:cNvGrpSpPr/>
          <p:nvPr/>
        </p:nvGrpSpPr>
        <p:grpSpPr>
          <a:xfrm>
            <a:off x="2501434" y="5126954"/>
            <a:ext cx="622667" cy="1032635"/>
            <a:chOff x="3420476" y="5128253"/>
            <a:chExt cx="622667" cy="1032635"/>
          </a:xfrm>
        </p:grpSpPr>
        <p:sp>
          <p:nvSpPr>
            <p:cNvPr id="61" name="Rounded Rectangle 28">
              <a:extLst>
                <a:ext uri="{FF2B5EF4-FFF2-40B4-BE49-F238E27FC236}">
                  <a16:creationId xmlns:a16="http://schemas.microsoft.com/office/drawing/2014/main" id="{4EE9ED46-C635-414B-81AD-96311F5F3371}"/>
                </a:ext>
              </a:extLst>
            </p:cNvPr>
            <p:cNvSpPr/>
            <p:nvPr/>
          </p:nvSpPr>
          <p:spPr>
            <a:xfrm>
              <a:off x="3420476" y="5128253"/>
              <a:ext cx="622667" cy="10326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442126-F1BB-4A73-BED4-C7B98C0E1636}"/>
                </a:ext>
              </a:extLst>
            </p:cNvPr>
            <p:cNvSpPr txBox="1"/>
            <p:nvPr/>
          </p:nvSpPr>
          <p:spPr>
            <a:xfrm>
              <a:off x="3516668" y="5352183"/>
              <a:ext cx="3862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8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CA5BA2F-7D4A-4D34-AADD-C423AF0A83E0}"/>
              </a:ext>
            </a:extLst>
          </p:cNvPr>
          <p:cNvGrpSpPr/>
          <p:nvPr/>
        </p:nvGrpSpPr>
        <p:grpSpPr>
          <a:xfrm>
            <a:off x="4840231" y="5126954"/>
            <a:ext cx="1018226" cy="1032635"/>
            <a:chOff x="1872471" y="2988674"/>
            <a:chExt cx="772108" cy="783035"/>
          </a:xfrm>
        </p:grpSpPr>
        <p:sp>
          <p:nvSpPr>
            <p:cNvPr id="65" name="Rounded Rectangle 28">
              <a:extLst>
                <a:ext uri="{FF2B5EF4-FFF2-40B4-BE49-F238E27FC236}">
                  <a16:creationId xmlns:a16="http://schemas.microsoft.com/office/drawing/2014/main" id="{2295456D-DC54-4DC2-8970-B17861C696B9}"/>
                </a:ext>
              </a:extLst>
            </p:cNvPr>
            <p:cNvSpPr/>
            <p:nvPr/>
          </p:nvSpPr>
          <p:spPr>
            <a:xfrm>
              <a:off x="1906800" y="2988674"/>
              <a:ext cx="70882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03CF926-77B5-4151-9073-F81FFB98E7B3}"/>
                    </a:ext>
                  </a:extLst>
                </p:cNvPr>
                <p:cNvSpPr/>
                <p:nvPr/>
              </p:nvSpPr>
              <p:spPr>
                <a:xfrm>
                  <a:off x="1872471" y="3043959"/>
                  <a:ext cx="772108" cy="6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3200" dirty="0"/>
                    <a:t>8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latin typeface="Twinkl" pitchFamily="2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3200" b="0" i="0" smtClean="0">
                              <a:latin typeface="Twinkl" pitchFamily="2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03CF926-77B5-4151-9073-F81FFB98E7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2471" y="3043959"/>
                  <a:ext cx="772108" cy="667915"/>
                </a:xfrm>
                <a:prstGeom prst="rect">
                  <a:avLst/>
                </a:prstGeom>
                <a:blipFill>
                  <a:blip r:embed="rId8"/>
                  <a:stretch>
                    <a:fillRect l="-14970"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6FFBB3-CD93-4A78-99B6-C15CF59D3A41}"/>
              </a:ext>
            </a:extLst>
          </p:cNvPr>
          <p:cNvGrpSpPr/>
          <p:nvPr/>
        </p:nvGrpSpPr>
        <p:grpSpPr>
          <a:xfrm>
            <a:off x="5876206" y="5350884"/>
            <a:ext cx="414748" cy="584775"/>
            <a:chOff x="3571357" y="4088254"/>
            <a:chExt cx="414748" cy="584775"/>
          </a:xfrm>
        </p:grpSpPr>
        <p:sp>
          <p:nvSpPr>
            <p:cNvPr id="68" name="Rounded Rectangle 23">
              <a:extLst>
                <a:ext uri="{FF2B5EF4-FFF2-40B4-BE49-F238E27FC236}">
                  <a16:creationId xmlns:a16="http://schemas.microsoft.com/office/drawing/2014/main" id="{E39D3AA2-B6F1-49AB-A665-0CDA8AECA289}"/>
                </a:ext>
              </a:extLst>
            </p:cNvPr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414B8ED-34A3-4727-8B47-1B4F4B0F825D}"/>
                </a:ext>
              </a:extLst>
            </p:cNvPr>
            <p:cNvSpPr txBox="1"/>
            <p:nvPr/>
          </p:nvSpPr>
          <p:spPr>
            <a:xfrm>
              <a:off x="3571357" y="4088254"/>
              <a:ext cx="414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BD2F1F5-F5D8-4DA6-A189-C767B9EFE82C}"/>
              </a:ext>
            </a:extLst>
          </p:cNvPr>
          <p:cNvGrpSpPr/>
          <p:nvPr/>
        </p:nvGrpSpPr>
        <p:grpSpPr>
          <a:xfrm>
            <a:off x="6319720" y="5126954"/>
            <a:ext cx="846707" cy="1032635"/>
            <a:chOff x="1880825" y="2988674"/>
            <a:chExt cx="642047" cy="783035"/>
          </a:xfrm>
        </p:grpSpPr>
        <p:sp>
          <p:nvSpPr>
            <p:cNvPr id="71" name="Rounded Rectangle 28">
              <a:extLst>
                <a:ext uri="{FF2B5EF4-FFF2-40B4-BE49-F238E27FC236}">
                  <a16:creationId xmlns:a16="http://schemas.microsoft.com/office/drawing/2014/main" id="{8B3271B3-58FE-4DE6-9C12-DF5EBD1BEA5D}"/>
                </a:ext>
              </a:extLst>
            </p:cNvPr>
            <p:cNvSpPr/>
            <p:nvPr/>
          </p:nvSpPr>
          <p:spPr>
            <a:xfrm>
              <a:off x="1906801" y="2988674"/>
              <a:ext cx="59868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3B5937E-D5E0-4652-88B3-CAD0DBCD7081}"/>
                    </a:ext>
                  </a:extLst>
                </p:cNvPr>
                <p:cNvSpPr/>
                <p:nvPr/>
              </p:nvSpPr>
              <p:spPr>
                <a:xfrm>
                  <a:off x="1880825" y="3036460"/>
                  <a:ext cx="642047" cy="6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3200" dirty="0"/>
                    <a:t>11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latin typeface="Twinkl" pitchFamily="2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3200" b="0" i="0" smtClean="0">
                              <a:latin typeface="Twinkl" pitchFamily="2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3B5937E-D5E0-4652-88B3-CAD0DBCD70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825" y="3036460"/>
                  <a:ext cx="642047" cy="667915"/>
                </a:xfrm>
                <a:prstGeom prst="rect">
                  <a:avLst/>
                </a:prstGeom>
                <a:blipFill>
                  <a:blip r:embed="rId9"/>
                  <a:stretch>
                    <a:fillRect l="-18705" b="-965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BF6A24-624F-4920-99B1-EB542D88E818}"/>
              </a:ext>
            </a:extLst>
          </p:cNvPr>
          <p:cNvGrpSpPr/>
          <p:nvPr/>
        </p:nvGrpSpPr>
        <p:grpSpPr>
          <a:xfrm>
            <a:off x="7206210" y="5350884"/>
            <a:ext cx="570643" cy="584775"/>
            <a:chOff x="3571355" y="4049834"/>
            <a:chExt cx="570643" cy="584775"/>
          </a:xfrm>
        </p:grpSpPr>
        <p:sp>
          <p:nvSpPr>
            <p:cNvPr id="74" name="Rounded Rectangle 23">
              <a:extLst>
                <a:ext uri="{FF2B5EF4-FFF2-40B4-BE49-F238E27FC236}">
                  <a16:creationId xmlns:a16="http://schemas.microsoft.com/office/drawing/2014/main" id="{18DD0E2F-583C-4063-A50F-F02F10E28AF4}"/>
                </a:ext>
              </a:extLst>
            </p:cNvPr>
            <p:cNvSpPr/>
            <p:nvPr/>
          </p:nvSpPr>
          <p:spPr>
            <a:xfrm>
              <a:off x="3592601" y="4190290"/>
              <a:ext cx="503136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9D4248-42D6-4C9D-91AC-3434409F8671}"/>
                </a:ext>
              </a:extLst>
            </p:cNvPr>
            <p:cNvSpPr txBox="1"/>
            <p:nvPr/>
          </p:nvSpPr>
          <p:spPr>
            <a:xfrm>
              <a:off x="3571355" y="4049834"/>
              <a:ext cx="5706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or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4C1CA7-5060-4A91-A492-E284E27F43C6}"/>
              </a:ext>
            </a:extLst>
          </p:cNvPr>
          <p:cNvGrpSpPr/>
          <p:nvPr/>
        </p:nvGrpSpPr>
        <p:grpSpPr>
          <a:xfrm>
            <a:off x="7816637" y="5126954"/>
            <a:ext cx="832278" cy="1032635"/>
            <a:chOff x="1905887" y="2988674"/>
            <a:chExt cx="631106" cy="783035"/>
          </a:xfrm>
        </p:grpSpPr>
        <p:sp>
          <p:nvSpPr>
            <p:cNvPr id="77" name="Rounded Rectangle 28">
              <a:extLst>
                <a:ext uri="{FF2B5EF4-FFF2-40B4-BE49-F238E27FC236}">
                  <a16:creationId xmlns:a16="http://schemas.microsoft.com/office/drawing/2014/main" id="{291F52BB-80C8-4F34-963D-FE8A2658C268}"/>
                </a:ext>
              </a:extLst>
            </p:cNvPr>
            <p:cNvSpPr/>
            <p:nvPr/>
          </p:nvSpPr>
          <p:spPr>
            <a:xfrm>
              <a:off x="1906801" y="2988674"/>
              <a:ext cx="598682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BFDC2D19-945F-42B3-8FFE-D5E3327D8647}"/>
                    </a:ext>
                  </a:extLst>
                </p:cNvPr>
                <p:cNvSpPr/>
                <p:nvPr/>
              </p:nvSpPr>
              <p:spPr>
                <a:xfrm>
                  <a:off x="1905887" y="3036460"/>
                  <a:ext cx="631106" cy="6632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3200" dirty="0"/>
                    <a:t>11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latin typeface="Twinkl" pitchFamily="2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latin typeface="Twinkl" pitchFamily="2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BFDC2D19-945F-42B3-8FFE-D5E3327D86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887" y="3036460"/>
                  <a:ext cx="631106" cy="663247"/>
                </a:xfrm>
                <a:prstGeom prst="rect">
                  <a:avLst/>
                </a:prstGeom>
                <a:blipFill>
                  <a:blip r:embed="rId10"/>
                  <a:stretch>
                    <a:fillRect l="-18248" b="-97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9C5EA6C-35C5-4B13-B2E4-16C73ECA3B29}"/>
              </a:ext>
            </a:extLst>
          </p:cNvPr>
          <p:cNvSpPr txBox="1"/>
          <p:nvPr/>
        </p:nvSpPr>
        <p:spPr>
          <a:xfrm>
            <a:off x="2523858" y="4020860"/>
            <a:ext cx="154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winkl" pitchFamily="2" charset="0"/>
              </a:rPr>
              <a:t>× 4 = 8</a:t>
            </a:r>
          </a:p>
        </p:txBody>
      </p:sp>
    </p:spTree>
    <p:extLst>
      <p:ext uri="{BB962C8B-B14F-4D97-AF65-F5344CB8AC3E}">
        <p14:creationId xmlns:p14="http://schemas.microsoft.com/office/powerpoint/2010/main" val="15791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4067" y="697112"/>
            <a:ext cx="58462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smtClean="0">
                <a:latin typeface="Twinkl" pitchFamily="2" charset="0"/>
              </a:rPr>
              <a:t>Lets have a go</a:t>
            </a:r>
            <a:endParaRPr lang="en-GB" altLang="en-US" sz="4000" b="1" dirty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7" r="49478" b="11506"/>
          <a:stretch/>
        </p:blipFill>
        <p:spPr>
          <a:xfrm>
            <a:off x="1001526" y="1854926"/>
            <a:ext cx="6703453" cy="2664822"/>
          </a:xfrm>
          <a:prstGeom prst="rect">
            <a:avLst/>
          </a:prstGeom>
          <a:effectLst>
            <a:outerShdw blurRad="50800" dist="25400" dir="336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29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4067" y="697112"/>
            <a:ext cx="58462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smtClean="0">
                <a:latin typeface="Twinkl" pitchFamily="2" charset="0"/>
              </a:rPr>
              <a:t>Were you correct?</a:t>
            </a:r>
            <a:endParaRPr lang="en-GB" altLang="en-US" sz="40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44" y="2103120"/>
            <a:ext cx="8064782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/>
          <a:stretch/>
        </p:blipFill>
        <p:spPr>
          <a:xfrm>
            <a:off x="441959" y="426720"/>
            <a:ext cx="8249119" cy="5981700"/>
          </a:xfrm>
          <a:prstGeom prst="roundRect">
            <a:avLst>
              <a:gd name="adj" fmla="val 2654"/>
            </a:avLst>
          </a:prstGeom>
        </p:spPr>
      </p:pic>
      <p:sp>
        <p:nvSpPr>
          <p:cNvPr id="4" name="Rounded Rectangle 3"/>
          <p:cNvSpPr/>
          <p:nvPr/>
        </p:nvSpPr>
        <p:spPr>
          <a:xfrm>
            <a:off x="3085254" y="669278"/>
            <a:ext cx="3003126" cy="719254"/>
          </a:xfrm>
          <a:prstGeom prst="round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158507" y="697112"/>
            <a:ext cx="282319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Word Up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5194" y="4276064"/>
            <a:ext cx="546186" cy="776206"/>
            <a:chOff x="3571357" y="4088254"/>
            <a:chExt cx="546186" cy="776206"/>
          </a:xfrm>
        </p:grpSpPr>
        <p:sp>
          <p:nvSpPr>
            <p:cNvPr id="8" name="Rounded Rectangle 7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1581" y="4038175"/>
            <a:ext cx="1512090" cy="1035233"/>
            <a:chOff x="1211581" y="3840055"/>
            <a:chExt cx="1512090" cy="1035233"/>
          </a:xfrm>
        </p:grpSpPr>
        <p:grpSp>
          <p:nvGrpSpPr>
            <p:cNvPr id="11" name="Group 10"/>
            <p:cNvGrpSpPr/>
            <p:nvPr/>
          </p:nvGrpSpPr>
          <p:grpSpPr>
            <a:xfrm>
              <a:off x="1211581" y="3840055"/>
              <a:ext cx="1512090" cy="1035233"/>
              <a:chOff x="557146" y="3507596"/>
              <a:chExt cx="1512090" cy="103523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7146" y="3507596"/>
                <a:ext cx="1442192" cy="1035233"/>
                <a:chOff x="1726566" y="2986704"/>
                <a:chExt cx="1093598" cy="785005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1726566" y="2988674"/>
                  <a:ext cx="1093598" cy="783035"/>
                </a:xfrm>
                <a:prstGeom prst="roundRect">
                  <a:avLst/>
                </a:prstGeom>
                <a:solidFill>
                  <a:srgbClr val="FAD7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1919321" y="2986704"/>
                      <a:ext cx="398940" cy="77303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GB" sz="5400" dirty="0">
                        <a:latin typeface="Twinkl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Rectangle 1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9321" y="2986704"/>
                      <a:ext cx="398940" cy="77303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TextBox 13"/>
              <p:cNvSpPr txBox="1"/>
              <p:nvPr/>
            </p:nvSpPr>
            <p:spPr>
              <a:xfrm>
                <a:off x="1261563" y="3745963"/>
                <a:ext cx="807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Twinkl" pitchFamily="2" charset="0"/>
                  </a:rPr>
                  <a:t>× 4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14089" y="4077598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35828" y="4038175"/>
            <a:ext cx="1274405" cy="1035233"/>
            <a:chOff x="794831" y="3507596"/>
            <a:chExt cx="1274405" cy="1035233"/>
          </a:xfrm>
        </p:grpSpPr>
        <p:grpSp>
          <p:nvGrpSpPr>
            <p:cNvPr id="18" name="Group 17"/>
            <p:cNvGrpSpPr/>
            <p:nvPr/>
          </p:nvGrpSpPr>
          <p:grpSpPr>
            <a:xfrm>
              <a:off x="794831" y="3507596"/>
              <a:ext cx="1212125" cy="1035233"/>
              <a:chOff x="1906800" y="2986704"/>
              <a:chExt cx="919141" cy="78500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906800" y="2988674"/>
                <a:ext cx="919141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1936655" y="2986704"/>
                    <a:ext cx="400156" cy="76836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36655" y="2986704"/>
                    <a:ext cx="400156" cy="76836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/>
            <p:cNvSpPr txBox="1"/>
            <p:nvPr/>
          </p:nvSpPr>
          <p:spPr>
            <a:xfrm>
              <a:off x="1261563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53841" y="4272438"/>
            <a:ext cx="546186" cy="776206"/>
            <a:chOff x="3571357" y="4088254"/>
            <a:chExt cx="546186" cy="776206"/>
          </a:xfrm>
        </p:grpSpPr>
        <p:sp>
          <p:nvSpPr>
            <p:cNvPr id="23" name="Rounded Rectangle 22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32224" y="4038175"/>
            <a:ext cx="784190" cy="1035233"/>
            <a:chOff x="1855763" y="2986704"/>
            <a:chExt cx="594642" cy="785005"/>
          </a:xfrm>
        </p:grpSpPr>
        <p:sp>
          <p:nvSpPr>
            <p:cNvPr id="26" name="Rounded Rectangle 25"/>
            <p:cNvSpPr/>
            <p:nvPr/>
          </p:nvSpPr>
          <p:spPr>
            <a:xfrm>
              <a:off x="1906801" y="2988674"/>
              <a:ext cx="47216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1855763" y="2986704"/>
                  <a:ext cx="594642" cy="7730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20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763" y="2986704"/>
                  <a:ext cx="594642" cy="773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6405937" y="4272438"/>
            <a:ext cx="546186" cy="776206"/>
            <a:chOff x="3571357" y="4088254"/>
            <a:chExt cx="546186" cy="776206"/>
          </a:xfrm>
        </p:grpSpPr>
        <p:sp>
          <p:nvSpPr>
            <p:cNvPr id="29" name="Rounded Rectangle 28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95764" y="4013411"/>
            <a:ext cx="860455" cy="1035233"/>
            <a:chOff x="6995764" y="3815291"/>
            <a:chExt cx="860455" cy="1035233"/>
          </a:xfrm>
        </p:grpSpPr>
        <p:grpSp>
          <p:nvGrpSpPr>
            <p:cNvPr id="32" name="Group 31"/>
            <p:cNvGrpSpPr/>
            <p:nvPr/>
          </p:nvGrpSpPr>
          <p:grpSpPr>
            <a:xfrm>
              <a:off x="6995764" y="3815291"/>
              <a:ext cx="860455" cy="1035233"/>
              <a:chOff x="1726567" y="2986704"/>
              <a:chExt cx="652474" cy="78500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726567" y="2988674"/>
                <a:ext cx="652474" cy="783035"/>
              </a:xfrm>
              <a:prstGeom prst="round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1953989" y="2986704"/>
                    <a:ext cx="398940" cy="7730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3989" y="2986704"/>
                    <a:ext cx="398940" cy="77303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TextBox 32"/>
            <p:cNvSpPr txBox="1"/>
            <p:nvPr/>
          </p:nvSpPr>
          <p:spPr>
            <a:xfrm>
              <a:off x="7028752" y="4052834"/>
              <a:ext cx="551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6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56743" y="1761358"/>
            <a:ext cx="4231537" cy="495108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latin typeface="Twinkl" pitchFamily="50" charset="0"/>
              </a:rPr>
              <a:t>Four friends shared a takeaway.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56743" y="2188492"/>
            <a:ext cx="4231537" cy="757643"/>
            <a:chOff x="1056743" y="2127532"/>
            <a:chExt cx="4231537" cy="757643"/>
          </a:xfrm>
        </p:grpSpPr>
        <p:sp>
          <p:nvSpPr>
            <p:cNvPr id="38" name="Rectangle 37"/>
            <p:cNvSpPr/>
            <p:nvPr/>
          </p:nvSpPr>
          <p:spPr>
            <a:xfrm>
              <a:off x="1056743" y="2348922"/>
              <a:ext cx="4231537" cy="465424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1070819" y="2127532"/>
                  <a:ext cx="3517310" cy="7576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GB" dirty="0">
                      <a:latin typeface="Twinkl" pitchFamily="50" charset="0"/>
                    </a:rPr>
                    <a:t>Each person ate 1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>
                              <a:latin typeface="Twinkl" pitchFamily="50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>
                              <a:latin typeface="Twinkl" pitchFamily="50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GB" dirty="0">
                      <a:latin typeface="Twinkl" pitchFamily="50" charset="0"/>
                    </a:rPr>
                    <a:t> pizzas each. </a:t>
                  </a: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819" y="2127532"/>
                  <a:ext cx="3517310" cy="7576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60" r="-52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1056743" y="3029960"/>
            <a:ext cx="4231537" cy="495108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latin typeface="Twinkl" pitchFamily="50" charset="0"/>
              </a:rPr>
              <a:t>How much pizza was eaten in total?</a:t>
            </a:r>
          </a:p>
        </p:txBody>
      </p:sp>
    </p:spTree>
    <p:extLst>
      <p:ext uri="{BB962C8B-B14F-4D97-AF65-F5344CB8AC3E}">
        <p14:creationId xmlns:p14="http://schemas.microsoft.com/office/powerpoint/2010/main" val="20380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/>
          <a:stretch/>
        </p:blipFill>
        <p:spPr>
          <a:xfrm>
            <a:off x="441959" y="426720"/>
            <a:ext cx="8249119" cy="5981700"/>
          </a:xfrm>
          <a:prstGeom prst="roundRect">
            <a:avLst>
              <a:gd name="adj" fmla="val 2654"/>
            </a:avLst>
          </a:prstGeom>
        </p:spPr>
      </p:pic>
      <p:sp>
        <p:nvSpPr>
          <p:cNvPr id="4" name="Rounded Rectangle 3"/>
          <p:cNvSpPr/>
          <p:nvPr/>
        </p:nvSpPr>
        <p:spPr>
          <a:xfrm>
            <a:off x="3085254" y="669278"/>
            <a:ext cx="3003126" cy="719254"/>
          </a:xfrm>
          <a:prstGeom prst="round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3158507" y="697112"/>
            <a:ext cx="282319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Word Up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38128" y="4276064"/>
            <a:ext cx="546186" cy="776206"/>
            <a:chOff x="3571357" y="4088254"/>
            <a:chExt cx="546186" cy="776206"/>
          </a:xfrm>
        </p:grpSpPr>
        <p:sp>
          <p:nvSpPr>
            <p:cNvPr id="8" name="Rounded Rectangle 7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74515" y="4038175"/>
            <a:ext cx="1512090" cy="1035233"/>
            <a:chOff x="1211581" y="3840055"/>
            <a:chExt cx="1512090" cy="1035233"/>
          </a:xfrm>
        </p:grpSpPr>
        <p:grpSp>
          <p:nvGrpSpPr>
            <p:cNvPr id="11" name="Group 10"/>
            <p:cNvGrpSpPr/>
            <p:nvPr/>
          </p:nvGrpSpPr>
          <p:grpSpPr>
            <a:xfrm>
              <a:off x="1211581" y="3840055"/>
              <a:ext cx="1512090" cy="1035233"/>
              <a:chOff x="557146" y="3507596"/>
              <a:chExt cx="1512090" cy="103523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7146" y="3507596"/>
                <a:ext cx="1442192" cy="1035233"/>
                <a:chOff x="1726566" y="2986704"/>
                <a:chExt cx="1093598" cy="785005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1726566" y="2988674"/>
                  <a:ext cx="1093598" cy="783035"/>
                </a:xfrm>
                <a:prstGeom prst="roundRect">
                  <a:avLst/>
                </a:prstGeom>
                <a:solidFill>
                  <a:srgbClr val="FAD7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1919321" y="2986704"/>
                      <a:ext cx="414742" cy="76841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8</m:t>
                                </m:r>
                              </m:den>
                            </m:f>
                          </m:oMath>
                        </m:oMathPara>
                      </a14:m>
                      <a:endParaRPr lang="en-GB" sz="5400" dirty="0">
                        <a:latin typeface="Twinkl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Rectangle 1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9321" y="2986704"/>
                      <a:ext cx="414742" cy="76841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TextBox 13"/>
              <p:cNvSpPr txBox="1"/>
              <p:nvPr/>
            </p:nvSpPr>
            <p:spPr>
              <a:xfrm>
                <a:off x="1261563" y="3745963"/>
                <a:ext cx="807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Twinkl" pitchFamily="2" charset="0"/>
                  </a:rPr>
                  <a:t>× 6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14089" y="4077598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39080" y="4038175"/>
            <a:ext cx="1334087" cy="1035233"/>
            <a:chOff x="735149" y="3507596"/>
            <a:chExt cx="1334087" cy="1035233"/>
          </a:xfrm>
        </p:grpSpPr>
        <p:grpSp>
          <p:nvGrpSpPr>
            <p:cNvPr id="18" name="Group 17"/>
            <p:cNvGrpSpPr/>
            <p:nvPr/>
          </p:nvGrpSpPr>
          <p:grpSpPr>
            <a:xfrm>
              <a:off x="735149" y="3507596"/>
              <a:ext cx="1271814" cy="1035233"/>
              <a:chOff x="1861540" y="2986704"/>
              <a:chExt cx="964401" cy="78500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906800" y="2988674"/>
                <a:ext cx="919141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1861540" y="2986704"/>
                    <a:ext cx="516847" cy="7727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13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8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40" y="2986704"/>
                    <a:ext cx="516847" cy="77279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/>
            <p:cNvSpPr txBox="1"/>
            <p:nvPr/>
          </p:nvSpPr>
          <p:spPr>
            <a:xfrm>
              <a:off x="1261563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16775" y="4272438"/>
            <a:ext cx="546186" cy="776206"/>
            <a:chOff x="3571357" y="4088254"/>
            <a:chExt cx="546186" cy="776206"/>
          </a:xfrm>
        </p:grpSpPr>
        <p:sp>
          <p:nvSpPr>
            <p:cNvPr id="23" name="Rounded Rectangle 22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95160" y="4038175"/>
            <a:ext cx="755335" cy="1035233"/>
            <a:chOff x="1855763" y="2986704"/>
            <a:chExt cx="572761" cy="785005"/>
          </a:xfrm>
        </p:grpSpPr>
        <p:sp>
          <p:nvSpPr>
            <p:cNvPr id="26" name="Rounded Rectangle 25"/>
            <p:cNvSpPr/>
            <p:nvPr/>
          </p:nvSpPr>
          <p:spPr>
            <a:xfrm>
              <a:off x="1906801" y="2988674"/>
              <a:ext cx="47216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1855763" y="2986704"/>
                  <a:ext cx="572761" cy="7730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78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5763" y="2986704"/>
                  <a:ext cx="572761" cy="773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6168871" y="4272438"/>
            <a:ext cx="546186" cy="776206"/>
            <a:chOff x="3571357" y="4088254"/>
            <a:chExt cx="546186" cy="776206"/>
          </a:xfrm>
        </p:grpSpPr>
        <p:sp>
          <p:nvSpPr>
            <p:cNvPr id="29" name="Rounded Rectangle 28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58698" y="4013411"/>
            <a:ext cx="1447238" cy="1035233"/>
            <a:chOff x="6995764" y="3815291"/>
            <a:chExt cx="1447238" cy="1035233"/>
          </a:xfrm>
        </p:grpSpPr>
        <p:grpSp>
          <p:nvGrpSpPr>
            <p:cNvPr id="32" name="Group 31"/>
            <p:cNvGrpSpPr/>
            <p:nvPr/>
          </p:nvGrpSpPr>
          <p:grpSpPr>
            <a:xfrm>
              <a:off x="6995764" y="3815291"/>
              <a:ext cx="1447238" cy="1035233"/>
              <a:chOff x="1726567" y="2986704"/>
              <a:chExt cx="1097425" cy="78500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726567" y="2988674"/>
                <a:ext cx="1097425" cy="783035"/>
              </a:xfrm>
              <a:prstGeom prst="round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2011767" y="2986704"/>
                    <a:ext cx="812224" cy="669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GB" sz="3200" dirty="0">
                        <a:latin typeface="Twinkl" pitchFamily="2" charset="0"/>
                      </a:rPr>
                      <a:t>km</a:t>
                    </a: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1767" y="2986704"/>
                    <a:ext cx="812224" cy="66917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13068" b="-965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3" name="TextBox 32"/>
            <p:cNvSpPr txBox="1"/>
            <p:nvPr/>
          </p:nvSpPr>
          <p:spPr>
            <a:xfrm>
              <a:off x="7028752" y="4052834"/>
              <a:ext cx="551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56743" y="1761358"/>
            <a:ext cx="4924958" cy="495108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latin typeface="Twinkl" pitchFamily="50" charset="0"/>
              </a:rPr>
              <a:t>Six friends took part in a sponsored swim.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056743" y="2188492"/>
            <a:ext cx="4924958" cy="752450"/>
            <a:chOff x="1056743" y="2127532"/>
            <a:chExt cx="4924958" cy="752450"/>
          </a:xfrm>
        </p:grpSpPr>
        <p:sp>
          <p:nvSpPr>
            <p:cNvPr id="38" name="Rectangle 37"/>
            <p:cNvSpPr/>
            <p:nvPr/>
          </p:nvSpPr>
          <p:spPr>
            <a:xfrm>
              <a:off x="1056743" y="2348922"/>
              <a:ext cx="4924958" cy="465424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1070819" y="2127532"/>
                  <a:ext cx="2765501" cy="7524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GB" dirty="0">
                      <a:latin typeface="Twinkl" pitchFamily="50" charset="0"/>
                    </a:rPr>
                    <a:t>They each swam 1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 smtClean="0">
                              <a:latin typeface="Twinkl" pitchFamily="50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b="0" i="0" smtClean="0">
                              <a:latin typeface="Twinkl" pitchFamily="50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GB" dirty="0">
                      <a:latin typeface="Twinkl" pitchFamily="50" charset="0"/>
                    </a:rPr>
                    <a:t> km. </a:t>
                  </a: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819" y="2127532"/>
                  <a:ext cx="2765501" cy="75245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987" r="-11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1056743" y="3029960"/>
            <a:ext cx="4924958" cy="495108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GB" dirty="0">
                <a:latin typeface="Twinkl" pitchFamily="50" charset="0"/>
              </a:rPr>
              <a:t>How many kilometres did they swim in total?</a:t>
            </a:r>
          </a:p>
        </p:txBody>
      </p:sp>
    </p:spTree>
    <p:extLst>
      <p:ext uri="{BB962C8B-B14F-4D97-AF65-F5344CB8AC3E}">
        <p14:creationId xmlns:p14="http://schemas.microsoft.com/office/powerpoint/2010/main" val="33320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/>
              <a:t>In this lesson you will:</a:t>
            </a:r>
            <a:endParaRPr lang="en-US" altLang="en-US" sz="3600" b="1" dirty="0"/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15587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/>
              <a:t>Multiplying Mixed numbers</a:t>
            </a:r>
            <a:endParaRPr lang="en-US" altLang="en-US" sz="3600" b="1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 smtClean="0"/>
              <a:t>understand that </a:t>
            </a:r>
            <a:r>
              <a:rPr lang="en-GB" altLang="en-US" dirty="0"/>
              <a:t>multiplication is the same as repeated addition.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use </a:t>
            </a:r>
            <a:r>
              <a:rPr lang="en-GB" altLang="en-US" dirty="0"/>
              <a:t>fraction diagrams to multiply fractions by whole numbers.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 smtClean="0"/>
              <a:t>convert </a:t>
            </a:r>
            <a:r>
              <a:rPr lang="en-GB" altLang="en-US" dirty="0"/>
              <a:t>between improper fractions and mixed numbers. 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" b="1"/>
          <a:stretch/>
        </p:blipFill>
        <p:spPr>
          <a:xfrm>
            <a:off x="448732" y="423333"/>
            <a:ext cx="8263467" cy="5979405"/>
          </a:xfrm>
          <a:prstGeom prst="roundRect">
            <a:avLst>
              <a:gd name="adj" fmla="val 3074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448732" y="423333"/>
            <a:ext cx="8263467" cy="5979405"/>
          </a:xfrm>
          <a:prstGeom prst="roundRect">
            <a:avLst>
              <a:gd name="adj" fmla="val 3357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" y="1922336"/>
            <a:ext cx="1585403" cy="160487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93333" y="669278"/>
            <a:ext cx="5786967" cy="719254"/>
          </a:xfrm>
          <a:prstGeom prst="round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0557" y="697112"/>
            <a:ext cx="81190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Fraction Bubble Burst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43359" y="1493061"/>
            <a:ext cx="5253487" cy="464786"/>
            <a:chOff x="1943359" y="1493061"/>
            <a:chExt cx="5253487" cy="464786"/>
          </a:xfrm>
        </p:grpSpPr>
        <p:sp>
          <p:nvSpPr>
            <p:cNvPr id="15" name="Rectangle 14"/>
            <p:cNvSpPr/>
            <p:nvPr/>
          </p:nvSpPr>
          <p:spPr>
            <a:xfrm>
              <a:off x="1943359" y="1493061"/>
              <a:ext cx="5253487" cy="464786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58328" y="1528822"/>
              <a:ext cx="50569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Pop the bubbles which are </a:t>
              </a:r>
              <a:r>
                <a:rPr lang="en-GB" b="1" dirty="0">
                  <a:latin typeface="Twinkl" pitchFamily="50" charset="0"/>
                </a:rPr>
                <a:t>proper</a:t>
              </a:r>
              <a:r>
                <a:rPr lang="en-GB" dirty="0">
                  <a:latin typeface="Twinkl" pitchFamily="50" charset="0"/>
                </a:rPr>
                <a:t> fractions.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38" y="2053909"/>
            <a:ext cx="1319094" cy="1335298"/>
          </a:xfrm>
          <a:prstGeom prst="rect">
            <a:avLst/>
          </a:prstGeom>
        </p:spPr>
      </p:pic>
      <p:grpSp>
        <p:nvGrpSpPr>
          <p:cNvPr id="65" name="8 1/4"/>
          <p:cNvGrpSpPr/>
          <p:nvPr/>
        </p:nvGrpSpPr>
        <p:grpSpPr>
          <a:xfrm>
            <a:off x="3565473" y="4033868"/>
            <a:ext cx="1769022" cy="1769021"/>
            <a:chOff x="3565473" y="4033868"/>
            <a:chExt cx="1769022" cy="17690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473" y="4033868"/>
              <a:ext cx="1769022" cy="1769021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928938" y="4336638"/>
              <a:ext cx="931075" cy="1125244"/>
              <a:chOff x="6205304" y="3095503"/>
              <a:chExt cx="931075" cy="11252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8</a:t>
                </a:r>
              </a:p>
            </p:txBody>
          </p:sp>
        </p:grpSp>
      </p:grpSp>
      <p:grpSp>
        <p:nvGrpSpPr>
          <p:cNvPr id="62" name="2/3"/>
          <p:cNvGrpSpPr/>
          <p:nvPr/>
        </p:nvGrpSpPr>
        <p:grpSpPr>
          <a:xfrm>
            <a:off x="751755" y="2094331"/>
            <a:ext cx="1432883" cy="1432883"/>
            <a:chOff x="751755" y="2094331"/>
            <a:chExt cx="1432883" cy="1432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55" y="2094331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1181794" y="2249980"/>
                  <a:ext cx="569387" cy="1135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794" y="2249980"/>
                  <a:ext cx="569387" cy="11353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15/8"/>
          <p:cNvGrpSpPr/>
          <p:nvPr/>
        </p:nvGrpSpPr>
        <p:grpSpPr>
          <a:xfrm>
            <a:off x="1847479" y="3375913"/>
            <a:ext cx="1432883" cy="1432883"/>
            <a:chOff x="1847479" y="3375913"/>
            <a:chExt cx="1432883" cy="14328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479" y="3375913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2182506" y="3528161"/>
                  <a:ext cx="755335" cy="1128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2506" y="3528161"/>
                  <a:ext cx="755335" cy="11283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7/3"/>
          <p:cNvGrpSpPr/>
          <p:nvPr/>
        </p:nvGrpSpPr>
        <p:grpSpPr>
          <a:xfrm>
            <a:off x="1091500" y="4725193"/>
            <a:ext cx="1245658" cy="1245658"/>
            <a:chOff x="1091500" y="4725193"/>
            <a:chExt cx="1245658" cy="12456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00" y="4725193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1460190" y="4818786"/>
                  <a:ext cx="530915" cy="10421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190" y="4818786"/>
                  <a:ext cx="530915" cy="10421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1/4"/>
          <p:cNvGrpSpPr/>
          <p:nvPr/>
        </p:nvGrpSpPr>
        <p:grpSpPr>
          <a:xfrm>
            <a:off x="3046780" y="2167377"/>
            <a:ext cx="1245658" cy="1245658"/>
            <a:chOff x="3046780" y="2167377"/>
            <a:chExt cx="1245658" cy="12456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780" y="2167377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3397999" y="2241354"/>
                  <a:ext cx="554960" cy="10391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999" y="2241354"/>
                  <a:ext cx="554960" cy="10391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2 6/7"/>
          <p:cNvGrpSpPr/>
          <p:nvPr/>
        </p:nvGrpSpPr>
        <p:grpSpPr>
          <a:xfrm>
            <a:off x="5709611" y="3710788"/>
            <a:ext cx="1432883" cy="1432883"/>
            <a:chOff x="5709611" y="3710788"/>
            <a:chExt cx="1432883" cy="14328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611" y="3710788"/>
              <a:ext cx="1432883" cy="1432883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5913718" y="3829762"/>
              <a:ext cx="923059" cy="1132682"/>
              <a:chOff x="6205304" y="3095503"/>
              <a:chExt cx="923059" cy="11326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2</a:t>
                </a:r>
              </a:p>
            </p:txBody>
          </p:sp>
        </p:grpSp>
      </p:grpSp>
      <p:grpSp>
        <p:nvGrpSpPr>
          <p:cNvPr id="68" name="5 4/9"/>
          <p:cNvGrpSpPr/>
          <p:nvPr/>
        </p:nvGrpSpPr>
        <p:grpSpPr>
          <a:xfrm>
            <a:off x="6303038" y="2105910"/>
            <a:ext cx="1432883" cy="1432883"/>
            <a:chOff x="6303038" y="2105910"/>
            <a:chExt cx="1432883" cy="14328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38" y="2105910"/>
              <a:ext cx="1432883" cy="1432883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6540775" y="2211293"/>
              <a:ext cx="931075" cy="1130246"/>
              <a:chOff x="6205304" y="3095503"/>
              <a:chExt cx="931075" cy="11302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9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TextBox 58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5</a:t>
                </a:r>
              </a:p>
            </p:txBody>
          </p:sp>
        </p:grpSp>
      </p:grpSp>
      <p:grpSp>
        <p:nvGrpSpPr>
          <p:cNvPr id="67" name="13/4"/>
          <p:cNvGrpSpPr/>
          <p:nvPr/>
        </p:nvGrpSpPr>
        <p:grpSpPr>
          <a:xfrm>
            <a:off x="4641482" y="2729772"/>
            <a:ext cx="1245658" cy="1245658"/>
            <a:chOff x="4641482" y="2729772"/>
            <a:chExt cx="1245658" cy="124565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482" y="2729772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911121" y="2805970"/>
                  <a:ext cx="697627" cy="10450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13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1121" y="2805970"/>
                  <a:ext cx="697627" cy="104503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7/8"/>
          <p:cNvGrpSpPr/>
          <p:nvPr/>
        </p:nvGrpSpPr>
        <p:grpSpPr>
          <a:xfrm>
            <a:off x="7058385" y="4669330"/>
            <a:ext cx="1432883" cy="1432883"/>
            <a:chOff x="7058385" y="4669330"/>
            <a:chExt cx="1432883" cy="14328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385" y="4669330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7495578" y="4847112"/>
                  <a:ext cx="559769" cy="10420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578" y="4847112"/>
                  <a:ext cx="559769" cy="104208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1" y="1927331"/>
            <a:ext cx="1585403" cy="160487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37" y="4500093"/>
            <a:ext cx="1585403" cy="16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0.00312 -2.22222E-6 0.00573 0.00278 0.00573 0.00625 C 0.00573 0.01042 0.00278 0.01181 0.00104 0.0125 L -0.00122 0.0132 C -0.00295 0.01389 -0.00573 0.01551 -0.00573 0.02014 C -0.00573 0.02315 -0.0033 0.02662 8.33333E-7 0.02662 C 0.00312 0.02662 0.00573 0.02315 0.00573 0.02014 C 0.00573 0.01551 0.00278 0.01389 0.00104 0.0132 L -0.00122 0.0125 C -0.00295 0.01181 -0.00573 0.01042 -0.00573 0.00625 C -0.00573 0.00278 -0.0033 -2.22222E-6 8.33333E-7 -2.22222E-6 Z " pathEditMode="relative" rAng="0" ptsTypes="AAAAAAAAAAA">
                                      <p:cBhvr>
                                        <p:cTn id="6" dur="1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0313 1.11111E-6 0.00573 0.00278 0.00573 0.00625 C 0.00573 0.01042 0.00278 0.0118 0.00105 0.0125 L -0.00121 0.01319 C -0.00295 0.01389 -0.00573 0.01551 -0.00573 0.02014 C -0.00573 0.02315 -0.0033 0.02662 -3.33333E-6 0.02662 C 0.00313 0.02662 0.00573 0.02315 0.00573 0.02014 C 0.00573 0.01551 0.00278 0.01389 0.00105 0.01319 L -0.00121 0.0125 C -0.00295 0.0118 -0.00573 0.01042 -0.00573 0.00625 C -0.00573 0.00278 -0.0033 1.11111E-6 -3.33333E-6 1.11111E-6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0313 -1.11111E-6 0.00573 0.00278 0.00573 0.00625 C 0.00573 0.01042 0.00278 0.01181 0.00104 0.0125 L -0.00121 0.0132 C -0.00295 0.01389 -0.00573 0.01551 -0.00573 0.02014 C -0.00573 0.02315 -0.0033 0.02662 -2.77778E-7 0.02662 C 0.00313 0.02662 0.00573 0.02315 0.00573 0.02014 C 0.00573 0.01551 0.00278 0.01389 0.00104 0.0132 L -0.00121 0.0125 C -0.00295 0.01181 -0.00573 0.01042 -0.00573 0.00625 C -0.00573 0.00278 -0.0033 -1.11111E-6 -2.77778E-7 -1.11111E-6 Z " pathEditMode="relative" rAng="0" ptsTypes="AAAAAAAAAAA">
                                      <p:cBhvr>
                                        <p:cTn id="10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366E-18 4.07407E-6 C 0.00313 4.07407E-6 0.00573 0.00277 0.00573 0.00625 C 0.00573 0.01041 0.00278 0.0118 0.00104 0.0125 L -0.00122 0.01319 C -0.00295 0.01388 -0.00573 0.01551 -0.00573 0.02013 C -0.00573 0.02314 -0.0033 0.02662 2.49366E-18 0.02662 C 0.00313 0.02662 0.00573 0.02314 0.00573 0.02013 C 0.00573 0.01551 0.00278 0.01388 0.00104 0.01319 L -0.00122 0.0125 C -0.00295 0.0118 -0.00573 0.01041 -0.00573 0.00625 C -0.00573 0.00277 -0.0033 4.07407E-6 2.49366E-18 4.07407E-6 Z " pathEditMode="relative" rAng="0" ptsTypes="AAAAAAAAAAA">
                                      <p:cBhvr>
                                        <p:cTn id="12" dur="1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0.00312 3.33333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33333E-6 2.5E-6 3.33333E-6 Z " pathEditMode="relative" rAng="0" ptsTypes="AAAAAAAAAAA">
                                      <p:cBhvr>
                                        <p:cTn id="14" dur="7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5345E-17 C 0.00313 -3.5345E-17 0.00573 0.00278 0.00573 0.00625 C 0.00573 0.01042 0.00278 0.01181 0.00104 0.0125 L -0.00121 0.01319 C -0.00295 0.01389 -0.00573 0.01551 -0.00573 0.02014 C -0.00573 0.02315 -0.0033 0.02662 -8.33333E-7 0.02662 C 0.00313 0.02662 0.00573 0.02315 0.00573 0.02014 C 0.00573 0.01551 0.00278 0.01389 0.00104 0.01319 L -0.00121 0.0125 C -0.00295 0.01181 -0.00573 0.01042 -0.00573 0.00625 C -0.00573 0.00278 -0.0033 -3.5345E-17 -8.33333E-7 -3.5345E-17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0.00312 3.7037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7037E-6 2.5E-6 3.7037E-6 Z " pathEditMode="relative" rAng="0" ptsTypes="AAAAAAAAAAA">
                                      <p:cBhvr>
                                        <p:cTn id="18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C 0.00312 7.40741E-7 0.00573 0.00278 0.00573 0.00625 C 0.00573 0.01042 0.00277 0.0118 0.00104 0.0125 L -0.00122 0.01319 C -0.00296 0.01389 -0.00573 0.01551 -0.00573 0.02014 C -0.00573 0.02315 -0.0033 0.02662 4.16667E-6 0.02662 C 0.00312 0.02662 0.00573 0.02315 0.00573 0.02014 C 0.00573 0.01551 0.00277 0.01389 0.00104 0.01319 L -0.00122 0.0125 C -0.00296 0.0118 -0.00573 0.01042 -0.00573 0.00625 C -0.00573 0.00278 -0.0033 7.40741E-7 4.16667E-6 7.40741E-7 Z " pathEditMode="relative" rAng="0" ptsTypes="AAAAAAAAAAA">
                                      <p:cBhvr>
                                        <p:cTn id="20" dur="1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0.00312 3.33333E-6 0.00572 0.00277 0.00572 0.00625 C 0.00572 0.01041 0.00277 0.0118 0.00104 0.0125 L -0.00122 0.01319 C -0.00296 0.01389 -0.00573 0.01551 -0.00573 0.02014 C -0.00573 0.02314 -0.0033 0.02662 4.44444E-6 0.02662 C 0.00312 0.02662 0.00572 0.02314 0.00572 0.02014 C 0.00572 0.01551 0.00277 0.01389 0.00104 0.01319 L -0.00122 0.0125 C -0.00296 0.0118 -0.00573 0.01041 -0.00573 0.00625 C -0.00573 0.00277 -0.0033 3.33333E-6 4.44444E-6 3.33333E-6 Z " pathEditMode="relative" rAng="0" ptsTypes="AAAAAAAAAAA">
                                      <p:cBhvr>
                                        <p:cTn id="22" dur="1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" b="1"/>
          <a:stretch/>
        </p:blipFill>
        <p:spPr>
          <a:xfrm>
            <a:off x="448732" y="423333"/>
            <a:ext cx="8263467" cy="5979405"/>
          </a:xfrm>
          <a:prstGeom prst="roundRect">
            <a:avLst>
              <a:gd name="adj" fmla="val 3074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448732" y="423333"/>
            <a:ext cx="8263467" cy="5979405"/>
          </a:xfrm>
          <a:prstGeom prst="roundRect">
            <a:avLst>
              <a:gd name="adj" fmla="val 3357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" y="1922336"/>
            <a:ext cx="1585403" cy="160487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93333" y="669278"/>
            <a:ext cx="5786967" cy="719254"/>
          </a:xfrm>
          <a:prstGeom prst="round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0557" y="697112"/>
            <a:ext cx="81190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Fraction Bubble Burst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43359" y="1493061"/>
            <a:ext cx="5253487" cy="464786"/>
            <a:chOff x="1943359" y="1493061"/>
            <a:chExt cx="5253487" cy="464786"/>
          </a:xfrm>
        </p:grpSpPr>
        <p:sp>
          <p:nvSpPr>
            <p:cNvPr id="15" name="Rectangle 14"/>
            <p:cNvSpPr/>
            <p:nvPr/>
          </p:nvSpPr>
          <p:spPr>
            <a:xfrm>
              <a:off x="1943359" y="1493061"/>
              <a:ext cx="5253487" cy="464786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58328" y="1528822"/>
              <a:ext cx="50569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Pop the bubbles which are </a:t>
              </a:r>
              <a:r>
                <a:rPr lang="en-GB" b="1" dirty="0">
                  <a:latin typeface="Twinkl" pitchFamily="50" charset="0"/>
                </a:rPr>
                <a:t>improper</a:t>
              </a:r>
              <a:r>
                <a:rPr lang="en-GB" dirty="0">
                  <a:latin typeface="Twinkl" pitchFamily="50" charset="0"/>
                </a:rPr>
                <a:t> fractions.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74" y="2622197"/>
            <a:ext cx="1319094" cy="1335298"/>
          </a:xfrm>
          <a:prstGeom prst="rect">
            <a:avLst/>
          </a:prstGeom>
        </p:spPr>
      </p:pic>
      <p:grpSp>
        <p:nvGrpSpPr>
          <p:cNvPr id="65" name="5 4/9"/>
          <p:cNvGrpSpPr/>
          <p:nvPr/>
        </p:nvGrpSpPr>
        <p:grpSpPr>
          <a:xfrm>
            <a:off x="3565473" y="4033868"/>
            <a:ext cx="1769022" cy="1769021"/>
            <a:chOff x="3565473" y="4033868"/>
            <a:chExt cx="1769022" cy="17690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473" y="4033868"/>
              <a:ext cx="1769022" cy="1769021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928938" y="4336638"/>
              <a:ext cx="931075" cy="1130246"/>
              <a:chOff x="6205304" y="3095503"/>
              <a:chExt cx="931075" cy="11302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9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5</a:t>
                </a:r>
              </a:p>
            </p:txBody>
          </p:sp>
        </p:grp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7" y="3179736"/>
            <a:ext cx="1585403" cy="1604878"/>
          </a:xfrm>
          <a:prstGeom prst="rect">
            <a:avLst/>
          </a:prstGeom>
        </p:spPr>
      </p:pic>
      <p:grpSp>
        <p:nvGrpSpPr>
          <p:cNvPr id="62" name="1/4"/>
          <p:cNvGrpSpPr/>
          <p:nvPr/>
        </p:nvGrpSpPr>
        <p:grpSpPr>
          <a:xfrm>
            <a:off x="751755" y="2094331"/>
            <a:ext cx="1432883" cy="1432883"/>
            <a:chOff x="751755" y="2094331"/>
            <a:chExt cx="1432883" cy="1432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55" y="2094331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1181794" y="2249980"/>
                  <a:ext cx="588623" cy="11252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794" y="2249980"/>
                  <a:ext cx="588623" cy="112524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15/8"/>
          <p:cNvGrpSpPr/>
          <p:nvPr/>
        </p:nvGrpSpPr>
        <p:grpSpPr>
          <a:xfrm>
            <a:off x="1847479" y="3375913"/>
            <a:ext cx="1432883" cy="1432883"/>
            <a:chOff x="1847479" y="3375913"/>
            <a:chExt cx="1432883" cy="14328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479" y="3375913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2182506" y="3528161"/>
                  <a:ext cx="755335" cy="1128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2506" y="3528161"/>
                  <a:ext cx="755335" cy="11283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7/8"/>
          <p:cNvGrpSpPr/>
          <p:nvPr/>
        </p:nvGrpSpPr>
        <p:grpSpPr>
          <a:xfrm>
            <a:off x="1091500" y="4725193"/>
            <a:ext cx="1245658" cy="1245658"/>
            <a:chOff x="1091500" y="4725193"/>
            <a:chExt cx="1245658" cy="12456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00" y="4725193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1460190" y="4818786"/>
                  <a:ext cx="559769" cy="10420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190" y="4818786"/>
                  <a:ext cx="559769" cy="104208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2/3"/>
          <p:cNvGrpSpPr/>
          <p:nvPr/>
        </p:nvGrpSpPr>
        <p:grpSpPr>
          <a:xfrm>
            <a:off x="3046780" y="2167377"/>
            <a:ext cx="1245658" cy="1245658"/>
            <a:chOff x="3046780" y="2167377"/>
            <a:chExt cx="1245658" cy="12456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780" y="2167377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3397999" y="2241354"/>
                  <a:ext cx="537327" cy="10484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999" y="2241354"/>
                  <a:ext cx="537327" cy="104849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2 6/7"/>
          <p:cNvGrpSpPr/>
          <p:nvPr/>
        </p:nvGrpSpPr>
        <p:grpSpPr>
          <a:xfrm>
            <a:off x="5709611" y="3710788"/>
            <a:ext cx="1432883" cy="1432883"/>
            <a:chOff x="5709611" y="3710788"/>
            <a:chExt cx="1432883" cy="14328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611" y="3710788"/>
              <a:ext cx="1432883" cy="1432883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5913718" y="3829762"/>
              <a:ext cx="923059" cy="1132682"/>
              <a:chOff x="6205304" y="3095503"/>
              <a:chExt cx="923059" cy="11326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2</a:t>
                </a:r>
              </a:p>
            </p:txBody>
          </p:sp>
        </p:grpSp>
      </p:grpSp>
      <p:grpSp>
        <p:nvGrpSpPr>
          <p:cNvPr id="68" name="8 1/4"/>
          <p:cNvGrpSpPr/>
          <p:nvPr/>
        </p:nvGrpSpPr>
        <p:grpSpPr>
          <a:xfrm>
            <a:off x="6303038" y="2105910"/>
            <a:ext cx="1432883" cy="1432883"/>
            <a:chOff x="6303038" y="2105910"/>
            <a:chExt cx="1432883" cy="14328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38" y="2105910"/>
              <a:ext cx="1432883" cy="1432883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6540775" y="2211293"/>
              <a:ext cx="931075" cy="1125244"/>
              <a:chOff x="6205304" y="3095503"/>
              <a:chExt cx="931075" cy="11252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TextBox 58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8</a:t>
                </a:r>
              </a:p>
            </p:txBody>
          </p:sp>
        </p:grpSp>
      </p:grpSp>
      <p:grpSp>
        <p:nvGrpSpPr>
          <p:cNvPr id="67" name="13/4"/>
          <p:cNvGrpSpPr/>
          <p:nvPr/>
        </p:nvGrpSpPr>
        <p:grpSpPr>
          <a:xfrm>
            <a:off x="4641482" y="2729772"/>
            <a:ext cx="1245658" cy="1245658"/>
            <a:chOff x="4641482" y="2729772"/>
            <a:chExt cx="1245658" cy="124565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482" y="2729772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911121" y="2805970"/>
                  <a:ext cx="697627" cy="10450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13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1121" y="2805970"/>
                  <a:ext cx="697627" cy="104503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37" y="4500093"/>
            <a:ext cx="1585403" cy="1604878"/>
          </a:xfrm>
          <a:prstGeom prst="rect">
            <a:avLst/>
          </a:prstGeom>
        </p:spPr>
      </p:pic>
      <p:grpSp>
        <p:nvGrpSpPr>
          <p:cNvPr id="70" name="7/3"/>
          <p:cNvGrpSpPr/>
          <p:nvPr/>
        </p:nvGrpSpPr>
        <p:grpSpPr>
          <a:xfrm>
            <a:off x="7058385" y="4669330"/>
            <a:ext cx="1432883" cy="1432883"/>
            <a:chOff x="7058385" y="4669330"/>
            <a:chExt cx="1432883" cy="14328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385" y="4669330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7495578" y="4847112"/>
                  <a:ext cx="530915" cy="10421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578" y="4847112"/>
                  <a:ext cx="530915" cy="104214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61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0.00312 -2.22222E-6 0.00573 0.00278 0.00573 0.00625 C 0.00573 0.01042 0.00278 0.01181 0.00104 0.0125 L -0.00122 0.0132 C -0.00295 0.01389 -0.00573 0.01551 -0.00573 0.02014 C -0.00573 0.02315 -0.0033 0.02662 8.33333E-7 0.02662 C 0.00312 0.02662 0.00573 0.02315 0.00573 0.02014 C 0.00573 0.01551 0.00278 0.01389 0.00104 0.0132 L -0.00122 0.0125 C -0.00295 0.01181 -0.00573 0.01042 -0.00573 0.00625 C -0.00573 0.00278 -0.0033 -2.22222E-6 8.33333E-7 -2.22222E-6 Z " pathEditMode="relative" rAng="0" ptsTypes="AAAAAAAAAAA">
                                      <p:cBhvr>
                                        <p:cTn id="6" dur="1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0313 1.11111E-6 0.00573 0.00278 0.00573 0.00625 C 0.00573 0.01042 0.00278 0.0118 0.00105 0.0125 L -0.00121 0.01319 C -0.00295 0.01389 -0.00573 0.01551 -0.00573 0.02014 C -0.00573 0.02315 -0.0033 0.02662 -3.33333E-6 0.02662 C 0.00313 0.02662 0.00573 0.02315 0.00573 0.02014 C 0.00573 0.01551 0.00278 0.01389 0.00105 0.01319 L -0.00121 0.0125 C -0.00295 0.0118 -0.00573 0.01042 -0.00573 0.00625 C -0.00573 0.00278 -0.0033 1.11111E-6 -3.33333E-6 1.11111E-6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0313 -1.11111E-6 0.00573 0.00278 0.00573 0.00625 C 0.00573 0.01042 0.00278 0.01181 0.00104 0.0125 L -0.00121 0.0132 C -0.00295 0.01389 -0.00573 0.01551 -0.00573 0.02014 C -0.00573 0.02315 -0.0033 0.02662 -2.77778E-7 0.02662 C 0.00313 0.02662 0.00573 0.02315 0.00573 0.02014 C 0.00573 0.01551 0.00278 0.01389 0.00104 0.0132 L -0.00121 0.0125 C -0.00295 0.01181 -0.00573 0.01042 -0.00573 0.00625 C -0.00573 0.00278 -0.0033 -1.11111E-6 -2.77778E-7 -1.11111E-6 Z " pathEditMode="relative" rAng="0" ptsTypes="AAAAAAAAAAA">
                                      <p:cBhvr>
                                        <p:cTn id="10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366E-18 4.07407E-6 C 0.00313 4.07407E-6 0.00573 0.00277 0.00573 0.00625 C 0.00573 0.01041 0.00278 0.0118 0.00104 0.0125 L -0.00122 0.01319 C -0.00295 0.01388 -0.00573 0.01551 -0.00573 0.02013 C -0.00573 0.02314 -0.0033 0.02662 2.49366E-18 0.02662 C 0.00313 0.02662 0.00573 0.02314 0.00573 0.02013 C 0.00573 0.01551 0.00278 0.01388 0.00104 0.01319 L -0.00122 0.0125 C -0.00295 0.0118 -0.00573 0.01041 -0.00573 0.00625 C -0.00573 0.00277 -0.0033 4.07407E-6 2.49366E-18 4.07407E-6 Z " pathEditMode="relative" rAng="0" ptsTypes="AAAAAAAAAAA">
                                      <p:cBhvr>
                                        <p:cTn id="12" dur="1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0.00312 3.33333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33333E-6 2.5E-6 3.33333E-6 Z " pathEditMode="relative" rAng="0" ptsTypes="AAAAAAAAAAA">
                                      <p:cBhvr>
                                        <p:cTn id="14" dur="7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C 0.00312 -2.96296E-6 0.00572 0.00278 0.00572 0.00625 C 0.00572 0.01042 0.00277 0.01181 0.00104 0.0125 L -0.00122 0.0132 C -0.00296 0.01389 -0.00573 0.01551 -0.00573 0.02014 C -0.00573 0.02315 -0.0033 0.02662 4.72222E-6 0.02662 C 0.00312 0.02662 0.00572 0.02315 0.00572 0.02014 C 0.00572 0.01551 0.00277 0.01389 0.00104 0.0132 L -0.00122 0.0125 C -0.00296 0.01181 -0.00573 0.01042 -0.00573 0.00625 C -0.00573 0.00278 -0.0033 -2.96296E-6 4.72222E-6 -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0.00312 3.7037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7037E-6 2.5E-6 3.7037E-6 Z " pathEditMode="relative" rAng="0" ptsTypes="AAAAAAAAAAA">
                                      <p:cBhvr>
                                        <p:cTn id="18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C 0.00312 7.40741E-7 0.00573 0.00278 0.00573 0.00625 C 0.00573 0.01042 0.00277 0.0118 0.00104 0.0125 L -0.00122 0.01319 C -0.00296 0.01389 -0.00573 0.01551 -0.00573 0.02014 C -0.00573 0.02315 -0.0033 0.02662 4.16667E-6 0.02662 C 0.00312 0.02662 0.00573 0.02315 0.00573 0.02014 C 0.00573 0.01551 0.00277 0.01389 0.00104 0.01319 L -0.00122 0.0125 C -0.00296 0.0118 -0.00573 0.01042 -0.00573 0.00625 C -0.00573 0.00278 -0.0033 7.40741E-7 4.16667E-6 7.40741E-7 Z " pathEditMode="relative" rAng="0" ptsTypes="AAAAAAAAAAA">
                                      <p:cBhvr>
                                        <p:cTn id="20" dur="1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0.00312 3.33333E-6 0.00572 0.00277 0.00572 0.00625 C 0.00572 0.01041 0.00277 0.0118 0.00104 0.0125 L -0.00122 0.01319 C -0.00296 0.01389 -0.00573 0.01551 -0.00573 0.02014 C -0.00573 0.02314 -0.0033 0.02662 4.44444E-6 0.02662 C 0.00312 0.02662 0.00572 0.02314 0.00572 0.02014 C 0.00572 0.01551 0.00277 0.01389 0.00104 0.01319 L -0.00122 0.0125 C -0.00296 0.0118 -0.00573 0.01041 -0.00573 0.00625 C -0.00573 0.00277 -0.0033 3.33333E-6 4.44444E-6 3.33333E-6 Z " pathEditMode="relative" rAng="0" ptsTypes="AAAAAAAAAAA">
                                      <p:cBhvr>
                                        <p:cTn id="22" dur="1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" b="1"/>
          <a:stretch/>
        </p:blipFill>
        <p:spPr>
          <a:xfrm>
            <a:off x="448732" y="423333"/>
            <a:ext cx="8263467" cy="5979405"/>
          </a:xfrm>
          <a:prstGeom prst="roundRect">
            <a:avLst>
              <a:gd name="adj" fmla="val 3074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448732" y="423333"/>
            <a:ext cx="8263467" cy="5979405"/>
          </a:xfrm>
          <a:prstGeom prst="roundRect">
            <a:avLst>
              <a:gd name="adj" fmla="val 3357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5" y="1922336"/>
            <a:ext cx="1585403" cy="160487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93333" y="669278"/>
            <a:ext cx="5786967" cy="719254"/>
          </a:xfrm>
          <a:prstGeom prst="round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0557" y="697112"/>
            <a:ext cx="81190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Fraction Bubble Burst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43359" y="1493061"/>
            <a:ext cx="5253487" cy="464786"/>
            <a:chOff x="1943359" y="1493061"/>
            <a:chExt cx="5253487" cy="464786"/>
          </a:xfrm>
        </p:grpSpPr>
        <p:sp>
          <p:nvSpPr>
            <p:cNvPr id="15" name="Rectangle 14"/>
            <p:cNvSpPr/>
            <p:nvPr/>
          </p:nvSpPr>
          <p:spPr>
            <a:xfrm>
              <a:off x="1943359" y="1493061"/>
              <a:ext cx="5253487" cy="464786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58328" y="1528822"/>
              <a:ext cx="50569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Pop the bubbles which are </a:t>
              </a:r>
              <a:r>
                <a:rPr lang="en-GB" b="1" dirty="0">
                  <a:latin typeface="Twinkl" pitchFamily="50" charset="0"/>
                </a:rPr>
                <a:t>mixed numbers</a:t>
              </a:r>
              <a:r>
                <a:rPr lang="en-GB" dirty="0">
                  <a:latin typeface="Twinkl" pitchFamily="50" charset="0"/>
                </a:rPr>
                <a:t>.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07" y="3848050"/>
            <a:ext cx="1925515" cy="1949168"/>
          </a:xfrm>
          <a:prstGeom prst="rect">
            <a:avLst/>
          </a:prstGeom>
        </p:spPr>
      </p:pic>
      <p:grpSp>
        <p:nvGrpSpPr>
          <p:cNvPr id="65" name="8 1/4"/>
          <p:cNvGrpSpPr/>
          <p:nvPr/>
        </p:nvGrpSpPr>
        <p:grpSpPr>
          <a:xfrm>
            <a:off x="3565473" y="4033868"/>
            <a:ext cx="1769022" cy="1769021"/>
            <a:chOff x="3565473" y="4033868"/>
            <a:chExt cx="1769022" cy="17690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473" y="4033868"/>
              <a:ext cx="1769022" cy="1769021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3928938" y="4336638"/>
              <a:ext cx="931075" cy="1125244"/>
              <a:chOff x="6205304" y="3095503"/>
              <a:chExt cx="931075" cy="11252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252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8</a:t>
                </a:r>
              </a:p>
            </p:txBody>
          </p:sp>
        </p:grp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38" y="1927117"/>
            <a:ext cx="1585403" cy="1604878"/>
          </a:xfrm>
          <a:prstGeom prst="rect">
            <a:avLst/>
          </a:prstGeom>
        </p:spPr>
      </p:pic>
      <p:grpSp>
        <p:nvGrpSpPr>
          <p:cNvPr id="62" name="1/4"/>
          <p:cNvGrpSpPr/>
          <p:nvPr/>
        </p:nvGrpSpPr>
        <p:grpSpPr>
          <a:xfrm>
            <a:off x="751755" y="2094331"/>
            <a:ext cx="1432883" cy="1432883"/>
            <a:chOff x="751755" y="2094331"/>
            <a:chExt cx="1432883" cy="1432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55" y="2094331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1071727" y="2249980"/>
                  <a:ext cx="744114" cy="113165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13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727" y="2249980"/>
                  <a:ext cx="744114" cy="113165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15/8"/>
          <p:cNvGrpSpPr/>
          <p:nvPr/>
        </p:nvGrpSpPr>
        <p:grpSpPr>
          <a:xfrm>
            <a:off x="1847479" y="3375913"/>
            <a:ext cx="1432883" cy="1432883"/>
            <a:chOff x="1847479" y="3375913"/>
            <a:chExt cx="1432883" cy="143288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479" y="3375913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2267173" y="3528161"/>
                  <a:ext cx="593432" cy="1128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6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7173" y="3528161"/>
                  <a:ext cx="593432" cy="11283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7/8"/>
          <p:cNvGrpSpPr/>
          <p:nvPr/>
        </p:nvGrpSpPr>
        <p:grpSpPr>
          <a:xfrm>
            <a:off x="1091500" y="4725193"/>
            <a:ext cx="1245658" cy="1245658"/>
            <a:chOff x="1091500" y="4725193"/>
            <a:chExt cx="1245658" cy="12456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00" y="4725193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1443256" y="4818786"/>
                  <a:ext cx="554959" cy="10391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256" y="4818786"/>
                  <a:ext cx="554959" cy="10391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2/3"/>
          <p:cNvGrpSpPr/>
          <p:nvPr/>
        </p:nvGrpSpPr>
        <p:grpSpPr>
          <a:xfrm>
            <a:off x="7111227" y="4781648"/>
            <a:ext cx="1245658" cy="1245658"/>
            <a:chOff x="3046780" y="2167377"/>
            <a:chExt cx="1245658" cy="12456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780" y="2167377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3397999" y="2241354"/>
                  <a:ext cx="537327" cy="10484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999" y="2241354"/>
                  <a:ext cx="537327" cy="104849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44" y="3547265"/>
            <a:ext cx="1585403" cy="1604878"/>
          </a:xfrm>
          <a:prstGeom prst="rect">
            <a:avLst/>
          </a:prstGeom>
        </p:spPr>
      </p:pic>
      <p:grpSp>
        <p:nvGrpSpPr>
          <p:cNvPr id="69" name="2 6/7"/>
          <p:cNvGrpSpPr/>
          <p:nvPr/>
        </p:nvGrpSpPr>
        <p:grpSpPr>
          <a:xfrm>
            <a:off x="5709611" y="3710788"/>
            <a:ext cx="1432883" cy="1432883"/>
            <a:chOff x="5709611" y="3710788"/>
            <a:chExt cx="1432883" cy="14328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611" y="3710788"/>
              <a:ext cx="1432883" cy="1432883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5913718" y="3829762"/>
              <a:ext cx="923059" cy="1132682"/>
              <a:chOff x="6205304" y="3095503"/>
              <a:chExt cx="923059" cy="11326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0607" cy="113268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Box 55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2</a:t>
                </a:r>
              </a:p>
            </p:txBody>
          </p:sp>
        </p:grpSp>
      </p:grpSp>
      <p:grpSp>
        <p:nvGrpSpPr>
          <p:cNvPr id="68" name="5 4/9"/>
          <p:cNvGrpSpPr/>
          <p:nvPr/>
        </p:nvGrpSpPr>
        <p:grpSpPr>
          <a:xfrm>
            <a:off x="6303038" y="2105910"/>
            <a:ext cx="1432883" cy="1432883"/>
            <a:chOff x="6303038" y="2105910"/>
            <a:chExt cx="1432883" cy="14328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38" y="2105910"/>
              <a:ext cx="1432883" cy="1432883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6540775" y="2211293"/>
              <a:ext cx="931075" cy="1130246"/>
              <a:chOff x="6205304" y="3095503"/>
              <a:chExt cx="931075" cy="11302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600" b="0" i="0" smtClean="0">
                                  <a:latin typeface="Twinkl" pitchFamily="2" charset="0"/>
                                </a:rPr>
                                <m:t>9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7756" y="3095503"/>
                    <a:ext cx="588623" cy="113024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TextBox 58"/>
              <p:cNvSpPr txBox="1"/>
              <p:nvPr/>
            </p:nvSpPr>
            <p:spPr>
              <a:xfrm>
                <a:off x="6205304" y="3368554"/>
                <a:ext cx="6481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>
                    <a:latin typeface="Twinkl" pitchFamily="2" charset="0"/>
                  </a:rPr>
                  <a:t>5</a:t>
                </a:r>
              </a:p>
            </p:txBody>
          </p:sp>
        </p:grpSp>
      </p:grpSp>
      <p:grpSp>
        <p:nvGrpSpPr>
          <p:cNvPr id="67" name="13/4"/>
          <p:cNvGrpSpPr/>
          <p:nvPr/>
        </p:nvGrpSpPr>
        <p:grpSpPr>
          <a:xfrm>
            <a:off x="4641482" y="2729772"/>
            <a:ext cx="1245658" cy="1245658"/>
            <a:chOff x="4641482" y="2729772"/>
            <a:chExt cx="1245658" cy="124565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482" y="2729772"/>
              <a:ext cx="1245658" cy="1245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911121" y="2805970"/>
                  <a:ext cx="707245" cy="10420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1121" y="2805970"/>
                  <a:ext cx="707245" cy="104208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7/3"/>
          <p:cNvGrpSpPr/>
          <p:nvPr/>
        </p:nvGrpSpPr>
        <p:grpSpPr>
          <a:xfrm>
            <a:off x="3017101" y="2178094"/>
            <a:ext cx="1432883" cy="1432883"/>
            <a:chOff x="7058385" y="4669330"/>
            <a:chExt cx="1432883" cy="14328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385" y="4669330"/>
              <a:ext cx="1432883" cy="14328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7495578" y="4847112"/>
                  <a:ext cx="530915" cy="10421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300" b="0" i="0" smtClean="0">
                                <a:latin typeface="Twinkl" pitchFamily="2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33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578" y="4847112"/>
                  <a:ext cx="530915" cy="104214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0040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C 0.00313 -7.40741E-7 0.00573 0.00278 0.00573 0.00625 C 0.00573 0.01042 0.00278 0.01181 0.00105 0.0125 L -0.00121 0.0132 C -0.00295 0.01389 -0.00573 0.01551 -0.00573 0.02014 C -0.00573 0.02315 -0.0033 0.02662 -3.33333E-6 0.02662 C 0.00313 0.02662 0.00573 0.02315 0.00573 0.02014 C 0.00573 0.01551 0.00278 0.01389 0.00105 0.0132 L -0.00121 0.0125 C -0.00295 0.01181 -0.00573 0.01042 -0.00573 0.00625 C -0.00573 0.00278 -0.0033 -7.40741E-7 -3.33333E-6 -7.40741E-7 Z " pathEditMode="relative" rAng="0" ptsTypes="AAAAAAAAAAA">
                                      <p:cBhvr>
                                        <p:cTn id="6" dur="1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0313 1.11111E-6 0.00573 0.00278 0.00573 0.00625 C 0.00573 0.01042 0.00278 0.0118 0.00105 0.0125 L -0.00121 0.01319 C -0.00295 0.01389 -0.00573 0.01551 -0.00573 0.02014 C -0.00573 0.02315 -0.0033 0.02662 -3.33333E-6 0.02662 C 0.00313 0.02662 0.00573 0.02315 0.00573 0.02014 C 0.00573 0.01551 0.00278 0.01389 0.00105 0.01319 L -0.00121 0.0125 C -0.00295 0.0118 -0.00573 0.01042 -0.00573 0.00625 C -0.00573 0.00278 -0.0033 1.11111E-6 -3.33333E-6 1.11111E-6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C 0.00313 -1.11111E-6 0.00573 0.00278 0.00573 0.00625 C 0.00573 0.01042 0.00278 0.01181 0.00104 0.0125 L -0.00121 0.0132 C -0.00295 0.01389 -0.00573 0.01551 -0.00573 0.02014 C -0.00573 0.02315 -0.0033 0.02662 -2.77778E-7 0.02662 C 0.00313 0.02662 0.00573 0.02315 0.00573 0.02014 C 0.00573 0.01551 0.00278 0.01389 0.00104 0.0132 L -0.00121 0.0125 C -0.00295 0.01181 -0.00573 0.01042 -0.00573 0.00625 C -0.00573 0.00278 -0.0033 -1.11111E-6 -2.77778E-7 -1.11111E-6 Z " pathEditMode="relative" rAng="0" ptsTypes="AAAAAAAAAAA">
                                      <p:cBhvr>
                                        <p:cTn id="10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366E-18 4.07407E-6 C 0.00313 4.07407E-6 0.00573 0.00277 0.00573 0.00625 C 0.00573 0.01041 0.00278 0.0118 0.00104 0.0125 L -0.00122 0.01319 C -0.00295 0.01388 -0.00573 0.01551 -0.00573 0.02013 C -0.00573 0.02314 -0.0033 0.02662 2.49366E-18 0.02662 C 0.00313 0.02662 0.00573 0.02314 0.00573 0.02013 C 0.00573 0.01551 0.00278 0.01388 0.00104 0.01319 L -0.00122 0.0125 C -0.00295 0.0118 -0.00573 0.01041 -0.00573 0.00625 C -0.00573 0.00277 -0.0033 4.07407E-6 2.49366E-18 4.07407E-6 Z " pathEditMode="relative" rAng="0" ptsTypes="AAAAAAAAAAA">
                                      <p:cBhvr>
                                        <p:cTn id="12" dur="1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0.00312 3.33333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33333E-6 2.5E-6 3.33333E-6 Z " pathEditMode="relative" rAng="0" ptsTypes="AAAAAAAAAAA">
                                      <p:cBhvr>
                                        <p:cTn id="14" dur="7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C 0.00313 -2.96296E-6 0.00573 0.00278 0.00573 0.00625 C 0.00573 0.01042 0.00278 0.01181 0.00105 0.0125 L -0.00121 0.0132 C -0.00295 0.01389 -0.00573 0.01551 -0.00573 0.02014 C -0.00573 0.02315 -0.0033 0.02662 -3.33333E-6 0.02662 C 0.00313 0.02662 0.00573 0.02315 0.00573 0.02014 C 0.00573 0.01551 0.00278 0.01389 0.00105 0.0132 L -0.00121 0.0125 C -0.00295 0.01181 -0.00573 0.01042 -0.00573 0.00625 C -0.00573 0.00278 -0.0033 -2.96296E-6 -3.33333E-6 -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C 0.00312 3.7037E-6 0.00573 0.00277 0.00573 0.00625 C 0.00573 0.01041 0.00278 0.0118 0.00104 0.0125 L -0.00122 0.01319 C -0.00295 0.01389 -0.00573 0.01551 -0.00573 0.02014 C -0.00573 0.02314 -0.0033 0.02662 2.5E-6 0.02662 C 0.00312 0.02662 0.00573 0.02314 0.00573 0.02014 C 0.00573 0.01551 0.00278 0.01389 0.00104 0.01319 L -0.00122 0.0125 C -0.00295 0.0118 -0.00573 0.01041 -0.00573 0.00625 C -0.00573 0.00277 -0.0033 3.7037E-6 2.5E-6 3.7037E-6 Z " pathEditMode="relative" rAng="0" ptsTypes="AAAAAAAAAAA">
                                      <p:cBhvr>
                                        <p:cTn id="18" dur="7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C 0.00312 7.40741E-7 0.00573 0.00278 0.00573 0.00625 C 0.00573 0.01042 0.00277 0.0118 0.00104 0.0125 L -0.00122 0.01319 C -0.00296 0.01389 -0.00573 0.01551 -0.00573 0.02014 C -0.00573 0.02315 -0.0033 0.02662 4.16667E-6 0.02662 C 0.00312 0.02662 0.00573 0.02315 0.00573 0.02014 C 0.00573 0.01551 0.00277 0.01389 0.00104 0.01319 L -0.00122 0.0125 C -0.00296 0.0118 -0.00573 0.01042 -0.00573 0.00625 C -0.00573 0.00278 -0.0033 7.40741E-7 4.16667E-6 7.40741E-7 Z " pathEditMode="relative" rAng="0" ptsTypes="AAAAAAAAAAA">
                                      <p:cBhvr>
                                        <p:cTn id="20" dur="1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0.00312 3.33333E-6 0.00572 0.00277 0.00572 0.00625 C 0.00572 0.01041 0.00277 0.0118 0.00104 0.0125 L -0.00122 0.01319 C -0.00296 0.01389 -0.00573 0.01551 -0.00573 0.02014 C -0.00573 0.02314 -0.0033 0.02662 4.44444E-6 0.02662 C 0.00312 0.02662 0.00572 0.02314 0.00572 0.02014 C 0.00572 0.01551 0.00277 0.01389 0.00104 0.01319 L -0.00122 0.0125 C -0.00296 0.0118 -0.00573 0.01041 -0.00573 0.00625 C -0.00573 0.00277 -0.0033 3.33333E-6 4.44444E-6 3.33333E-6 Z " pathEditMode="relative" rAng="0" ptsTypes="AAAAAAAAAAA">
                                      <p:cBhvr>
                                        <p:cTn id="22" dur="1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424">
            <a:off x="5477025" y="618065"/>
            <a:ext cx="2706568" cy="2429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r="677" b="635"/>
          <a:stretch/>
        </p:blipFill>
        <p:spPr>
          <a:xfrm>
            <a:off x="448732" y="-203199"/>
            <a:ext cx="8238067" cy="6620932"/>
          </a:xfrm>
          <a:prstGeom prst="roundRect">
            <a:avLst>
              <a:gd name="adj" fmla="val 3112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510558" y="697112"/>
            <a:ext cx="550077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Multiplying Proper Fractions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851" y="2029190"/>
            <a:ext cx="4692190" cy="772107"/>
          </a:xfrm>
          <a:prstGeom prst="rect">
            <a:avLst/>
          </a:prstGeom>
          <a:solidFill>
            <a:srgbClr val="FAD78C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Multiplying a fraction by a whole number is the same as repeated addition.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59479" y="4068656"/>
            <a:ext cx="1337851" cy="1035235"/>
            <a:chOff x="705984" y="3507597"/>
            <a:chExt cx="1337851" cy="1035235"/>
          </a:xfrm>
        </p:grpSpPr>
        <p:grpSp>
          <p:nvGrpSpPr>
            <p:cNvPr id="13" name="Group 12"/>
            <p:cNvGrpSpPr/>
            <p:nvPr/>
          </p:nvGrpSpPr>
          <p:grpSpPr>
            <a:xfrm>
              <a:off x="705984" y="3507597"/>
              <a:ext cx="1293353" cy="1035235"/>
              <a:chOff x="1839428" y="2986703"/>
              <a:chExt cx="980735" cy="78500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839428" y="2988674"/>
                <a:ext cx="980735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1861540" y="2986703"/>
                    <a:ext cx="398939" cy="7708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61540" y="2986703"/>
                    <a:ext cx="398939" cy="77089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/>
            <p:cNvSpPr txBox="1"/>
            <p:nvPr/>
          </p:nvSpPr>
          <p:spPr>
            <a:xfrm>
              <a:off x="1236162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5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35" y="2894761"/>
            <a:ext cx="3052511" cy="1049106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The numerator is multiplied by the whole number.</a:t>
            </a:r>
          </a:p>
          <a:p>
            <a:pPr algn="ctr"/>
            <a:r>
              <a:rPr lang="en-GB" dirty="0">
                <a:latin typeface="Twinkl" pitchFamily="50" charset="0"/>
              </a:rPr>
              <a:t>2 </a:t>
            </a:r>
            <a:r>
              <a:rPr lang="en-GB" dirty="0">
                <a:latin typeface="Twinkl" pitchFamily="2" charset="0"/>
              </a:rPr>
              <a:t>×</a:t>
            </a:r>
            <a:r>
              <a:rPr lang="en-GB" dirty="0">
                <a:latin typeface="Twinkl" pitchFamily="50" charset="0"/>
              </a:rPr>
              <a:t> 5 = 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835" y="5254952"/>
            <a:ext cx="2349683" cy="1049106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The denominator is multiplied by one.</a:t>
            </a:r>
          </a:p>
          <a:p>
            <a:pPr algn="ctr"/>
            <a:r>
              <a:rPr lang="en-GB" dirty="0">
                <a:latin typeface="Twinkl" pitchFamily="50" charset="0"/>
              </a:rPr>
              <a:t>7 </a:t>
            </a:r>
            <a:r>
              <a:rPr lang="en-GB" dirty="0">
                <a:latin typeface="Twinkl" pitchFamily="2" charset="0"/>
              </a:rPr>
              <a:t>×</a:t>
            </a:r>
            <a:r>
              <a:rPr lang="en-GB" dirty="0">
                <a:latin typeface="Twinkl" pitchFamily="50" charset="0"/>
              </a:rPr>
              <a:t> 1 = 7</a:t>
            </a:r>
          </a:p>
        </p:txBody>
      </p:sp>
      <p:sp>
        <p:nvSpPr>
          <p:cNvPr id="19" name="Bent-Up Arrow 18"/>
          <p:cNvSpPr/>
          <p:nvPr/>
        </p:nvSpPr>
        <p:spPr>
          <a:xfrm flipH="1">
            <a:off x="761906" y="4005614"/>
            <a:ext cx="622570" cy="381560"/>
          </a:xfrm>
          <a:prstGeom prst="bentUpArrow">
            <a:avLst>
              <a:gd name="adj1" fmla="val 32648"/>
              <a:gd name="adj2" fmla="val 42846"/>
              <a:gd name="adj3" fmla="val 45395"/>
            </a:avLst>
          </a:prstGeom>
          <a:solidFill>
            <a:srgbClr val="F1864E"/>
          </a:solidFill>
          <a:ln w="28575">
            <a:solidFill>
              <a:srgbClr val="F18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Bent-Up Arrow 19"/>
          <p:cNvSpPr/>
          <p:nvPr/>
        </p:nvSpPr>
        <p:spPr>
          <a:xfrm flipH="1" flipV="1">
            <a:off x="752155" y="4790085"/>
            <a:ext cx="622570" cy="381560"/>
          </a:xfrm>
          <a:prstGeom prst="bentUpArrow">
            <a:avLst>
              <a:gd name="adj1" fmla="val 32648"/>
              <a:gd name="adj2" fmla="val 42846"/>
              <a:gd name="adj3" fmla="val 45395"/>
            </a:avLst>
          </a:prstGeom>
          <a:solidFill>
            <a:srgbClr val="F1864E"/>
          </a:solidFill>
          <a:ln w="28575">
            <a:solidFill>
              <a:srgbClr val="F18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4137915" y="5327822"/>
            <a:ext cx="400829" cy="584775"/>
            <a:chOff x="2846771" y="5299689"/>
            <a:chExt cx="547958" cy="584775"/>
          </a:xfrm>
        </p:grpSpPr>
        <p:sp>
          <p:nvSpPr>
            <p:cNvPr id="22" name="Rounded Rectangle 21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60476" y="5103892"/>
            <a:ext cx="482824" cy="1032636"/>
            <a:chOff x="1823015" y="2962994"/>
            <a:chExt cx="366119" cy="783035"/>
          </a:xfrm>
        </p:grpSpPr>
        <p:sp>
          <p:nvSpPr>
            <p:cNvPr id="25" name="Rounded Rectangle 24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5007581" y="5327822"/>
            <a:ext cx="400829" cy="584775"/>
            <a:chOff x="2846771" y="5299689"/>
            <a:chExt cx="547958" cy="584775"/>
          </a:xfrm>
        </p:grpSpPr>
        <p:sp>
          <p:nvSpPr>
            <p:cNvPr id="85" name="Rounded Rectangle 84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530142" y="5103892"/>
            <a:ext cx="482824" cy="1032636"/>
            <a:chOff x="1823015" y="2962994"/>
            <a:chExt cx="366119" cy="783035"/>
          </a:xfrm>
        </p:grpSpPr>
        <p:sp>
          <p:nvSpPr>
            <p:cNvPr id="88" name="Rounded Rectangle 87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5892250" y="5327822"/>
            <a:ext cx="400829" cy="584775"/>
            <a:chOff x="2846771" y="5299689"/>
            <a:chExt cx="547958" cy="584775"/>
          </a:xfrm>
        </p:grpSpPr>
        <p:sp>
          <p:nvSpPr>
            <p:cNvPr id="91" name="Rounded Rectangle 90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414811" y="5103892"/>
            <a:ext cx="482824" cy="1032636"/>
            <a:chOff x="1823015" y="2962994"/>
            <a:chExt cx="366119" cy="783035"/>
          </a:xfrm>
        </p:grpSpPr>
        <p:sp>
          <p:nvSpPr>
            <p:cNvPr id="94" name="Rounded Rectangle 93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oup 95"/>
          <p:cNvGrpSpPr/>
          <p:nvPr/>
        </p:nvGrpSpPr>
        <p:grpSpPr>
          <a:xfrm>
            <a:off x="6761916" y="5327822"/>
            <a:ext cx="400829" cy="584775"/>
            <a:chOff x="2846771" y="5299689"/>
            <a:chExt cx="547958" cy="584775"/>
          </a:xfrm>
        </p:grpSpPr>
        <p:sp>
          <p:nvSpPr>
            <p:cNvPr id="97" name="Rounded Rectangle 96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284477" y="5103892"/>
            <a:ext cx="482824" cy="1032636"/>
            <a:chOff x="1823015" y="2962994"/>
            <a:chExt cx="366119" cy="783035"/>
          </a:xfrm>
        </p:grpSpPr>
        <p:sp>
          <p:nvSpPr>
            <p:cNvPr id="100" name="Rounded Rectangle 99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/>
                <p:cNvSpPr/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101" name="Rectangle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/>
          <p:cNvGrpSpPr/>
          <p:nvPr/>
        </p:nvGrpSpPr>
        <p:grpSpPr>
          <a:xfrm>
            <a:off x="7646350" y="5327822"/>
            <a:ext cx="400829" cy="584775"/>
            <a:chOff x="2846771" y="5299689"/>
            <a:chExt cx="547958" cy="584775"/>
          </a:xfrm>
        </p:grpSpPr>
        <p:sp>
          <p:nvSpPr>
            <p:cNvPr id="103" name="Rounded Rectangle 102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7168911" y="5103892"/>
            <a:ext cx="482824" cy="1032636"/>
            <a:chOff x="1823015" y="2962994"/>
            <a:chExt cx="366119" cy="783035"/>
          </a:xfrm>
        </p:grpSpPr>
        <p:sp>
          <p:nvSpPr>
            <p:cNvPr id="106" name="Rounded Rectangle 105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/>
                <p:cNvSpPr/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107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66119" cy="68322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/>
          <p:cNvGrpSpPr/>
          <p:nvPr/>
        </p:nvGrpSpPr>
        <p:grpSpPr>
          <a:xfrm>
            <a:off x="7954522" y="5103891"/>
            <a:ext cx="660756" cy="1032636"/>
            <a:chOff x="1747902" y="2962994"/>
            <a:chExt cx="501043" cy="783035"/>
          </a:xfrm>
        </p:grpSpPr>
        <p:sp>
          <p:nvSpPr>
            <p:cNvPr id="109" name="Rounded Rectangle 108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1747902" y="2986703"/>
                  <a:ext cx="501043" cy="6832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28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7902" y="2986703"/>
                  <a:ext cx="501043" cy="68322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76062"/>
              </p:ext>
            </p:extLst>
          </p:nvPr>
        </p:nvGraphicFramePr>
        <p:xfrm>
          <a:off x="3773077" y="2982922"/>
          <a:ext cx="279588" cy="185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86340"/>
              </p:ext>
            </p:extLst>
          </p:nvPr>
        </p:nvGraphicFramePr>
        <p:xfrm>
          <a:off x="4645524" y="2982922"/>
          <a:ext cx="279588" cy="185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3" name="Table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32713"/>
              </p:ext>
            </p:extLst>
          </p:nvPr>
        </p:nvGraphicFramePr>
        <p:xfrm>
          <a:off x="5517971" y="2982922"/>
          <a:ext cx="279588" cy="185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46006"/>
              </p:ext>
            </p:extLst>
          </p:nvPr>
        </p:nvGraphicFramePr>
        <p:xfrm>
          <a:off x="6390418" y="2982922"/>
          <a:ext cx="279588" cy="185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475437"/>
              </p:ext>
            </p:extLst>
          </p:nvPr>
        </p:nvGraphicFramePr>
        <p:xfrm>
          <a:off x="7262864" y="2982922"/>
          <a:ext cx="279588" cy="1858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5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424">
            <a:off x="5477025" y="618065"/>
            <a:ext cx="2706568" cy="2429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r="677" b="635"/>
          <a:stretch/>
        </p:blipFill>
        <p:spPr>
          <a:xfrm>
            <a:off x="448732" y="-203199"/>
            <a:ext cx="8238067" cy="6620932"/>
          </a:xfrm>
          <a:prstGeom prst="roundRect">
            <a:avLst>
              <a:gd name="adj" fmla="val 3112"/>
            </a:avLst>
          </a:prstGeom>
        </p:spPr>
      </p:pic>
      <p:sp>
        <p:nvSpPr>
          <p:cNvPr id="9" name="Rectangle 8"/>
          <p:cNvSpPr/>
          <p:nvPr/>
        </p:nvSpPr>
        <p:spPr>
          <a:xfrm>
            <a:off x="510558" y="697112"/>
            <a:ext cx="550077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Multiplying Proper Fractions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835" y="2029190"/>
            <a:ext cx="6144759" cy="772107"/>
          </a:xfrm>
          <a:prstGeom prst="rect">
            <a:avLst/>
          </a:prstGeom>
          <a:solidFill>
            <a:srgbClr val="FAD78C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There are different strategies to multiply a mixed number by a whole number. One strategy is repeated addition.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98684" y="4071253"/>
            <a:ext cx="1312450" cy="1032635"/>
            <a:chOff x="705984" y="3510194"/>
            <a:chExt cx="1312450" cy="1032635"/>
          </a:xfrm>
        </p:grpSpPr>
        <p:grpSp>
          <p:nvGrpSpPr>
            <p:cNvPr id="13" name="Group 12"/>
            <p:cNvGrpSpPr/>
            <p:nvPr/>
          </p:nvGrpSpPr>
          <p:grpSpPr>
            <a:xfrm>
              <a:off x="705984" y="3510194"/>
              <a:ext cx="1293353" cy="1032635"/>
              <a:chOff x="1839428" y="2988674"/>
              <a:chExt cx="980735" cy="78303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839428" y="2988674"/>
                <a:ext cx="980735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1880624" y="3043957"/>
                    <a:ext cx="472088" cy="66358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sz="3200" dirty="0"/>
                      <a:t>1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winkl" pitchFamily="2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0624" y="3043957"/>
                    <a:ext cx="472088" cy="66358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4272" b="-1118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/>
            <p:cNvSpPr txBox="1"/>
            <p:nvPr/>
          </p:nvSpPr>
          <p:spPr>
            <a:xfrm>
              <a:off x="1210761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2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18407" y="2894761"/>
            <a:ext cx="3049358" cy="1049106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The numerator is multiplied by the whole number.</a:t>
            </a:r>
          </a:p>
          <a:p>
            <a:pPr algn="ctr"/>
            <a:r>
              <a:rPr lang="en-GB" dirty="0">
                <a:latin typeface="Twinkl" pitchFamily="50" charset="0"/>
              </a:rPr>
              <a:t>2 </a:t>
            </a:r>
            <a:r>
              <a:rPr lang="en-GB" dirty="0">
                <a:latin typeface="Twinkl" pitchFamily="2" charset="0"/>
              </a:rPr>
              <a:t>×</a:t>
            </a:r>
            <a:r>
              <a:rPr lang="en-GB" dirty="0">
                <a:latin typeface="Twinkl" pitchFamily="50" charset="0"/>
              </a:rPr>
              <a:t> 2 =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5619" y="5254952"/>
            <a:ext cx="2256381" cy="1049106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 denominator is multiplied by one.</a:t>
            </a:r>
          </a:p>
          <a:p>
            <a:pPr algn="ctr">
              <a:spcBef>
                <a:spcPct val="0"/>
              </a:spcBef>
            </a:pPr>
            <a:r>
              <a:rPr lang="en-GB" altLang="en-US" dirty="0"/>
              <a:t>7 × 1 = 7</a:t>
            </a:r>
          </a:p>
        </p:txBody>
      </p:sp>
      <p:sp>
        <p:nvSpPr>
          <p:cNvPr id="19" name="Bent-Up Arrow 18"/>
          <p:cNvSpPr/>
          <p:nvPr/>
        </p:nvSpPr>
        <p:spPr>
          <a:xfrm>
            <a:off x="3772688" y="4005614"/>
            <a:ext cx="622570" cy="381560"/>
          </a:xfrm>
          <a:prstGeom prst="bentUpArrow">
            <a:avLst>
              <a:gd name="adj1" fmla="val 32648"/>
              <a:gd name="adj2" fmla="val 42846"/>
              <a:gd name="adj3" fmla="val 45395"/>
            </a:avLst>
          </a:prstGeom>
          <a:solidFill>
            <a:srgbClr val="F1864E"/>
          </a:solidFill>
          <a:ln w="28575">
            <a:solidFill>
              <a:srgbClr val="F18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Bent-Up Arrow 19"/>
          <p:cNvSpPr/>
          <p:nvPr/>
        </p:nvSpPr>
        <p:spPr>
          <a:xfrm flipV="1">
            <a:off x="3794199" y="4790085"/>
            <a:ext cx="622570" cy="381560"/>
          </a:xfrm>
          <a:prstGeom prst="bentUpArrow">
            <a:avLst>
              <a:gd name="adj1" fmla="val 32648"/>
              <a:gd name="adj2" fmla="val 42846"/>
              <a:gd name="adj3" fmla="val 45395"/>
            </a:avLst>
          </a:prstGeom>
          <a:solidFill>
            <a:srgbClr val="F1864E"/>
          </a:solidFill>
          <a:ln w="28575">
            <a:solidFill>
              <a:srgbClr val="F18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5763885" y="5327822"/>
            <a:ext cx="400829" cy="584775"/>
            <a:chOff x="2846771" y="5299689"/>
            <a:chExt cx="547958" cy="584775"/>
          </a:xfrm>
        </p:grpSpPr>
        <p:sp>
          <p:nvSpPr>
            <p:cNvPr id="22" name="Rounded Rectangle 21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+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33397" y="5103892"/>
            <a:ext cx="565517" cy="1032636"/>
            <a:chOff x="1866024" y="2962994"/>
            <a:chExt cx="322152" cy="783035"/>
          </a:xfrm>
        </p:grpSpPr>
        <p:sp>
          <p:nvSpPr>
            <p:cNvPr id="25" name="Rounded Rectangle 24"/>
            <p:cNvSpPr/>
            <p:nvPr/>
          </p:nvSpPr>
          <p:spPr>
            <a:xfrm>
              <a:off x="1885140" y="2962994"/>
              <a:ext cx="300350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1866024" y="2986703"/>
                  <a:ext cx="322152" cy="5892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800" dirty="0"/>
                    <a:t>1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6024" y="2986703"/>
                  <a:ext cx="322152" cy="589293"/>
                </a:xfrm>
                <a:prstGeom prst="rect">
                  <a:avLst/>
                </a:prstGeom>
                <a:blipFill>
                  <a:blip r:embed="rId6"/>
                  <a:stretch>
                    <a:fillRect l="-22826"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6323646" y="5103892"/>
            <a:ext cx="623889" cy="1032636"/>
            <a:chOff x="1823015" y="2962994"/>
            <a:chExt cx="395291" cy="783035"/>
          </a:xfrm>
        </p:grpSpPr>
        <p:sp>
          <p:nvSpPr>
            <p:cNvPr id="94" name="Rounded Rectangle 93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1823015" y="2986703"/>
                  <a:ext cx="395291" cy="5892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2800" dirty="0"/>
                    <a:t>1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15" y="2986703"/>
                  <a:ext cx="395291" cy="589293"/>
                </a:xfrm>
                <a:prstGeom prst="rect">
                  <a:avLst/>
                </a:prstGeom>
                <a:blipFill>
                  <a:blip r:embed="rId7"/>
                  <a:stretch>
                    <a:fillRect l="-19417" b="-93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/>
          <p:cNvGrpSpPr/>
          <p:nvPr/>
        </p:nvGrpSpPr>
        <p:grpSpPr>
          <a:xfrm>
            <a:off x="7059610" y="5327822"/>
            <a:ext cx="400829" cy="584775"/>
            <a:chOff x="2846771" y="5299689"/>
            <a:chExt cx="547958" cy="584775"/>
          </a:xfrm>
        </p:grpSpPr>
        <p:sp>
          <p:nvSpPr>
            <p:cNvPr id="103" name="Rounded Rectangle 102"/>
            <p:cNvSpPr/>
            <p:nvPr/>
          </p:nvSpPr>
          <p:spPr>
            <a:xfrm>
              <a:off x="2931415" y="5452856"/>
              <a:ext cx="394781" cy="28629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846771" y="5299689"/>
              <a:ext cx="547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550092" y="5103891"/>
            <a:ext cx="654810" cy="1032636"/>
            <a:chOff x="1798904" y="2962994"/>
            <a:chExt cx="435406" cy="783035"/>
          </a:xfrm>
        </p:grpSpPr>
        <p:sp>
          <p:nvSpPr>
            <p:cNvPr id="109" name="Rounded Rectangle 108"/>
            <p:cNvSpPr/>
            <p:nvPr/>
          </p:nvSpPr>
          <p:spPr>
            <a:xfrm>
              <a:off x="1826591" y="2962994"/>
              <a:ext cx="358899" cy="783035"/>
            </a:xfrm>
            <a:prstGeom prst="round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1798904" y="2986703"/>
                  <a:ext cx="435406" cy="5892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2800" dirty="0"/>
                    <a:t>2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latin typeface="Twinkl" pitchFamily="2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8904" y="2986703"/>
                  <a:ext cx="435406" cy="589293"/>
                </a:xfrm>
                <a:prstGeom prst="rect">
                  <a:avLst/>
                </a:prstGeom>
                <a:blipFill>
                  <a:blip r:embed="rId8"/>
                  <a:stretch>
                    <a:fillRect l="-19626" b="-85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05943"/>
              </p:ext>
            </p:extLst>
          </p:nvPr>
        </p:nvGraphicFramePr>
        <p:xfrm>
          <a:off x="5434043" y="2982921"/>
          <a:ext cx="374860" cy="2011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407128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09093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353BE419-2A97-42EC-86E4-C13D6C797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473979"/>
              </p:ext>
            </p:extLst>
          </p:nvPr>
        </p:nvGraphicFramePr>
        <p:xfrm>
          <a:off x="4845967" y="2982921"/>
          <a:ext cx="374860" cy="2011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1681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DD9F14BC-1C87-4EA4-A3E2-3A2BC31DD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286560"/>
              </p:ext>
            </p:extLst>
          </p:nvPr>
        </p:nvGraphicFramePr>
        <p:xfrm>
          <a:off x="6717965" y="2982921"/>
          <a:ext cx="374860" cy="2011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407128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109093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8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C82188AB-6313-424A-99A9-314629A35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98864"/>
              </p:ext>
            </p:extLst>
          </p:nvPr>
        </p:nvGraphicFramePr>
        <p:xfrm>
          <a:off x="6129889" y="2982921"/>
          <a:ext cx="374860" cy="20116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11681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rgbClr val="F186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" name="Bent-Up Arrow 18">
            <a:extLst>
              <a:ext uri="{FF2B5EF4-FFF2-40B4-BE49-F238E27FC236}">
                <a16:creationId xmlns:a16="http://schemas.microsoft.com/office/drawing/2014/main" id="{A156E682-79C5-4454-BD85-245A4D79A942}"/>
              </a:ext>
            </a:extLst>
          </p:cNvPr>
          <p:cNvSpPr/>
          <p:nvPr/>
        </p:nvSpPr>
        <p:spPr>
          <a:xfrm flipH="1" flipV="1">
            <a:off x="1693049" y="4243013"/>
            <a:ext cx="622570" cy="381560"/>
          </a:xfrm>
          <a:prstGeom prst="bentUpArrow">
            <a:avLst>
              <a:gd name="adj1" fmla="val 32648"/>
              <a:gd name="adj2" fmla="val 42846"/>
              <a:gd name="adj3" fmla="val 45395"/>
            </a:avLst>
          </a:prstGeom>
          <a:solidFill>
            <a:srgbClr val="F1864E"/>
          </a:solidFill>
          <a:ln w="28575">
            <a:solidFill>
              <a:srgbClr val="F18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07FFB8-F91E-44B2-B2E3-CDFC19B43668}"/>
              </a:ext>
            </a:extLst>
          </p:cNvPr>
          <p:cNvSpPr txBox="1"/>
          <p:nvPr/>
        </p:nvSpPr>
        <p:spPr>
          <a:xfrm>
            <a:off x="593835" y="4700954"/>
            <a:ext cx="1553497" cy="160310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/>
              <a:t>The whole is multiplied by the whole number.</a:t>
            </a:r>
          </a:p>
          <a:p>
            <a:pPr algn="ctr">
              <a:spcBef>
                <a:spcPct val="0"/>
              </a:spcBef>
            </a:pPr>
            <a:r>
              <a:rPr lang="en-GB" altLang="en-US" dirty="0"/>
              <a:t>1 </a:t>
            </a:r>
            <a:r>
              <a:rPr lang="en-GB" altLang="en-US" dirty="0">
                <a:latin typeface="Twinkl SemiBold" pitchFamily="2" charset="0"/>
              </a:rPr>
              <a:t>×</a:t>
            </a:r>
            <a:r>
              <a:rPr lang="en-GB" altLang="en-US" dirty="0"/>
              <a:t> 2 = 2</a:t>
            </a:r>
          </a:p>
        </p:txBody>
      </p:sp>
    </p:spTree>
    <p:extLst>
      <p:ext uri="{BB962C8B-B14F-4D97-AF65-F5344CB8AC3E}">
        <p14:creationId xmlns:p14="http://schemas.microsoft.com/office/powerpoint/2010/main" val="35241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91"/>
          <a:stretch/>
        </p:blipFill>
        <p:spPr>
          <a:xfrm>
            <a:off x="441960" y="430032"/>
            <a:ext cx="8252460" cy="5986312"/>
          </a:xfrm>
          <a:prstGeom prst="roundRect">
            <a:avLst>
              <a:gd name="adj" fmla="val 2920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510557" y="697112"/>
            <a:ext cx="75209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Multiplying Mixed Numbers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75194" y="4077944"/>
            <a:ext cx="546186" cy="776206"/>
            <a:chOff x="3571357" y="4088254"/>
            <a:chExt cx="546186" cy="776206"/>
          </a:xfrm>
        </p:grpSpPr>
        <p:sp>
          <p:nvSpPr>
            <p:cNvPr id="14" name="Rounded Rectangle 1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1581" y="3840055"/>
            <a:ext cx="1512090" cy="1035233"/>
            <a:chOff x="1211581" y="3840055"/>
            <a:chExt cx="1512090" cy="1035233"/>
          </a:xfrm>
        </p:grpSpPr>
        <p:grpSp>
          <p:nvGrpSpPr>
            <p:cNvPr id="8" name="Group 7"/>
            <p:cNvGrpSpPr/>
            <p:nvPr/>
          </p:nvGrpSpPr>
          <p:grpSpPr>
            <a:xfrm>
              <a:off x="1211581" y="3840055"/>
              <a:ext cx="1512090" cy="1035233"/>
              <a:chOff x="557146" y="3507596"/>
              <a:chExt cx="1512090" cy="103523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57146" y="3507596"/>
                <a:ext cx="1442192" cy="1035233"/>
                <a:chOff x="1726566" y="2986704"/>
                <a:chExt cx="1093598" cy="785005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1726566" y="2988674"/>
                  <a:ext cx="1093598" cy="783035"/>
                </a:xfrm>
                <a:prstGeom prst="roundRect">
                  <a:avLst/>
                </a:prstGeom>
                <a:solidFill>
                  <a:srgbClr val="FAD7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1919321" y="2986704"/>
                      <a:ext cx="412311" cy="76622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4</m:t>
                                </m:r>
                              </m:den>
                            </m:f>
                          </m:oMath>
                        </m:oMathPara>
                      </a14:m>
                      <a:endParaRPr lang="en-GB" sz="5400" dirty="0">
                        <a:latin typeface="Twinkl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9321" y="2986704"/>
                      <a:ext cx="412311" cy="76622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TextBox 9"/>
              <p:cNvSpPr txBox="1"/>
              <p:nvPr/>
            </p:nvSpPr>
            <p:spPr>
              <a:xfrm>
                <a:off x="1261563" y="3745963"/>
                <a:ext cx="807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Twinkl" pitchFamily="2" charset="0"/>
                  </a:rPr>
                  <a:t>× 2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14089" y="4077598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35828" y="3840055"/>
            <a:ext cx="1274405" cy="1035233"/>
            <a:chOff x="794831" y="3507596"/>
            <a:chExt cx="1274405" cy="1035233"/>
          </a:xfrm>
        </p:grpSpPr>
        <p:grpSp>
          <p:nvGrpSpPr>
            <p:cNvPr id="19" name="Group 18"/>
            <p:cNvGrpSpPr/>
            <p:nvPr/>
          </p:nvGrpSpPr>
          <p:grpSpPr>
            <a:xfrm>
              <a:off x="794831" y="3507596"/>
              <a:ext cx="1212125" cy="1035233"/>
              <a:chOff x="1906800" y="2986704"/>
              <a:chExt cx="919141" cy="78500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906800" y="2988674"/>
                <a:ext cx="919141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1919321" y="2986704"/>
                    <a:ext cx="412311" cy="77089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9321" y="2986704"/>
                    <a:ext cx="412311" cy="7708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/>
            <p:cNvSpPr txBox="1"/>
            <p:nvPr/>
          </p:nvSpPr>
          <p:spPr>
            <a:xfrm>
              <a:off x="1261563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53841" y="4074318"/>
            <a:ext cx="546186" cy="776206"/>
            <a:chOff x="3571357" y="4088254"/>
            <a:chExt cx="546186" cy="776206"/>
          </a:xfrm>
        </p:grpSpPr>
        <p:sp>
          <p:nvSpPr>
            <p:cNvPr id="24" name="Rounded Rectangle 2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70322" y="3840055"/>
            <a:ext cx="707245" cy="1035233"/>
            <a:chOff x="1884653" y="2986704"/>
            <a:chExt cx="536296" cy="785005"/>
          </a:xfrm>
        </p:grpSpPr>
        <p:sp>
          <p:nvSpPr>
            <p:cNvPr id="29" name="Rounded Rectangle 28"/>
            <p:cNvSpPr/>
            <p:nvPr/>
          </p:nvSpPr>
          <p:spPr>
            <a:xfrm>
              <a:off x="1906801" y="2988674"/>
              <a:ext cx="47216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84653" y="2986704"/>
                  <a:ext cx="536296" cy="7708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653" y="2986704"/>
                  <a:ext cx="536296" cy="77089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6405937" y="4074318"/>
            <a:ext cx="546186" cy="776206"/>
            <a:chOff x="3571357" y="4088254"/>
            <a:chExt cx="546186" cy="776206"/>
          </a:xfrm>
        </p:grpSpPr>
        <p:sp>
          <p:nvSpPr>
            <p:cNvPr id="32" name="Rounded Rectangle 31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995765" y="3815291"/>
            <a:ext cx="797936" cy="1035233"/>
            <a:chOff x="6995765" y="3815291"/>
            <a:chExt cx="797936" cy="1035233"/>
          </a:xfrm>
        </p:grpSpPr>
        <p:grpSp>
          <p:nvGrpSpPr>
            <p:cNvPr id="35" name="Group 34"/>
            <p:cNvGrpSpPr/>
            <p:nvPr/>
          </p:nvGrpSpPr>
          <p:grpSpPr>
            <a:xfrm>
              <a:off x="6995765" y="3815291"/>
              <a:ext cx="797936" cy="1035233"/>
              <a:chOff x="1726566" y="2986704"/>
              <a:chExt cx="605066" cy="78500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726566" y="2988674"/>
                <a:ext cx="604595" cy="783035"/>
              </a:xfrm>
              <a:prstGeom prst="round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/>
                  <p:cNvSpPr/>
                  <p:nvPr/>
                </p:nvSpPr>
                <p:spPr>
                  <a:xfrm>
                    <a:off x="1919321" y="2986704"/>
                    <a:ext cx="412311" cy="77089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4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8" name="Rectangle 3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9321" y="2986704"/>
                    <a:ext cx="412311" cy="77089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/>
            <p:cNvSpPr txBox="1"/>
            <p:nvPr/>
          </p:nvSpPr>
          <p:spPr>
            <a:xfrm>
              <a:off x="6998273" y="4052834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4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16077" y="2236224"/>
            <a:ext cx="2233199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In this mixed number, every whole is made of four parts.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(2 × 4) + 1 = 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07553" y="2236224"/>
            <a:ext cx="1868674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numerator is multiplied by the whole number.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9 × 2 = 18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205366" y="2236224"/>
            <a:ext cx="2233199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This answer is an improper fraction. We need to change it to a mixed number.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49532" y="5307828"/>
            <a:ext cx="1984716" cy="956773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denominator is multiplied by one.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4 × 1 = 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42386" y="5307828"/>
            <a:ext cx="1984716" cy="464331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pt-BR" sz="1600" dirty="0">
                <a:latin typeface="Twinkl" pitchFamily="50" charset="0"/>
              </a:rPr>
              <a:t>18 ÷ 4 = 4 r 2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725930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812779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19368" y="4956701"/>
            <a:ext cx="0" cy="468992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904991" y="4933841"/>
            <a:ext cx="0" cy="468992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900150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6">
            <a:extLst>
              <a:ext uri="{FF2B5EF4-FFF2-40B4-BE49-F238E27FC236}">
                <a16:creationId xmlns:a16="http://schemas.microsoft.com/office/drawing/2014/main" id="{FE9434BB-E5D8-43BE-AD93-85F18FDB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802" y="1357313"/>
            <a:ext cx="6076395" cy="772107"/>
          </a:xfrm>
          <a:prstGeom prst="rect">
            <a:avLst/>
          </a:prstGeom>
          <a:solidFill>
            <a:srgbClr val="FAD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 multiply a mixed number by a whole number, you can also change the mixed number into an improper fraction.</a:t>
            </a:r>
          </a:p>
        </p:txBody>
      </p:sp>
    </p:spTree>
    <p:extLst>
      <p:ext uri="{BB962C8B-B14F-4D97-AF65-F5344CB8AC3E}">
        <p14:creationId xmlns:p14="http://schemas.microsoft.com/office/powerpoint/2010/main" val="7372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91"/>
          <a:stretch/>
        </p:blipFill>
        <p:spPr>
          <a:xfrm>
            <a:off x="434340" y="430032"/>
            <a:ext cx="8252460" cy="5986312"/>
          </a:xfrm>
          <a:prstGeom prst="roundRect">
            <a:avLst>
              <a:gd name="adj" fmla="val 2920"/>
            </a:avLst>
          </a:prstGeom>
        </p:spPr>
      </p:pic>
      <p:grpSp>
        <p:nvGrpSpPr>
          <p:cNvPr id="16" name="Group 15"/>
          <p:cNvGrpSpPr/>
          <p:nvPr/>
        </p:nvGrpSpPr>
        <p:grpSpPr>
          <a:xfrm>
            <a:off x="2875194" y="4077944"/>
            <a:ext cx="546186" cy="776206"/>
            <a:chOff x="3571357" y="4088254"/>
            <a:chExt cx="546186" cy="776206"/>
          </a:xfrm>
        </p:grpSpPr>
        <p:sp>
          <p:nvSpPr>
            <p:cNvPr id="14" name="Rounded Rectangle 1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1581" y="3840055"/>
            <a:ext cx="1512090" cy="1035233"/>
            <a:chOff x="1211581" y="3840055"/>
            <a:chExt cx="1512090" cy="1035233"/>
          </a:xfrm>
        </p:grpSpPr>
        <p:grpSp>
          <p:nvGrpSpPr>
            <p:cNvPr id="8" name="Group 7"/>
            <p:cNvGrpSpPr/>
            <p:nvPr/>
          </p:nvGrpSpPr>
          <p:grpSpPr>
            <a:xfrm>
              <a:off x="1211581" y="3840055"/>
              <a:ext cx="1512090" cy="1035233"/>
              <a:chOff x="557146" y="3507596"/>
              <a:chExt cx="1512090" cy="103523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57146" y="3507596"/>
                <a:ext cx="1442192" cy="1035233"/>
                <a:chOff x="1726566" y="2986704"/>
                <a:chExt cx="1093598" cy="785005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1726566" y="2988674"/>
                  <a:ext cx="1093598" cy="783035"/>
                </a:xfrm>
                <a:prstGeom prst="roundRect">
                  <a:avLst/>
                </a:prstGeom>
                <a:solidFill>
                  <a:srgbClr val="FAD7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1919321" y="2986704"/>
                      <a:ext cx="412311" cy="76715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GB" sz="3200" b="0" i="0" smtClean="0">
                                    <a:latin typeface="Twinkl" pitchFamily="2" charset="0"/>
                                  </a:rPr>
                                  <m:t>7</m:t>
                                </m:r>
                              </m:den>
                            </m:f>
                          </m:oMath>
                        </m:oMathPara>
                      </a14:m>
                      <a:endParaRPr lang="en-GB" sz="5400" dirty="0">
                        <a:latin typeface="Twinkl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Rectangle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9321" y="2986704"/>
                      <a:ext cx="412311" cy="76715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TextBox 9"/>
              <p:cNvSpPr txBox="1"/>
              <p:nvPr/>
            </p:nvSpPr>
            <p:spPr>
              <a:xfrm>
                <a:off x="1261563" y="3745963"/>
                <a:ext cx="807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>
                    <a:latin typeface="Twinkl" pitchFamily="2" charset="0"/>
                  </a:rPr>
                  <a:t>× 3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214089" y="4077598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21861" y="3840055"/>
            <a:ext cx="1288372" cy="1035233"/>
            <a:chOff x="780864" y="3507596"/>
            <a:chExt cx="1288372" cy="1035233"/>
          </a:xfrm>
        </p:grpSpPr>
        <p:grpSp>
          <p:nvGrpSpPr>
            <p:cNvPr id="19" name="Group 18"/>
            <p:cNvGrpSpPr/>
            <p:nvPr/>
          </p:nvGrpSpPr>
          <p:grpSpPr>
            <a:xfrm>
              <a:off x="780864" y="3507596"/>
              <a:ext cx="1226092" cy="1035233"/>
              <a:chOff x="1896209" y="2986704"/>
              <a:chExt cx="929732" cy="78500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906800" y="2988674"/>
                <a:ext cx="919141" cy="783035"/>
              </a:xfrm>
              <a:prstGeom prst="roundRect">
                <a:avLst/>
              </a:prstGeom>
              <a:solidFill>
                <a:srgbClr val="FAD7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1896209" y="2986704"/>
                    <a:ext cx="480381" cy="76622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96209" y="2986704"/>
                    <a:ext cx="480381" cy="76622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/>
            <p:cNvSpPr txBox="1"/>
            <p:nvPr/>
          </p:nvSpPr>
          <p:spPr>
            <a:xfrm>
              <a:off x="1261563" y="3745963"/>
              <a:ext cx="807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× 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53841" y="4074318"/>
            <a:ext cx="546186" cy="776206"/>
            <a:chOff x="3571357" y="4088254"/>
            <a:chExt cx="546186" cy="776206"/>
          </a:xfrm>
        </p:grpSpPr>
        <p:sp>
          <p:nvSpPr>
            <p:cNvPr id="24" name="Rounded Rectangle 23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55083" y="3840055"/>
            <a:ext cx="729688" cy="1035233"/>
            <a:chOff x="1873097" y="2986704"/>
            <a:chExt cx="553314" cy="785005"/>
          </a:xfrm>
        </p:grpSpPr>
        <p:sp>
          <p:nvSpPr>
            <p:cNvPr id="29" name="Rounded Rectangle 28"/>
            <p:cNvSpPr/>
            <p:nvPr/>
          </p:nvSpPr>
          <p:spPr>
            <a:xfrm>
              <a:off x="1906801" y="2988674"/>
              <a:ext cx="472161" cy="783035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73097" y="2986704"/>
                  <a:ext cx="553314" cy="7706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33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GB" sz="3200" b="0" i="0" smtClean="0">
                                <a:latin typeface="Twinkl" pitchFamily="2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latin typeface="Twinkl" pitchFamily="2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097" y="2986704"/>
                  <a:ext cx="553314" cy="7706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6405937" y="4074318"/>
            <a:ext cx="546186" cy="776206"/>
            <a:chOff x="3571357" y="4088254"/>
            <a:chExt cx="546186" cy="776206"/>
          </a:xfrm>
        </p:grpSpPr>
        <p:sp>
          <p:nvSpPr>
            <p:cNvPr id="32" name="Rounded Rectangle 31"/>
            <p:cNvSpPr/>
            <p:nvPr/>
          </p:nvSpPr>
          <p:spPr>
            <a:xfrm>
              <a:off x="3592601" y="4190290"/>
              <a:ext cx="393504" cy="380013"/>
            </a:xfrm>
            <a:prstGeom prst="round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71357" y="4088254"/>
              <a:ext cx="546186" cy="776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=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995765" y="3815291"/>
            <a:ext cx="797315" cy="1035233"/>
            <a:chOff x="6995765" y="3815291"/>
            <a:chExt cx="797315" cy="1035233"/>
          </a:xfrm>
        </p:grpSpPr>
        <p:grpSp>
          <p:nvGrpSpPr>
            <p:cNvPr id="35" name="Group 34"/>
            <p:cNvGrpSpPr/>
            <p:nvPr/>
          </p:nvGrpSpPr>
          <p:grpSpPr>
            <a:xfrm>
              <a:off x="6995765" y="3815291"/>
              <a:ext cx="797315" cy="1035233"/>
              <a:chOff x="1726566" y="2986704"/>
              <a:chExt cx="604595" cy="785005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726566" y="2988674"/>
                <a:ext cx="604595" cy="783035"/>
              </a:xfrm>
              <a:prstGeom prst="roundRect">
                <a:avLst/>
              </a:prstGeom>
              <a:solidFill>
                <a:srgbClr val="F186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Rectangle 37"/>
                  <p:cNvSpPr/>
                  <p:nvPr/>
                </p:nvSpPr>
                <p:spPr>
                  <a:xfrm>
                    <a:off x="1919321" y="2986704"/>
                    <a:ext cx="400156" cy="76622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3200" b="0" i="0" smtClean="0">
                                  <a:latin typeface="Twinkl" pitchFamily="2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GB" sz="5400" dirty="0">
                      <a:latin typeface="Twinkl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8" name="Rectangle 3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9321" y="2986704"/>
                    <a:ext cx="400156" cy="76622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9" name="TextBox 38"/>
            <p:cNvSpPr txBox="1"/>
            <p:nvPr/>
          </p:nvSpPr>
          <p:spPr>
            <a:xfrm>
              <a:off x="6998273" y="4052834"/>
              <a:ext cx="440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Twinkl" pitchFamily="2" charset="0"/>
                </a:rPr>
                <a:t>4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16077" y="2236224"/>
            <a:ext cx="2233199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In this mixed number, every whole is made of four parts.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(1 × 7) + 4 = 11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07553" y="2236224"/>
            <a:ext cx="1868674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numerator is multiplied by the whole number.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11 × 3 = 33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205366" y="2236224"/>
            <a:ext cx="2233199" cy="1202994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This answer is an improper fraction. We need to change it to a mixed number.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149532" y="5307828"/>
            <a:ext cx="1984716" cy="956773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GB" sz="1600" dirty="0">
                <a:latin typeface="Twinkl" pitchFamily="50" charset="0"/>
              </a:rPr>
              <a:t>The denominator is multiplied by one.</a:t>
            </a:r>
          </a:p>
          <a:p>
            <a:pPr algn="ctr"/>
            <a:r>
              <a:rPr lang="en-GB" sz="1600" dirty="0">
                <a:latin typeface="Twinkl" pitchFamily="50" charset="0"/>
              </a:rPr>
              <a:t>7 × 1 = 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42386" y="5307828"/>
            <a:ext cx="1984716" cy="464331"/>
          </a:xfrm>
          <a:prstGeom prst="rect">
            <a:avLst/>
          </a:prstGeom>
          <a:solidFill>
            <a:srgbClr val="F186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pt-BR" sz="1600" dirty="0">
                <a:latin typeface="Twinkl" pitchFamily="50" charset="0"/>
              </a:rPr>
              <a:t>33 ÷ 7 = 4 r 5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725930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812779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819368" y="4956701"/>
            <a:ext cx="0" cy="468992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904991" y="4933841"/>
            <a:ext cx="0" cy="468992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900150" y="3360420"/>
            <a:ext cx="0" cy="440954"/>
          </a:xfrm>
          <a:prstGeom prst="straightConnector1">
            <a:avLst/>
          </a:prstGeom>
          <a:ln w="76200">
            <a:solidFill>
              <a:srgbClr val="F186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10557" y="697112"/>
            <a:ext cx="75209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latin typeface="Twinkl" pitchFamily="2" charset="0"/>
              </a:rPr>
              <a:t>Multiplying Mixed Numbers</a:t>
            </a: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6EC723F1-D8FD-414D-99F7-26FFB4B42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801" y="1357313"/>
            <a:ext cx="6076397" cy="772107"/>
          </a:xfrm>
          <a:prstGeom prst="rect">
            <a:avLst/>
          </a:prstGeom>
          <a:solidFill>
            <a:srgbClr val="FAD7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 multiply a mixed number by a whole number, you can also change the mixed number into an improper fraction.</a:t>
            </a:r>
          </a:p>
        </p:txBody>
      </p:sp>
    </p:spTree>
    <p:extLst>
      <p:ext uri="{BB962C8B-B14F-4D97-AF65-F5344CB8AC3E}">
        <p14:creationId xmlns:p14="http://schemas.microsoft.com/office/powerpoint/2010/main" val="18458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576</Words>
  <Application>Microsoft Office PowerPoint</Application>
  <PresentationFormat>On-screen Show (4:3)</PresentationFormat>
  <Paragraphs>183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Twinkl SemiBold</vt:lpstr>
      <vt:lpstr>Twinkl</vt:lpstr>
      <vt:lpstr>Sassoon Infant Md</vt:lpstr>
      <vt:lpstr>Arial</vt:lpstr>
      <vt:lpstr>Cambria Math</vt:lpstr>
      <vt:lpstr>Tuffy</vt:lpstr>
      <vt:lpstr>Sassoon Infant Rg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Catherine</cp:lastModifiedBy>
  <cp:revision>113</cp:revision>
  <dcterms:created xsi:type="dcterms:W3CDTF">2018-03-13T10:06:42Z</dcterms:created>
  <dcterms:modified xsi:type="dcterms:W3CDTF">2020-06-07T16:25:45Z</dcterms:modified>
</cp:coreProperties>
</file>