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06" r:id="rId2"/>
    <p:sldId id="304" r:id="rId3"/>
    <p:sldId id="305" r:id="rId4"/>
    <p:sldId id="295" r:id="rId5"/>
    <p:sldId id="294" r:id="rId6"/>
    <p:sldId id="297" r:id="rId7"/>
    <p:sldId id="298" r:id="rId8"/>
    <p:sldId id="303" r:id="rId9"/>
    <p:sldId id="299" r:id="rId10"/>
  </p:sldIdLst>
  <p:sldSz cx="9144000" cy="6858000" type="screen4x3"/>
  <p:notesSz cx="6858000" cy="9144000"/>
  <p:embeddedFontLst>
    <p:embeddedFont>
      <p:font typeface="Twinkl" panose="020B0604020202020204" pitchFamily="2" charset="0"/>
      <p:regular r:id="rId11"/>
      <p:bold r:id="rId12"/>
    </p:embeddedFont>
    <p:embeddedFont>
      <p:font typeface="Tuffy" panose="020B0603060100000000" charset="0"/>
      <p:regular r:id="rId13"/>
      <p:bold r:id="rId14"/>
      <p:italic r:id="rId15"/>
      <p:boldItalic r:id="rId16"/>
    </p:embeddedFont>
    <p:embeddedFont>
      <p:font typeface="Sassoon Infant Md" panose="02000603050000020003" charset="0"/>
      <p:regular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Sassoon Infant Rg" panose="02000503030000020003" pitchFamily="50" charset="0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Twinkl SemiBold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64E"/>
    <a:srgbClr val="FAD78C"/>
    <a:srgbClr val="FFFFC5"/>
    <a:srgbClr val="FEF69F"/>
    <a:srgbClr val="7D4F7D"/>
    <a:srgbClr val="644968"/>
    <a:srgbClr val="191919"/>
    <a:srgbClr val="5F2E1F"/>
    <a:srgbClr val="009741"/>
    <a:srgbClr val="FCE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96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2455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84">
          <p15:clr>
            <a:srgbClr val="FBAE40"/>
          </p15:clr>
        </p15:guide>
        <p15:guide id="2" pos="476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0">
          <p15:clr>
            <a:srgbClr val="FBAE40"/>
          </p15:clr>
        </p15:guide>
        <p15:guide id="6" pos="5420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2050869"/>
            <a:ext cx="6622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Lesson 2: Understanding percentages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21953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Warm up</a:t>
            </a:r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Match the decimals below to their expanded forms.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C98043F-F327-469C-AFFD-8AE7F5773C6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708D9E-CA2D-4259-BAB9-23859C8574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5775" y="1688258"/>
          <a:ext cx="41760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981953979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38382739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697995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0.68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 + 0.06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61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36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6.08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 + 0.8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800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088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8.6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0.6 + 0.08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35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172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8.06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 + 0.08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731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85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6.8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 + 0.6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24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Were you correct?</a:t>
            </a:r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Match the decimals below to their expanded forms.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C98043F-F327-469C-AFFD-8AE7F5773C6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708D9E-CA2D-4259-BAB9-23859C8574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5775" y="1688258"/>
          <a:ext cx="41760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981953979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38382739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697995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0.68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 + 0.06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61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36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6.08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 + 0.8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800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088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8.6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0.6 + 0.08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35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172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8.06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 + 0.08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731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85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6.8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8 + 0.6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27998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C78BDA-77B7-4CFB-8156-28CFBDD708CA}"/>
              </a:ext>
            </a:extLst>
          </p:cNvPr>
          <p:cNvCxnSpPr>
            <a:cxnSpLocks/>
          </p:cNvCxnSpPr>
          <p:nvPr/>
        </p:nvCxnSpPr>
        <p:spPr>
          <a:xfrm>
            <a:off x="3590641" y="1897039"/>
            <a:ext cx="1619534" cy="15742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45A219-E4EF-4493-812C-8C8356BF076C}"/>
              </a:ext>
            </a:extLst>
          </p:cNvPr>
          <p:cNvCxnSpPr>
            <a:cxnSpLocks/>
          </p:cNvCxnSpPr>
          <p:nvPr/>
        </p:nvCxnSpPr>
        <p:spPr>
          <a:xfrm>
            <a:off x="3590641" y="2684188"/>
            <a:ext cx="1619534" cy="15742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E35375-4EB0-4030-9AD5-E9E83F9D88FB}"/>
              </a:ext>
            </a:extLst>
          </p:cNvPr>
          <p:cNvCxnSpPr>
            <a:cxnSpLocks/>
          </p:cNvCxnSpPr>
          <p:nvPr/>
        </p:nvCxnSpPr>
        <p:spPr>
          <a:xfrm>
            <a:off x="3590641" y="3471337"/>
            <a:ext cx="1619534" cy="15742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4FEB15-7E5A-4C1C-8591-DD17B97CEC58}"/>
              </a:ext>
            </a:extLst>
          </p:cNvPr>
          <p:cNvCxnSpPr>
            <a:cxnSpLocks/>
          </p:cNvCxnSpPr>
          <p:nvPr/>
        </p:nvCxnSpPr>
        <p:spPr>
          <a:xfrm flipV="1">
            <a:off x="3590641" y="1897038"/>
            <a:ext cx="1619534" cy="23614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062501-40C5-4098-BCDC-7BF511729531}"/>
              </a:ext>
            </a:extLst>
          </p:cNvPr>
          <p:cNvCxnSpPr>
            <a:cxnSpLocks/>
          </p:cNvCxnSpPr>
          <p:nvPr/>
        </p:nvCxnSpPr>
        <p:spPr>
          <a:xfrm flipV="1">
            <a:off x="3590641" y="2684188"/>
            <a:ext cx="1619534" cy="23614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2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9750" y="1279338"/>
            <a:ext cx="8064500" cy="3087132"/>
          </a:xfrm>
          <a:prstGeom prst="rect">
            <a:avLst/>
          </a:prstGeom>
          <a:gradFill>
            <a:gsLst>
              <a:gs pos="0">
                <a:srgbClr val="28384C"/>
              </a:gs>
              <a:gs pos="100000">
                <a:srgbClr val="9794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34985" y="1276164"/>
            <a:ext cx="8064500" cy="3087132"/>
          </a:xfrm>
          <a:prstGeom prst="rect">
            <a:avLst/>
          </a:prstGeom>
          <a:gradFill>
            <a:gsLst>
              <a:gs pos="0">
                <a:srgbClr val="6A99AE"/>
              </a:gs>
              <a:gs pos="100000">
                <a:srgbClr val="F3DD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" y="1276164"/>
            <a:ext cx="8064500" cy="35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272990"/>
            <a:ext cx="8064500" cy="35080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901086" y="2714012"/>
            <a:ext cx="2584392" cy="1527580"/>
            <a:chOff x="3901086" y="2714012"/>
            <a:chExt cx="2584392" cy="1527580"/>
          </a:xfrm>
        </p:grpSpPr>
        <p:sp>
          <p:nvSpPr>
            <p:cNvPr id="42" name="Rectangle 41"/>
            <p:cNvSpPr/>
            <p:nvPr/>
          </p:nvSpPr>
          <p:spPr>
            <a:xfrm>
              <a:off x="3901086" y="2714012"/>
              <a:ext cx="2584392" cy="152758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90596" y="2811349"/>
              <a:ext cx="2440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What can you tell me about this symbol?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EFB819-5CE7-4715-962E-D3DD0C19107A}"/>
              </a:ext>
            </a:extLst>
          </p:cNvPr>
          <p:cNvGrpSpPr/>
          <p:nvPr/>
        </p:nvGrpSpPr>
        <p:grpSpPr>
          <a:xfrm>
            <a:off x="3901086" y="2717186"/>
            <a:ext cx="2584392" cy="1527580"/>
            <a:chOff x="3901086" y="2714012"/>
            <a:chExt cx="2584392" cy="152758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8EAFDA4-E90E-4651-9193-A6B429693656}"/>
                </a:ext>
              </a:extLst>
            </p:cNvPr>
            <p:cNvSpPr/>
            <p:nvPr/>
          </p:nvSpPr>
          <p:spPr>
            <a:xfrm>
              <a:off x="3901086" y="2714012"/>
              <a:ext cx="2584392" cy="152758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4783B56-CAF5-4CA8-93E5-D16258374234}"/>
                </a:ext>
              </a:extLst>
            </p:cNvPr>
            <p:cNvSpPr/>
            <p:nvPr/>
          </p:nvSpPr>
          <p:spPr>
            <a:xfrm>
              <a:off x="3990596" y="2811349"/>
              <a:ext cx="24405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‘Per cent’ relates to ‘number of parts per hundred’.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167468"/>
            <a:ext cx="8066566" cy="41349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6" y="4242959"/>
            <a:ext cx="4535482" cy="205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Tell Me</a:t>
            </a:r>
          </a:p>
        </p:txBody>
      </p:sp>
      <p:sp>
        <p:nvSpPr>
          <p:cNvPr id="12" name="Oval 11"/>
          <p:cNvSpPr/>
          <p:nvPr/>
        </p:nvSpPr>
        <p:spPr>
          <a:xfrm>
            <a:off x="4572000" y="3707148"/>
            <a:ext cx="527774" cy="527774"/>
          </a:xfrm>
          <a:prstGeom prst="ellipse">
            <a:avLst/>
          </a:prstGeom>
          <a:solidFill>
            <a:schemeClr val="accent3">
              <a:lumMod val="20000"/>
              <a:lumOff val="80000"/>
              <a:alpha val="1000"/>
            </a:schemeClr>
          </a:solidFill>
          <a:ln>
            <a:noFill/>
          </a:ln>
          <a:effectLst>
            <a:glow rad="1905000">
              <a:schemeClr val="accent3">
                <a:lumMod val="40000"/>
                <a:lumOff val="60000"/>
                <a:alpha val="3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2770592" y="1630103"/>
            <a:ext cx="3629518" cy="3792489"/>
            <a:chOff x="1391608" y="-1151701"/>
            <a:chExt cx="6138891" cy="6414536"/>
          </a:xfrm>
        </p:grpSpPr>
        <p:grpSp>
          <p:nvGrpSpPr>
            <p:cNvPr id="15" name="Group 14"/>
            <p:cNvGrpSpPr/>
            <p:nvPr/>
          </p:nvGrpSpPr>
          <p:grpSpPr>
            <a:xfrm>
              <a:off x="4647737" y="2221145"/>
              <a:ext cx="2882762" cy="3041690"/>
              <a:chOff x="4647737" y="2221145"/>
              <a:chExt cx="2882762" cy="304169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856408" y="2680314"/>
                <a:ext cx="2674091" cy="2582521"/>
                <a:chOff x="4856408" y="2680314"/>
                <a:chExt cx="2674091" cy="2582521"/>
              </a:xfrm>
            </p:grpSpPr>
            <p:sp>
              <p:nvSpPr>
                <p:cNvPr id="32" name="Hexagon 31"/>
                <p:cNvSpPr/>
                <p:nvPr/>
              </p:nvSpPr>
              <p:spPr>
                <a:xfrm rot="20541499">
                  <a:off x="5130802" y="2988919"/>
                  <a:ext cx="598482" cy="515933"/>
                </a:xfrm>
                <a:prstGeom prst="hexagon">
                  <a:avLst/>
                </a:prstGeom>
                <a:solidFill>
                  <a:srgbClr val="ADB2FF">
                    <a:alpha val="37000"/>
                  </a:srgbClr>
                </a:solidFill>
                <a:ln>
                  <a:noFill/>
                </a:ln>
                <a:effectLst>
                  <a:glow rad="381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Hexagon 32"/>
                <p:cNvSpPr/>
                <p:nvPr/>
              </p:nvSpPr>
              <p:spPr>
                <a:xfrm rot="20541499">
                  <a:off x="4856408" y="2680314"/>
                  <a:ext cx="420574" cy="362564"/>
                </a:xfrm>
                <a:prstGeom prst="hexagon">
                  <a:avLst/>
                </a:prstGeom>
                <a:solidFill>
                  <a:srgbClr val="ADB2FF">
                    <a:alpha val="61000"/>
                  </a:srgbClr>
                </a:solidFill>
                <a:ln>
                  <a:noFill/>
                </a:ln>
                <a:effectLst>
                  <a:glow rad="1270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Hexagon 34"/>
                <p:cNvSpPr/>
                <p:nvPr/>
              </p:nvSpPr>
              <p:spPr>
                <a:xfrm rot="20541499">
                  <a:off x="5450643" y="3262288"/>
                  <a:ext cx="685498" cy="703841"/>
                </a:xfrm>
                <a:prstGeom prst="hexagon">
                  <a:avLst/>
                </a:prstGeom>
                <a:solidFill>
                  <a:srgbClr val="B0B3FF">
                    <a:alpha val="53000"/>
                  </a:srgbClr>
                </a:solidFill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Hexagon 35"/>
                <p:cNvSpPr/>
                <p:nvPr/>
              </p:nvSpPr>
              <p:spPr>
                <a:xfrm rot="20541499">
                  <a:off x="6090239" y="3875328"/>
                  <a:ext cx="1351347" cy="1387507"/>
                </a:xfrm>
                <a:prstGeom prst="hexagon">
                  <a:avLst/>
                </a:prstGeom>
                <a:solidFill>
                  <a:srgbClr val="B0B3FF">
                    <a:alpha val="2000"/>
                  </a:srgbClr>
                </a:solidFill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Hexagon 36"/>
                <p:cNvSpPr/>
                <p:nvPr/>
              </p:nvSpPr>
              <p:spPr>
                <a:xfrm rot="20541499">
                  <a:off x="7298809" y="4897018"/>
                  <a:ext cx="231690" cy="184945"/>
                </a:xfrm>
                <a:prstGeom prst="hexagon">
                  <a:avLst/>
                </a:prstGeom>
                <a:solidFill>
                  <a:schemeClr val="accent1">
                    <a:lumMod val="60000"/>
                    <a:lumOff val="40000"/>
                    <a:alpha val="27000"/>
                  </a:schemeClr>
                </a:solidFill>
                <a:ln>
                  <a:noFill/>
                </a:ln>
                <a:effectLst>
                  <a:glow rad="254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Hexagon 37"/>
                <p:cNvSpPr/>
                <p:nvPr/>
              </p:nvSpPr>
              <p:spPr>
                <a:xfrm rot="20541499">
                  <a:off x="5815967" y="3904595"/>
                  <a:ext cx="231690" cy="184945"/>
                </a:xfrm>
                <a:prstGeom prst="hexagon">
                  <a:avLst/>
                </a:prstGeom>
                <a:solidFill>
                  <a:schemeClr val="accent1">
                    <a:lumMod val="60000"/>
                    <a:lumOff val="40000"/>
                    <a:alpha val="27000"/>
                  </a:schemeClr>
                </a:solidFill>
                <a:ln>
                  <a:noFill/>
                </a:ln>
                <a:effectLst>
                  <a:glow rad="25400">
                    <a:schemeClr val="accent1">
                      <a:lumMod val="40000"/>
                      <a:lumOff val="6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Hexagon 38"/>
                <p:cNvSpPr/>
                <p:nvPr/>
              </p:nvSpPr>
              <p:spPr>
                <a:xfrm rot="20541499">
                  <a:off x="5123330" y="3045602"/>
                  <a:ext cx="101760" cy="82634"/>
                </a:xfrm>
                <a:prstGeom prst="hexagon">
                  <a:avLst/>
                </a:prstGeom>
                <a:solidFill>
                  <a:srgbClr val="FEFEBE">
                    <a:alpha val="12000"/>
                  </a:srgbClr>
                </a:solidFill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Hexagon 39"/>
                <p:cNvSpPr/>
                <p:nvPr/>
              </p:nvSpPr>
              <p:spPr>
                <a:xfrm rot="20541499">
                  <a:off x="5799875" y="3911785"/>
                  <a:ext cx="101760" cy="82634"/>
                </a:xfrm>
                <a:prstGeom prst="hexagon">
                  <a:avLst/>
                </a:prstGeom>
                <a:solidFill>
                  <a:srgbClr val="FEFEBE">
                    <a:alpha val="12000"/>
                  </a:srgbClr>
                </a:solidFill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4647737" y="2221145"/>
                <a:ext cx="119871" cy="119871"/>
              </a:xfrm>
              <a:prstGeom prst="ellipse">
                <a:avLst/>
              </a:prstGeom>
              <a:solidFill>
                <a:schemeClr val="bg1">
                  <a:alpha val="6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0800000">
              <a:off x="1391608" y="-1151701"/>
              <a:ext cx="3508833" cy="3604958"/>
              <a:chOff x="4021666" y="1657877"/>
              <a:chExt cx="3508833" cy="3604958"/>
            </a:xfrm>
            <a:solidFill>
              <a:srgbClr val="18A0DB">
                <a:alpha val="0"/>
              </a:srgbClr>
            </a:solidFill>
          </p:grpSpPr>
          <p:grpSp>
            <p:nvGrpSpPr>
              <p:cNvPr id="17" name="Group 16"/>
              <p:cNvGrpSpPr/>
              <p:nvPr/>
            </p:nvGrpSpPr>
            <p:grpSpPr>
              <a:xfrm>
                <a:off x="4021666" y="1657877"/>
                <a:ext cx="3508833" cy="3604958"/>
                <a:chOff x="4021666" y="1657877"/>
                <a:chExt cx="3508833" cy="3604958"/>
              </a:xfrm>
              <a:grpFill/>
            </p:grpSpPr>
            <p:sp>
              <p:nvSpPr>
                <p:cNvPr id="19" name="Hexagon 18"/>
                <p:cNvSpPr/>
                <p:nvPr/>
              </p:nvSpPr>
              <p:spPr>
                <a:xfrm rot="20541499">
                  <a:off x="5130802" y="2988919"/>
                  <a:ext cx="598482" cy="515933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381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Hexagon 19"/>
                <p:cNvSpPr/>
                <p:nvPr/>
              </p:nvSpPr>
              <p:spPr>
                <a:xfrm rot="20541499">
                  <a:off x="4856408" y="2680314"/>
                  <a:ext cx="420574" cy="36256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4021666" y="1657877"/>
                  <a:ext cx="1845734" cy="1771657"/>
                  <a:chOff x="4038600" y="1497010"/>
                  <a:chExt cx="1845734" cy="1771657"/>
                </a:xfrm>
                <a:grpFill/>
              </p:grpSpPr>
              <p:sp>
                <p:nvSpPr>
                  <p:cNvPr id="28" name="4-Point Star 27"/>
                  <p:cNvSpPr/>
                  <p:nvPr/>
                </p:nvSpPr>
                <p:spPr>
                  <a:xfrm>
                    <a:off x="4038600" y="1497010"/>
                    <a:ext cx="1845734" cy="1771657"/>
                  </a:xfrm>
                  <a:prstGeom prst="star4">
                    <a:avLst>
                      <a:gd name="adj" fmla="val 4835"/>
                    </a:avLst>
                  </a:prstGeom>
                  <a:grpFill/>
                  <a:ln>
                    <a:noFill/>
                  </a:ln>
                  <a:effectLst>
                    <a:glow rad="101600">
                      <a:srgbClr val="FEFEBE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4-Point Star 28"/>
                  <p:cNvSpPr/>
                  <p:nvPr/>
                </p:nvSpPr>
                <p:spPr>
                  <a:xfrm rot="1800000">
                    <a:off x="4246613" y="1686542"/>
                    <a:ext cx="1429708" cy="1392592"/>
                  </a:xfrm>
                  <a:prstGeom prst="star4">
                    <a:avLst>
                      <a:gd name="adj" fmla="val 4835"/>
                    </a:avLst>
                  </a:prstGeom>
                  <a:grpFill/>
                  <a:ln>
                    <a:noFill/>
                  </a:ln>
                  <a:effectLst>
                    <a:glow rad="101600">
                      <a:srgbClr val="FEFEBE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" name="Hexagon 21"/>
                <p:cNvSpPr/>
                <p:nvPr/>
              </p:nvSpPr>
              <p:spPr>
                <a:xfrm rot="20541499">
                  <a:off x="5450643" y="3262288"/>
                  <a:ext cx="685498" cy="703841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Hexagon 22"/>
                <p:cNvSpPr/>
                <p:nvPr/>
              </p:nvSpPr>
              <p:spPr>
                <a:xfrm rot="20541499">
                  <a:off x="6090239" y="3875328"/>
                  <a:ext cx="1351347" cy="1387507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Hexagon 23"/>
                <p:cNvSpPr/>
                <p:nvPr/>
              </p:nvSpPr>
              <p:spPr>
                <a:xfrm rot="20541499">
                  <a:off x="7298809" y="4897018"/>
                  <a:ext cx="231690" cy="184945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Hexagon 24"/>
                <p:cNvSpPr/>
                <p:nvPr/>
              </p:nvSpPr>
              <p:spPr>
                <a:xfrm rot="20541499">
                  <a:off x="5815967" y="3904595"/>
                  <a:ext cx="231690" cy="184945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chemeClr val="accent1">
                      <a:lumMod val="40000"/>
                      <a:lumOff val="6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Hexagon 25"/>
                <p:cNvSpPr/>
                <p:nvPr/>
              </p:nvSpPr>
              <p:spPr>
                <a:xfrm rot="20541499">
                  <a:off x="5123330" y="3045602"/>
                  <a:ext cx="101760" cy="8263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Hexagon 26"/>
                <p:cNvSpPr/>
                <p:nvPr/>
              </p:nvSpPr>
              <p:spPr>
                <a:xfrm rot="20541499">
                  <a:off x="5799875" y="3911785"/>
                  <a:ext cx="101760" cy="8263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4647737" y="2221145"/>
                <a:ext cx="119871" cy="1198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5" b="14701"/>
          <a:stretch/>
        </p:blipFill>
        <p:spPr>
          <a:xfrm flipH="1">
            <a:off x="543463" y="1611630"/>
            <a:ext cx="4197670" cy="469428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833821" y="4834186"/>
            <a:ext cx="1651657" cy="1466823"/>
            <a:chOff x="4833821" y="4834186"/>
            <a:chExt cx="1651657" cy="1466823"/>
          </a:xfrm>
        </p:grpSpPr>
        <p:sp>
          <p:nvSpPr>
            <p:cNvPr id="46" name="Rectangle 45"/>
            <p:cNvSpPr/>
            <p:nvPr/>
          </p:nvSpPr>
          <p:spPr>
            <a:xfrm>
              <a:off x="4835887" y="4834186"/>
              <a:ext cx="1649591" cy="1466823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33821" y="4844461"/>
              <a:ext cx="16516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latin typeface="Twinkl" pitchFamily="2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3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6350"/>
          <a:stretch/>
        </p:blipFill>
        <p:spPr>
          <a:xfrm>
            <a:off x="503237" y="1397977"/>
            <a:ext cx="8137525" cy="4953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5" b="14701"/>
          <a:stretch/>
        </p:blipFill>
        <p:spPr>
          <a:xfrm>
            <a:off x="4443092" y="1650958"/>
            <a:ext cx="4197670" cy="4694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0" b="26198"/>
          <a:stretch/>
        </p:blipFill>
        <p:spPr>
          <a:xfrm>
            <a:off x="5109315" y="1994820"/>
            <a:ext cx="3526685" cy="435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 b="6227"/>
          <a:stretch/>
        </p:blipFill>
        <p:spPr>
          <a:xfrm>
            <a:off x="4735944" y="4214716"/>
            <a:ext cx="3900056" cy="213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b="23503"/>
          <a:stretch/>
        </p:blipFill>
        <p:spPr>
          <a:xfrm flipH="1">
            <a:off x="6872657" y="3871607"/>
            <a:ext cx="1763343" cy="247839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76400" y="1522424"/>
            <a:ext cx="6760027" cy="923330"/>
            <a:chOff x="1676400" y="1627199"/>
            <a:chExt cx="6760027" cy="923330"/>
          </a:xfrm>
        </p:grpSpPr>
        <p:sp>
          <p:nvSpPr>
            <p:cNvPr id="13" name="Rectangle 12"/>
            <p:cNvSpPr/>
            <p:nvPr/>
          </p:nvSpPr>
          <p:spPr>
            <a:xfrm>
              <a:off x="1676400" y="1633374"/>
              <a:ext cx="6711950" cy="91695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37056" y="1627199"/>
              <a:ext cx="59993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10 by 10 grid made of 100 small, equal squares.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What is the number of parts per hundred shaded?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does each square represent?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46385" y="2555086"/>
            <a:ext cx="6541965" cy="3608323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911707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43" r="50094" b="4155"/>
          <a:stretch/>
        </p:blipFill>
        <p:spPr>
          <a:xfrm flipH="1">
            <a:off x="503235" y="1397977"/>
            <a:ext cx="2526753" cy="4947261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03630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 anchor="ctr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755650" y="2649811"/>
            <a:ext cx="2274495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 part per hundred is shaded = 1%</a:t>
            </a: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3D938D4B-C506-47E1-A884-0E1294FB6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666082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E25A0F1C-F7FB-452D-9C77-8C2AA007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158485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0647E5D0-D36F-4FDD-8C5C-8E3E2C2BE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34816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03E5EDF3-C58E-4EF1-BB74-BA43BC911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2208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FAD917F9-4364-4E87-9DBF-A687FCD48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778897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20EAF793-172A-4A4F-904C-7DA4AFF58EA2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90 parts per hundred is shaded = 90%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96165CA-93F4-4E38-B8A9-0C517F8B484B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55 parts per hundred is shaded = 55%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B2C6A22-25D7-4EAC-BFFB-857F0C86DC95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74 parts per hundred is shaded = 74%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06B2CF6-E71E-43FB-B3ED-06E943465420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30 parts per hundred is shaded = 30%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8B61E32-6F0B-4833-8C37-E0732690B28D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20 parts per hundred is shaded = 20%</a:t>
            </a:r>
          </a:p>
        </p:txBody>
      </p:sp>
    </p:spTree>
    <p:extLst>
      <p:ext uri="{BB962C8B-B14F-4D97-AF65-F5344CB8AC3E}">
        <p14:creationId xmlns:p14="http://schemas.microsoft.com/office/powerpoint/2010/main" val="1606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6" grpId="0" animBg="1"/>
      <p:bldP spid="116" grpId="1" animBg="1"/>
      <p:bldP spid="113" grpId="0" animBg="1"/>
      <p:bldP spid="113" grpId="1" animBg="1"/>
      <p:bldP spid="115" grpId="0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6350"/>
          <a:stretch/>
        </p:blipFill>
        <p:spPr>
          <a:xfrm>
            <a:off x="503237" y="1397977"/>
            <a:ext cx="8137525" cy="4953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46385" y="2555086"/>
            <a:ext cx="6541965" cy="3608323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54874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676400" y="1633374"/>
            <a:ext cx="6711950" cy="714173"/>
            <a:chOff x="1676400" y="1633374"/>
            <a:chExt cx="6711950" cy="714173"/>
          </a:xfrm>
        </p:grpSpPr>
        <p:sp>
          <p:nvSpPr>
            <p:cNvPr id="31" name="Rectangle 30"/>
            <p:cNvSpPr/>
            <p:nvPr/>
          </p:nvSpPr>
          <p:spPr>
            <a:xfrm>
              <a:off x="1676400" y="1633374"/>
              <a:ext cx="6711950" cy="714173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36629" y="1655774"/>
              <a:ext cx="53567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latin typeface="Twinkl" pitchFamily="50" charset="0"/>
                </a:rPr>
                <a:t>How many squares should be shaded in to show:</a:t>
              </a:r>
              <a:endParaRPr lang="en-GB" dirty="0">
                <a:latin typeface="Twinkl" pitchFamily="50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43" r="50094" b="4155"/>
          <a:stretch/>
        </p:blipFill>
        <p:spPr>
          <a:xfrm flipH="1">
            <a:off x="503235" y="1397977"/>
            <a:ext cx="2526753" cy="4947261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CE9EDDB-E4CE-45EA-A520-81022BF5D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501798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58E05A-4FFB-465F-A459-A6BBBE952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70742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C425641-E094-40EC-A027-6DE7DB8E4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78625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71C1C9E-1AAF-43E2-B1BD-C4BF796D6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500244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17" name="Group 116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115" name="Oval 114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169761" y="4121443"/>
              <a:ext cx="1091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90%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34" name="Oval 33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3%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37" name="Oval 36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48%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40" name="Oval 39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17%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3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3"/>
          <a:stretch/>
        </p:blipFill>
        <p:spPr>
          <a:xfrm>
            <a:off x="503237" y="1390650"/>
            <a:ext cx="8137525" cy="495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771" y="2947891"/>
            <a:ext cx="4315992" cy="3397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26641"/>
          <a:stretch/>
        </p:blipFill>
        <p:spPr>
          <a:xfrm>
            <a:off x="4305336" y="1390650"/>
            <a:ext cx="3683116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"/>
          <a:stretch/>
        </p:blipFill>
        <p:spPr>
          <a:xfrm rot="5400000">
            <a:off x="3139265" y="2057727"/>
            <a:ext cx="4651857" cy="3919989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572691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0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14" name="Rectangle 13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10 equal rectangles.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rectangle represent?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16660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3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5550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08355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3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77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7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29" name="Rectangle 28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two equal rectangles.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rectangle represent?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32" name="Rectangle 31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four equal squares.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square represent?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D38066-D209-432F-A48A-552CD8DD22E4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F2B395-F660-4931-AC35-80B91B9823DB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DE3904-11F1-43F2-8513-A584E7007E20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10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10%</a:t>
              </a:r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19E609E-8B27-420E-BDF8-29F0BE700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9461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67" b="70652"/>
          <a:stretch/>
        </p:blipFill>
        <p:spPr>
          <a:xfrm flipH="1">
            <a:off x="7029448" y="2946303"/>
            <a:ext cx="1611313" cy="99704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DCB0C9D-9750-431B-8D80-FAFDAE501647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434C367-38DF-4BE8-8F6E-00247C5024E1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8A3CF73-0466-4A56-A56A-133D20916E38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25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25%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0FB4FE-AB9A-4C04-8D2F-13E7C17A91EC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3BAA6E4-697D-480F-BF99-534787820659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64457CE-2F23-4CBA-B695-1D6C9AA58D4D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50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50%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18" name="Oval 17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10%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23" name="Oval 22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50%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26" name="Oval 25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25%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954" y="744583"/>
            <a:ext cx="7785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What percentage is coloured in?</a:t>
            </a:r>
            <a:endParaRPr lang="en-GB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872475"/>
              </p:ext>
            </p:extLst>
          </p:nvPr>
        </p:nvGraphicFramePr>
        <p:xfrm>
          <a:off x="1471749" y="1880326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19381105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5003495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341503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4563467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23571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5945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57646" y="2952206"/>
                <a:ext cx="7798525" cy="2831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Lets use our fractions to help us. </a:t>
                </a:r>
              </a:p>
              <a:p>
                <a:r>
                  <a:rPr lang="en-GB" dirty="0" smtClean="0"/>
                  <a:t>We can see this represents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dirty="0" smtClean="0"/>
                  <a:t> </a:t>
                </a:r>
              </a:p>
              <a:p>
                <a:endParaRPr lang="en-GB" dirty="0"/>
              </a:p>
              <a:p>
                <a:r>
                  <a:rPr lang="en-GB" dirty="0" smtClean="0"/>
                  <a:t>To help us work out as out of a hundred. We use our finding fractions of amounts skill. </a:t>
                </a:r>
              </a:p>
              <a:p>
                <a:r>
                  <a:rPr lang="en-GB" dirty="0" smtClean="0"/>
                  <a:t>So we DIVIDE  100 by the DENOMINATOR= 100÷ 5= 20</a:t>
                </a:r>
              </a:p>
              <a:p>
                <a:r>
                  <a:rPr lang="en-GB" dirty="0" smtClean="0"/>
                  <a:t>Then MULITPLY  the ANSWER by the NUMERATOR= 20 x 4= 80</a:t>
                </a:r>
              </a:p>
              <a:p>
                <a:endParaRPr lang="en-GB" dirty="0"/>
              </a:p>
              <a:p>
                <a:r>
                  <a:rPr lang="en-GB" dirty="0" smtClean="0"/>
                  <a:t>So it equals 80 %</a:t>
                </a:r>
                <a:endParaRPr lang="en-GB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" y="2952206"/>
                <a:ext cx="7798525" cy="2831416"/>
              </a:xfrm>
              <a:prstGeom prst="rect">
                <a:avLst/>
              </a:prstGeom>
              <a:blipFill>
                <a:blip r:embed="rId2"/>
                <a:stretch>
                  <a:fillRect l="-625" t="-1075" b="-23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49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smtClean="0">
                <a:latin typeface="Twinkl" pitchFamily="2" charset="0"/>
              </a:rPr>
              <a:t>Your turn</a:t>
            </a:r>
            <a:endParaRPr lang="en-GB" altLang="en-US" sz="4000" b="1" dirty="0">
              <a:latin typeface="Twinkl" pitchFamily="2" charset="0"/>
            </a:endParaRPr>
          </a:p>
        </p:txBody>
      </p:sp>
      <p:pic>
        <p:nvPicPr>
          <p:cNvPr id="4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65" y="3053183"/>
            <a:ext cx="7441883" cy="333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6023" y="1658983"/>
            <a:ext cx="747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find what percentage of each shape is shaded?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4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</TotalTime>
  <Words>337</Words>
  <Application>Microsoft Office PowerPoint</Application>
  <PresentationFormat>On-screen Show (4:3)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Twinkl</vt:lpstr>
      <vt:lpstr>Tuffy</vt:lpstr>
      <vt:lpstr>Sassoon Infant Md</vt:lpstr>
      <vt:lpstr>Century Gothic</vt:lpstr>
      <vt:lpstr>Sassoon Infant Rg</vt:lpstr>
      <vt:lpstr>Arial</vt:lpstr>
      <vt:lpstr>Cambria Math</vt:lpstr>
      <vt:lpstr>Twinkl SemiBold</vt:lpstr>
      <vt:lpstr>1_Office Theme</vt:lpstr>
      <vt:lpstr>PowerPoint Presentation</vt:lpstr>
      <vt:lpstr>PowerPoint Presentation</vt:lpstr>
      <vt:lpstr>PowerPoint Presentation</vt:lpstr>
      <vt:lpstr>Tell 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Catherine</cp:lastModifiedBy>
  <cp:revision>92</cp:revision>
  <dcterms:created xsi:type="dcterms:W3CDTF">2018-12-07T08:59:40Z</dcterms:created>
  <dcterms:modified xsi:type="dcterms:W3CDTF">2020-06-14T16:58:51Z</dcterms:modified>
</cp:coreProperties>
</file>