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16"/>
  </p:notesMasterIdLst>
  <p:sldIdLst>
    <p:sldId id="281" r:id="rId2"/>
    <p:sldId id="284" r:id="rId3"/>
    <p:sldId id="273" r:id="rId4"/>
    <p:sldId id="274" r:id="rId5"/>
    <p:sldId id="275" r:id="rId6"/>
    <p:sldId id="276" r:id="rId7"/>
    <p:sldId id="278" r:id="rId8"/>
    <p:sldId id="285" r:id="rId9"/>
    <p:sldId id="286" r:id="rId10"/>
    <p:sldId id="287" r:id="rId11"/>
    <p:sldId id="288" r:id="rId12"/>
    <p:sldId id="283" r:id="rId13"/>
    <p:sldId id="289" r:id="rId14"/>
    <p:sldId id="290" r:id="rId15"/>
  </p:sldIdLst>
  <p:sldSz cx="9144000" cy="6858000" type="screen4x3"/>
  <p:notesSz cx="6858000" cy="9144000"/>
  <p:embeddedFontLst>
    <p:embeddedFont>
      <p:font typeface="Tuffy" panose="020B0603060100000000" charset="0"/>
      <p:regular r:id="rId17"/>
      <p:bold r:id="rId18"/>
      <p:italic r:id="rId19"/>
      <p:boldItalic r:id="rId20"/>
    </p:embeddedFont>
    <p:embeddedFont>
      <p:font typeface="Kalam" panose="020B0604020202020204" charset="0"/>
      <p:regular r:id="rId21"/>
    </p:embeddedFont>
    <p:embeddedFont>
      <p:font typeface="Microsoft YaHei" panose="020B0503020204020204" pitchFamily="34" charset="-122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Twinkl" panose="020B0604020202020204" charset="0"/>
      <p:regular r:id="rId28"/>
      <p:bold r:id="rId29"/>
    </p:embeddedFont>
    <p:embeddedFont>
      <p:font typeface="Twinkl SemiBold" charset="0"/>
      <p:bold r:id="rId30"/>
    </p:embeddedFont>
    <p:embeddedFont>
      <p:font typeface="Sassoon Infant Md" panose="02000603050000020003" charset="0"/>
      <p:regular r:id="rId31"/>
    </p:embeddedFont>
    <p:embeddedFont>
      <p:font typeface="Sassoon Infant Rg" panose="02000503030000020003" charset="0"/>
      <p:regular r:id="rId32"/>
      <p:bold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04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00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orient="horz" pos="124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524"/>
    <a:srgbClr val="BEBE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0526" autoAdjust="0"/>
  </p:normalViewPr>
  <p:slideViewPr>
    <p:cSldViewPr snapToGrid="0" showGuides="1">
      <p:cViewPr varScale="1">
        <p:scale>
          <a:sx n="76" d="100"/>
          <a:sy n="76" d="100"/>
        </p:scale>
        <p:origin x="1218" y="84"/>
      </p:cViewPr>
      <p:guideLst>
        <p:guide orient="horz" pos="2160"/>
        <p:guide pos="2904"/>
        <p:guide pos="317"/>
        <p:guide pos="476"/>
        <p:guide pos="5284"/>
        <p:guide pos="5400"/>
        <p:guide orient="horz" pos="323"/>
        <p:guide orient="horz" pos="482"/>
        <p:guide orient="horz" pos="3997"/>
        <p:guide orient="horz" pos="3838"/>
        <p:guide orient="horz" pos="12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A08115-6C7F-4FC6-8327-06DD628BC5B0}" type="datetimeFigureOut">
              <a:rPr lang="en-US" smtClean="0"/>
              <a:t>6/28/2020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75AAF-864B-4F79-BE7F-CC1F2F80E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884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75AAF-864B-4F79-BE7F-CC1F2F80EF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458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375AAF-864B-4F79-BE7F-CC1F2F80EF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16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0752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3128963"/>
            <a:ext cx="4021138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dirty="0" smtClean="0"/>
              <a:t>Warm up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885825" y="1473200"/>
            <a:ext cx="4359275" cy="69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eaLnBrk="1">
              <a:lnSpc>
                <a:spcPct val="100000"/>
              </a:lnSpc>
              <a:spcAft>
                <a:spcPts val="1425"/>
              </a:spcAft>
              <a:buFont typeface="Arial" panose="020B0604020202020204" pitchFamily="34" charset="0"/>
              <a:buNone/>
            </a:pPr>
            <a:r>
              <a:rPr lang="en-GB" altLang="en-US" dirty="0" smtClean="0"/>
              <a:t>Can you fill in the gaps using our knowledge from the last lesson?</a:t>
            </a:r>
            <a:endParaRPr lang="en-GB" altLang="en-US" dirty="0"/>
          </a:p>
        </p:txBody>
      </p:sp>
      <p:graphicFrame>
        <p:nvGraphicFramePr>
          <p:cNvPr id="9" name="Group 2"/>
          <p:cNvGraphicFramePr>
            <a:graphicFrameLocks noGrp="1"/>
          </p:cNvGraphicFramePr>
          <p:nvPr/>
        </p:nvGraphicFramePr>
        <p:xfrm>
          <a:off x="2033588" y="2554288"/>
          <a:ext cx="5076825" cy="203041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7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93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917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7532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mm</a:t>
                      </a:r>
                      <a:endParaRPr kumimoji="0" lang="en-GB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cm</a:t>
                      </a:r>
                      <a:endParaRPr kumimoji="0" lang="en-GB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</a:t>
                      </a:r>
                      <a:endParaRPr kumimoji="0" lang="en-GB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220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150cm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3220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125mm</a:t>
                      </a:r>
                      <a:endParaRPr kumimoji="0" lang="en-GB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3220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2.78m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3220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56.5cm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1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9304697"/>
              </p:ext>
            </p:extLst>
          </p:nvPr>
        </p:nvGraphicFramePr>
        <p:xfrm>
          <a:off x="2033588" y="2554288"/>
          <a:ext cx="5076825" cy="203041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7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93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917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7532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mm</a:t>
                      </a:r>
                      <a:endParaRPr kumimoji="0" lang="en-GB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cm</a:t>
                      </a:r>
                      <a:endParaRPr kumimoji="0" lang="en-GB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</a:t>
                      </a:r>
                      <a:endParaRPr kumimoji="0" lang="en-GB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220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150cm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3220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125mm</a:t>
                      </a:r>
                      <a:endParaRPr kumimoji="0" lang="en-GB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32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2.78m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322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56.5cm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56908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25" y="2168435"/>
            <a:ext cx="8872575" cy="17799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01337" y="535577"/>
            <a:ext cx="7027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How did you do?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1098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045" y="642665"/>
            <a:ext cx="7248525" cy="30384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5211" y="4376057"/>
            <a:ext cx="72760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Time to become the teacher!</a:t>
            </a:r>
          </a:p>
          <a:p>
            <a:r>
              <a:rPr lang="en-GB" dirty="0" smtClean="0"/>
              <a:t>Check each of these answers. If they are correct great. If not write a short explanation to what their mistake was.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3147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0950" t="7750" b="32587"/>
          <a:stretch/>
        </p:blipFill>
        <p:spPr>
          <a:xfrm>
            <a:off x="809897" y="2259873"/>
            <a:ext cx="7662541" cy="35530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5840" y="875212"/>
            <a:ext cx="7027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How did you do?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32685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102" y="498157"/>
            <a:ext cx="7296150" cy="4581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3143" y="4767943"/>
            <a:ext cx="7511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Now lets apply this skill to word questions.</a:t>
            </a:r>
          </a:p>
          <a:p>
            <a:r>
              <a:rPr lang="en-GB" dirty="0" smtClean="0"/>
              <a:t>Don’t forget: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503" t="26272" r="38245" b="38463"/>
          <a:stretch/>
        </p:blipFill>
        <p:spPr>
          <a:xfrm>
            <a:off x="2233748" y="5146764"/>
            <a:ext cx="3435531" cy="105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7957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72" y="2220686"/>
            <a:ext cx="8065966" cy="19420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5840" y="875212"/>
            <a:ext cx="70278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 smtClean="0"/>
              <a:t>How did you do?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006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3128963"/>
            <a:ext cx="4021138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 dirty="0" smtClean="0"/>
              <a:t>How did you do?</a:t>
            </a: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885825" y="1473200"/>
            <a:ext cx="435927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  <a:defRPr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  <a:defRPr sz="16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0" algn="l"/>
                <a:tab pos="104775" algn="l"/>
                <a:tab pos="554038" algn="l"/>
                <a:tab pos="1003300" algn="l"/>
                <a:tab pos="1452563" algn="l"/>
                <a:tab pos="1901825" algn="l"/>
                <a:tab pos="2351088" algn="l"/>
                <a:tab pos="2800350" algn="l"/>
                <a:tab pos="3249613" algn="l"/>
                <a:tab pos="3698875" algn="l"/>
                <a:tab pos="4148138" algn="l"/>
                <a:tab pos="4597400" algn="l"/>
                <a:tab pos="5046663" algn="l"/>
                <a:tab pos="5495925" algn="l"/>
                <a:tab pos="5945188" algn="l"/>
                <a:tab pos="6394450" algn="l"/>
                <a:tab pos="6843713" algn="l"/>
                <a:tab pos="7292975" algn="l"/>
                <a:tab pos="7742238" algn="l"/>
                <a:tab pos="8191500" algn="l"/>
                <a:tab pos="8640763" algn="l"/>
                <a:tab pos="8686800" algn="l"/>
              </a:tabLst>
              <a:defRPr sz="1400">
                <a:solidFill>
                  <a:srgbClr val="1C1C1C"/>
                </a:solidFill>
                <a:latin typeface="Twinkl" panose="020B0604020202020204" pitchFamily="2" charset="0"/>
                <a:ea typeface="Sassoon Infant Rg" panose="02000503030000020003" pitchFamily="50" charset="0"/>
                <a:cs typeface="Twinkl" panose="020B0604020202020204" pitchFamily="2" charset="0"/>
              </a:defRPr>
            </a:lvl9pPr>
          </a:lstStyle>
          <a:p>
            <a:pPr eaLnBrk="1">
              <a:lnSpc>
                <a:spcPct val="100000"/>
              </a:lnSpc>
              <a:spcAft>
                <a:spcPts val="1425"/>
              </a:spcAft>
              <a:buFont typeface="Arial" panose="020B0604020202020204" pitchFamily="34" charset="0"/>
              <a:buNone/>
            </a:pPr>
            <a:r>
              <a:rPr lang="en-GB" altLang="en-US"/>
              <a:t>Complete the table below</a:t>
            </a:r>
          </a:p>
        </p:txBody>
      </p:sp>
      <p:sp>
        <p:nvSpPr>
          <p:cNvPr id="5" name="Show"/>
          <p:cNvSpPr/>
          <p:nvPr/>
        </p:nvSpPr>
        <p:spPr>
          <a:xfrm>
            <a:off x="7467600" y="5695950"/>
            <a:ext cx="1136650" cy="61912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Show Answers</a:t>
            </a:r>
          </a:p>
        </p:txBody>
      </p:sp>
      <p:sp>
        <p:nvSpPr>
          <p:cNvPr id="58" name="Hide"/>
          <p:cNvSpPr/>
          <p:nvPr/>
        </p:nvSpPr>
        <p:spPr>
          <a:xfrm>
            <a:off x="7467600" y="5689600"/>
            <a:ext cx="1136650" cy="6191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Hide Answers</a:t>
            </a:r>
          </a:p>
        </p:txBody>
      </p:sp>
      <p:graphicFrame>
        <p:nvGraphicFramePr>
          <p:cNvPr id="9" name="Group 2"/>
          <p:cNvGraphicFramePr>
            <a:graphicFrameLocks noGrp="1"/>
          </p:cNvGraphicFramePr>
          <p:nvPr/>
        </p:nvGraphicFramePr>
        <p:xfrm>
          <a:off x="2033588" y="2554288"/>
          <a:ext cx="5076825" cy="203041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7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93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917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7532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mm</a:t>
                      </a:r>
                      <a:endParaRPr kumimoji="0" lang="en-GB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cm</a:t>
                      </a:r>
                      <a:endParaRPr kumimoji="0" lang="en-GB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</a:t>
                      </a:r>
                      <a:endParaRPr kumimoji="0" lang="en-GB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220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150cm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3220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125mm</a:t>
                      </a:r>
                      <a:endParaRPr kumimoji="0" lang="en-GB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3220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2.78m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3220">
                <a:tc>
                  <a:txBody>
                    <a:bodyPr/>
                    <a:lstStyle/>
                    <a:p>
                      <a:endParaRPr lang="en-GB" sz="1800" dirty="0"/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56.5cm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11" name="Group 2"/>
          <p:cNvGraphicFramePr>
            <a:graphicFrameLocks noGrp="1"/>
          </p:cNvGraphicFramePr>
          <p:nvPr/>
        </p:nvGraphicFramePr>
        <p:xfrm>
          <a:off x="2033588" y="2554288"/>
          <a:ext cx="5076825" cy="203041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6917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9333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9174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77532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mm</a:t>
                      </a:r>
                      <a:endParaRPr kumimoji="0" lang="en-GB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800" b="1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cm</a:t>
                      </a:r>
                      <a:endParaRPr kumimoji="0" lang="en-GB" altLang="en-US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</a:t>
                      </a:r>
                      <a:endParaRPr kumimoji="0" lang="en-GB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3220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1500mm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150cm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1.5m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3220"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8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125mm</a:t>
                      </a:r>
                      <a:endParaRPr kumimoji="0" lang="en-GB" altLang="en-US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12.5cm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0.125m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32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2780mm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278cm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2.78m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32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565mm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56.5cm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Aft>
                          <a:spcPts val="142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1pPr>
                      <a:lvl2pPr>
                        <a:spcAft>
                          <a:spcPts val="113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2pPr>
                      <a:lvl3pPr>
                        <a:spcAft>
                          <a:spcPts val="850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3pPr>
                      <a:lvl4pPr>
                        <a:spcAft>
                          <a:spcPts val="575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4pPr>
                      <a:lvl5pPr>
                        <a:spcAft>
                          <a:spcPts val="288"/>
                        </a:spcAft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5pPr>
                      <a:lvl6pPr marL="25146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6pPr>
                      <a:lvl7pPr marL="29718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7pPr>
                      <a:lvl8pPr marL="34290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8pPr>
                      <a:lvl9pPr marL="3886200" indent="-228600" defTabSz="449263" fontAlgn="base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ts val="288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Microsoft YaHei" panose="020B0503020204020204" pitchFamily="34" charset="-122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87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en-GB" alt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0.565m</a:t>
                      </a:r>
                      <a:endParaRPr kumimoji="0" lang="en-GB" alt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89972" marR="89972" marT="92105" marB="4679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956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CA3451C-BE4E-44A4-B277-9E64D00D5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400" y="1989861"/>
            <a:ext cx="7638950" cy="410296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277861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5km = 5000m</a:t>
            </a:r>
          </a:p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What calculation did we do to convert from kilometres to metres?</a:t>
            </a:r>
          </a:p>
        </p:txBody>
      </p:sp>
      <p:sp>
        <p:nvSpPr>
          <p:cNvPr id="8" name="Rectangle 7"/>
          <p:cNvSpPr/>
          <p:nvPr/>
        </p:nvSpPr>
        <p:spPr>
          <a:xfrm>
            <a:off x="1601635" y="813743"/>
            <a:ext cx="5940729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000" b="1" dirty="0"/>
              <a:t>Multiplying and Dividing by 1000</a:t>
            </a:r>
            <a:endParaRPr lang="en-GB" sz="3000" b="1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BE0333DA-413E-43C5-8AD5-0685A1ADB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633532"/>
              </p:ext>
            </p:extLst>
          </p:nvPr>
        </p:nvGraphicFramePr>
        <p:xfrm>
          <a:off x="2651760" y="3832928"/>
          <a:ext cx="3840480" cy="207109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xmlns="" val="386239916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369948899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3940643049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148214492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115600977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372430116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369168378"/>
                    </a:ext>
                  </a:extLst>
                </a:gridCol>
              </a:tblGrid>
              <a:tr h="12664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thousands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hundreds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tens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ones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tenths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hundredths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dirty="0">
                          <a:latin typeface="+mn-lt"/>
                        </a:rPr>
                        <a:t>thousandths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46382186"/>
                  </a:ext>
                </a:extLst>
              </a:tr>
              <a:tr h="80467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765965889"/>
                  </a:ext>
                </a:extLst>
              </a:tr>
            </a:tbl>
          </a:graphicData>
        </a:graphic>
      </p:graphicFrame>
      <p:sp>
        <p:nvSpPr>
          <p:cNvPr id="14" name="Oval 13">
            <a:extLst>
              <a:ext uri="{FF2B5EF4-FFF2-40B4-BE49-F238E27FC236}">
                <a16:creationId xmlns:a16="http://schemas.microsoft.com/office/drawing/2014/main" xmlns="" id="{6DFD4E23-2C47-4E0E-B1C3-2B80C36C6229}"/>
              </a:ext>
            </a:extLst>
          </p:cNvPr>
          <p:cNvSpPr/>
          <p:nvPr/>
        </p:nvSpPr>
        <p:spPr>
          <a:xfrm>
            <a:off x="4744253" y="5406069"/>
            <a:ext cx="198783" cy="19878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B08AE1D-E64C-4DE6-96B4-253232574FA8}"/>
              </a:ext>
            </a:extLst>
          </p:cNvPr>
          <p:cNvGrpSpPr/>
          <p:nvPr/>
        </p:nvGrpSpPr>
        <p:grpSpPr>
          <a:xfrm>
            <a:off x="3305305" y="5197684"/>
            <a:ext cx="1441850" cy="615553"/>
            <a:chOff x="3305305" y="5194947"/>
            <a:chExt cx="1441850" cy="6155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6C556904-5420-4B06-A241-DBA64E751FA5}"/>
                </a:ext>
              </a:extLst>
            </p:cNvPr>
            <p:cNvSpPr/>
            <p:nvPr/>
          </p:nvSpPr>
          <p:spPr>
            <a:xfrm>
              <a:off x="3305305" y="5194947"/>
              <a:ext cx="323808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dirty="0">
                  <a:latin typeface="+mj-lt"/>
                </a:rPr>
                <a:t>0</a:t>
              </a:r>
              <a:endParaRPr lang="en-GB" sz="4000" dirty="0">
                <a:latin typeface="+mj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C8D117AD-A3C6-42F6-9F5B-D0BD13F778C2}"/>
                </a:ext>
              </a:extLst>
            </p:cNvPr>
            <p:cNvSpPr/>
            <p:nvPr/>
          </p:nvSpPr>
          <p:spPr>
            <a:xfrm>
              <a:off x="3860442" y="5194947"/>
              <a:ext cx="323808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dirty="0">
                  <a:latin typeface="+mj-lt"/>
                </a:rPr>
                <a:t>0</a:t>
              </a:r>
              <a:endParaRPr lang="en-GB" sz="4000" dirty="0">
                <a:latin typeface="+mj-l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20EAC7CD-30F2-4BDA-8C6F-97B9B06379EA}"/>
                </a:ext>
              </a:extLst>
            </p:cNvPr>
            <p:cNvSpPr/>
            <p:nvPr/>
          </p:nvSpPr>
          <p:spPr>
            <a:xfrm>
              <a:off x="4423347" y="5194947"/>
              <a:ext cx="323808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dirty="0">
                  <a:latin typeface="+mj-lt"/>
                </a:rPr>
                <a:t>0</a:t>
              </a:r>
              <a:endParaRPr lang="en-GB" sz="4000" dirty="0">
                <a:latin typeface="+mj-lt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7531B35-A7A6-41C9-823A-0D8C4190A261}"/>
              </a:ext>
            </a:extLst>
          </p:cNvPr>
          <p:cNvSpPr/>
          <p:nvPr/>
        </p:nvSpPr>
        <p:spPr>
          <a:xfrm>
            <a:off x="4448194" y="5197684"/>
            <a:ext cx="274114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5</a:t>
            </a:r>
            <a:endParaRPr lang="en-GB" sz="4000" dirty="0">
              <a:latin typeface="+mj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CE73E18-4703-4BB1-B04D-4349531E8276}"/>
              </a:ext>
            </a:extLst>
          </p:cNvPr>
          <p:cNvSpPr/>
          <p:nvPr/>
        </p:nvSpPr>
        <p:spPr>
          <a:xfrm>
            <a:off x="3480380" y="2554210"/>
            <a:ext cx="2192649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</a:rPr>
              <a:t>5 × 1000 = 5000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699A0DC-0D88-4514-BF0B-3F38B8DBFC6A}"/>
              </a:ext>
            </a:extLst>
          </p:cNvPr>
          <p:cNvSpPr/>
          <p:nvPr/>
        </p:nvSpPr>
        <p:spPr>
          <a:xfrm>
            <a:off x="1870701" y="2842867"/>
            <a:ext cx="5426580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To convert from kilometres to metres, we multiply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by 1000. To multiply by 1000, each digit moves three places to the left: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D5E68C5-4FD7-4EE7-9A50-3A6315CFA284}"/>
              </a:ext>
            </a:extLst>
          </p:cNvPr>
          <p:cNvSpPr/>
          <p:nvPr/>
        </p:nvSpPr>
        <p:spPr>
          <a:xfrm>
            <a:off x="1864131" y="2724153"/>
            <a:ext cx="5426580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We multiply by 1000 to convert kilometre measurements with decimal numbers in the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same way.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043FABBF-8CD0-4A6B-96D6-091CFE45A47B}"/>
              </a:ext>
            </a:extLst>
          </p:cNvPr>
          <p:cNvSpPr/>
          <p:nvPr/>
        </p:nvSpPr>
        <p:spPr>
          <a:xfrm>
            <a:off x="4725977" y="3002172"/>
            <a:ext cx="98806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4500m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9D5D8AD-0A70-475A-AB1F-0E30AE4AA5DD}"/>
              </a:ext>
            </a:extLst>
          </p:cNvPr>
          <p:cNvSpPr/>
          <p:nvPr/>
        </p:nvSpPr>
        <p:spPr>
          <a:xfrm>
            <a:off x="3668895" y="3002172"/>
            <a:ext cx="98806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/>
              <a:t>4.5km =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697A0E87-B73A-4C44-8617-B2B206573AC8}"/>
              </a:ext>
            </a:extLst>
          </p:cNvPr>
          <p:cNvGrpSpPr/>
          <p:nvPr/>
        </p:nvGrpSpPr>
        <p:grpSpPr>
          <a:xfrm>
            <a:off x="3859519" y="5197682"/>
            <a:ext cx="869621" cy="615556"/>
            <a:chOff x="3859519" y="7703677"/>
            <a:chExt cx="869621" cy="61555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A5E07FC0-3601-489A-A53B-B58E8B2B2A7A}"/>
                </a:ext>
              </a:extLst>
            </p:cNvPr>
            <p:cNvSpPr/>
            <p:nvPr/>
          </p:nvSpPr>
          <p:spPr>
            <a:xfrm>
              <a:off x="3859519" y="7703677"/>
              <a:ext cx="323808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dirty="0">
                  <a:latin typeface="+mj-lt"/>
                </a:rPr>
                <a:t>0</a:t>
              </a:r>
              <a:endParaRPr lang="en-GB" sz="4000" dirty="0">
                <a:latin typeface="+mj-lt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33EAA684-CBF4-4733-B799-92879609100E}"/>
                </a:ext>
              </a:extLst>
            </p:cNvPr>
            <p:cNvSpPr/>
            <p:nvPr/>
          </p:nvSpPr>
          <p:spPr>
            <a:xfrm>
              <a:off x="4405332" y="7703680"/>
              <a:ext cx="323808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dirty="0">
                  <a:latin typeface="+mj-lt"/>
                </a:rPr>
                <a:t>0</a:t>
              </a:r>
              <a:endParaRPr lang="en-GB" sz="4000" dirty="0">
                <a:latin typeface="+mj-lt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10F4B47E-3555-4904-BFF9-FFD4C583634F}"/>
              </a:ext>
            </a:extLst>
          </p:cNvPr>
          <p:cNvGrpSpPr/>
          <p:nvPr/>
        </p:nvGrpSpPr>
        <p:grpSpPr>
          <a:xfrm>
            <a:off x="4440146" y="5197684"/>
            <a:ext cx="821084" cy="615553"/>
            <a:chOff x="2782259" y="5194947"/>
            <a:chExt cx="821084" cy="615553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5770DA4F-4FFD-448A-AAA2-01388ED8FD3F}"/>
                </a:ext>
              </a:extLst>
            </p:cNvPr>
            <p:cNvSpPr/>
            <p:nvPr/>
          </p:nvSpPr>
          <p:spPr>
            <a:xfrm>
              <a:off x="3329229" y="5194947"/>
              <a:ext cx="274114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dirty="0">
                  <a:latin typeface="+mj-lt"/>
                </a:rPr>
                <a:t>5</a:t>
              </a:r>
              <a:endParaRPr lang="en-GB" sz="4000" dirty="0">
                <a:latin typeface="+mj-lt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BFC35D0A-0EDB-404D-BC10-FFA62A23895A}"/>
                </a:ext>
              </a:extLst>
            </p:cNvPr>
            <p:cNvSpPr/>
            <p:nvPr/>
          </p:nvSpPr>
          <p:spPr>
            <a:xfrm>
              <a:off x="2782259" y="5194947"/>
              <a:ext cx="291748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dirty="0">
                  <a:latin typeface="+mj-lt"/>
                </a:rPr>
                <a:t>4</a:t>
              </a:r>
              <a:endParaRPr lang="en-GB" sz="4000" dirty="0">
                <a:latin typeface="+mj-lt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1A504239-D210-48A1-8AA5-9EB6C56F6A16}"/>
              </a:ext>
            </a:extLst>
          </p:cNvPr>
          <p:cNvGrpSpPr/>
          <p:nvPr/>
        </p:nvGrpSpPr>
        <p:grpSpPr>
          <a:xfrm>
            <a:off x="4443522" y="5197684"/>
            <a:ext cx="1375381" cy="615553"/>
            <a:chOff x="2792679" y="5194947"/>
            <a:chExt cx="1375381" cy="61555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18CBCC76-28A6-4F24-84B2-1A0EE6AF9078}"/>
                </a:ext>
              </a:extLst>
            </p:cNvPr>
            <p:cNvSpPr/>
            <p:nvPr/>
          </p:nvSpPr>
          <p:spPr>
            <a:xfrm>
              <a:off x="3340450" y="5194947"/>
              <a:ext cx="251671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dirty="0">
                  <a:latin typeface="+mj-lt"/>
                </a:rPr>
                <a:t>7</a:t>
              </a:r>
              <a:endParaRPr lang="en-GB" sz="4000" dirty="0">
                <a:latin typeface="+mj-lt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7D21B0E5-7B70-4D74-AA31-8B225F9AA1D9}"/>
                </a:ext>
              </a:extLst>
            </p:cNvPr>
            <p:cNvSpPr/>
            <p:nvPr/>
          </p:nvSpPr>
          <p:spPr>
            <a:xfrm>
              <a:off x="2792679" y="5194947"/>
              <a:ext cx="270907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dirty="0">
                  <a:latin typeface="+mj-lt"/>
                </a:rPr>
                <a:t>2</a:t>
              </a:r>
              <a:endParaRPr lang="en-GB" sz="4000" dirty="0">
                <a:latin typeface="+mj-lt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27093783-D7A9-47BC-A143-63513470521D}"/>
                </a:ext>
              </a:extLst>
            </p:cNvPr>
            <p:cNvSpPr/>
            <p:nvPr/>
          </p:nvSpPr>
          <p:spPr>
            <a:xfrm>
              <a:off x="3876312" y="5194947"/>
              <a:ext cx="291748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dirty="0">
                  <a:latin typeface="+mj-lt"/>
                </a:rPr>
                <a:t>4</a:t>
              </a:r>
              <a:endParaRPr lang="en-GB" sz="4000" dirty="0">
                <a:latin typeface="+mj-lt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293ADC71-34F6-4EE3-BA02-36D2F71BE2CC}"/>
              </a:ext>
            </a:extLst>
          </p:cNvPr>
          <p:cNvSpPr/>
          <p:nvPr/>
        </p:nvSpPr>
        <p:spPr>
          <a:xfrm>
            <a:off x="4405332" y="5197684"/>
            <a:ext cx="32380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0</a:t>
            </a:r>
            <a:endParaRPr lang="en-GB" sz="4000" dirty="0">
              <a:latin typeface="+mj-lt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C52210E8-CF92-45CB-AFD9-1FA62B889CE0}"/>
              </a:ext>
            </a:extLst>
          </p:cNvPr>
          <p:cNvSpPr/>
          <p:nvPr/>
        </p:nvSpPr>
        <p:spPr>
          <a:xfrm>
            <a:off x="4725977" y="3002172"/>
            <a:ext cx="98806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2740m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E5BD486B-78D3-4E60-92B5-815F4654FBC0}"/>
              </a:ext>
            </a:extLst>
          </p:cNvPr>
          <p:cNvSpPr/>
          <p:nvPr/>
        </p:nvSpPr>
        <p:spPr>
          <a:xfrm>
            <a:off x="3483973" y="3002172"/>
            <a:ext cx="1172982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/>
              <a:t>2.74km =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8D09FE35-8210-4588-BC40-D4344D3656AA}"/>
              </a:ext>
            </a:extLst>
          </p:cNvPr>
          <p:cNvGrpSpPr/>
          <p:nvPr/>
        </p:nvGrpSpPr>
        <p:grpSpPr>
          <a:xfrm>
            <a:off x="4443522" y="5197684"/>
            <a:ext cx="1919752" cy="615553"/>
            <a:chOff x="2792679" y="5194947"/>
            <a:chExt cx="1919752" cy="615553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5DDB7C46-F3D1-4586-8631-9DC7CF9550B9}"/>
                </a:ext>
              </a:extLst>
            </p:cNvPr>
            <p:cNvSpPr/>
            <p:nvPr/>
          </p:nvSpPr>
          <p:spPr>
            <a:xfrm>
              <a:off x="3342956" y="5194947"/>
              <a:ext cx="280526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dirty="0">
                  <a:latin typeface="+mj-lt"/>
                </a:rPr>
                <a:t>6</a:t>
              </a:r>
              <a:endParaRPr lang="en-GB" sz="4000" dirty="0">
                <a:latin typeface="+mj-lt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E1C7D164-498F-43D0-A69F-6064E2F67289}"/>
                </a:ext>
              </a:extLst>
            </p:cNvPr>
            <p:cNvSpPr/>
            <p:nvPr/>
          </p:nvSpPr>
          <p:spPr>
            <a:xfrm>
              <a:off x="2792679" y="5194947"/>
              <a:ext cx="270907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dirty="0">
                  <a:latin typeface="+mj-lt"/>
                </a:rPr>
                <a:t>3</a:t>
              </a:r>
              <a:endParaRPr lang="en-GB" sz="4000" dirty="0">
                <a:latin typeface="+mj-lt"/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99611C7A-756A-419F-9C03-6EA21BA85221}"/>
                </a:ext>
              </a:extLst>
            </p:cNvPr>
            <p:cNvSpPr/>
            <p:nvPr/>
          </p:nvSpPr>
          <p:spPr>
            <a:xfrm>
              <a:off x="3902062" y="5194947"/>
              <a:ext cx="274114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dirty="0">
                  <a:latin typeface="+mj-lt"/>
                </a:rPr>
                <a:t>5</a:t>
              </a:r>
              <a:endParaRPr lang="en-GB" sz="4000" dirty="0">
                <a:latin typeface="+mj-lt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17C4A928-23E2-498C-9A44-C7C5830CD315}"/>
                </a:ext>
              </a:extLst>
            </p:cNvPr>
            <p:cNvSpPr/>
            <p:nvPr/>
          </p:nvSpPr>
          <p:spPr>
            <a:xfrm>
              <a:off x="4449539" y="5194947"/>
              <a:ext cx="262892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dirty="0">
                  <a:latin typeface="+mj-lt"/>
                </a:rPr>
                <a:t>3</a:t>
              </a:r>
              <a:endParaRPr lang="en-GB" sz="4000" dirty="0">
                <a:latin typeface="+mj-lt"/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76BB3C76-B151-41AC-9B16-B34507E63DE6}"/>
              </a:ext>
            </a:extLst>
          </p:cNvPr>
          <p:cNvSpPr/>
          <p:nvPr/>
        </p:nvSpPr>
        <p:spPr>
          <a:xfrm>
            <a:off x="4725977" y="3002172"/>
            <a:ext cx="98806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3653m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460FEEF2-CD5D-49AF-A638-6B43A97B102E}"/>
              </a:ext>
            </a:extLst>
          </p:cNvPr>
          <p:cNvSpPr/>
          <p:nvPr/>
        </p:nvSpPr>
        <p:spPr>
          <a:xfrm>
            <a:off x="3483973" y="3002172"/>
            <a:ext cx="1172982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/>
              <a:t>3.653km =</a:t>
            </a:r>
          </a:p>
        </p:txBody>
      </p:sp>
    </p:spTree>
    <p:extLst>
      <p:ext uri="{BB962C8B-B14F-4D97-AF65-F5344CB8AC3E}">
        <p14:creationId xmlns:p14="http://schemas.microsoft.com/office/powerpoint/2010/main" val="394753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22222E-6 L -0.1809 2.22222E-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-0.17986 2.22222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18281 2.22222E-6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4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22222E-6 L -0.17986 2.22222E-6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/>
      <p:bldP spid="29" grpId="1"/>
      <p:bldP spid="29" grpId="2"/>
      <p:bldP spid="27" grpId="0"/>
      <p:bldP spid="27" grpId="1"/>
      <p:bldP spid="28" grpId="0"/>
      <p:bldP spid="28" grpId="1"/>
      <p:bldP spid="30" grpId="0"/>
      <p:bldP spid="30" grpId="1"/>
      <p:bldP spid="31" grpId="0"/>
      <p:bldP spid="31" grpId="1"/>
      <p:bldP spid="32" grpId="0"/>
      <p:bldP spid="32" grpId="1"/>
      <p:bldP spid="47" grpId="0"/>
      <p:bldP spid="47" grpId="1"/>
      <p:bldP spid="48" grpId="0"/>
      <p:bldP spid="48" grpId="1"/>
      <p:bldP spid="49" grpId="0"/>
      <p:bldP spid="49" grpId="1"/>
      <p:bldP spid="55" grpId="0"/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C9161C-1565-47CC-A3BA-A2C5DD217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96" y="1986318"/>
            <a:ext cx="7632854" cy="41090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286914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Convert each measurement from kilometres to metres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by multiplying the number by 1000.</a:t>
            </a:r>
          </a:p>
        </p:txBody>
      </p:sp>
      <p:sp>
        <p:nvSpPr>
          <p:cNvPr id="8" name="Rectangle 7"/>
          <p:cNvSpPr/>
          <p:nvPr/>
        </p:nvSpPr>
        <p:spPr>
          <a:xfrm>
            <a:off x="1601635" y="813743"/>
            <a:ext cx="5940729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000" b="1" dirty="0"/>
              <a:t>Multiplying and Dividing by 1000</a:t>
            </a:r>
            <a:endParaRPr lang="en-GB" sz="3000" b="1" dirty="0"/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xmlns="" id="{0137D0DC-0625-40A0-B698-75AA94EA9E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9029235"/>
              </p:ext>
            </p:extLst>
          </p:nvPr>
        </p:nvGraphicFramePr>
        <p:xfrm>
          <a:off x="1828800" y="4040848"/>
          <a:ext cx="5486400" cy="18288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xmlns="" val="37858458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4205992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j-lt"/>
                        </a:rPr>
                        <a:t>Kilometres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j-lt"/>
                        </a:rPr>
                        <a:t>Metres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370482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2.852km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80055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4.32km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063531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8.9km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390389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9.06km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5052295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64DB1AE-D06D-4743-AE1E-B0A4ABDB1112}"/>
              </a:ext>
            </a:extLst>
          </p:cNvPr>
          <p:cNvSpPr/>
          <p:nvPr/>
        </p:nvSpPr>
        <p:spPr>
          <a:xfrm>
            <a:off x="5497089" y="4409962"/>
            <a:ext cx="883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B0F0"/>
                </a:solidFill>
                <a:cs typeface="Kalam" panose="02000000000000000000" pitchFamily="2" charset="0"/>
              </a:rPr>
              <a:t>2852m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F6B41BFD-E36C-4973-A4B6-AE1F4A4291FE}"/>
              </a:ext>
            </a:extLst>
          </p:cNvPr>
          <p:cNvSpPr/>
          <p:nvPr/>
        </p:nvSpPr>
        <p:spPr>
          <a:xfrm>
            <a:off x="5486668" y="4776022"/>
            <a:ext cx="9044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B0F0"/>
                </a:solidFill>
                <a:cs typeface="Kalam" panose="02000000000000000000" pitchFamily="2" charset="0"/>
              </a:rPr>
              <a:t>4320m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F8C8741F-8B9A-4BCC-B3BA-71BBB04A8D68}"/>
              </a:ext>
            </a:extLst>
          </p:cNvPr>
          <p:cNvSpPr/>
          <p:nvPr/>
        </p:nvSpPr>
        <p:spPr>
          <a:xfrm>
            <a:off x="5469035" y="5142082"/>
            <a:ext cx="939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B0F0"/>
                </a:solidFill>
                <a:cs typeface="Kalam" panose="02000000000000000000" pitchFamily="2" charset="0"/>
              </a:rPr>
              <a:t>8900m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4E2D24D7-FFC9-4B72-9F65-2422069CA397}"/>
              </a:ext>
            </a:extLst>
          </p:cNvPr>
          <p:cNvSpPr/>
          <p:nvPr/>
        </p:nvSpPr>
        <p:spPr>
          <a:xfrm>
            <a:off x="5473043" y="5508143"/>
            <a:ext cx="9316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B0F0"/>
                </a:solidFill>
                <a:cs typeface="Kalam" panose="02000000000000000000" pitchFamily="2" charset="0"/>
              </a:rPr>
              <a:t>9060m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2D8D46D-D4BD-468F-81FF-48411EF9EB3B}"/>
              </a:ext>
            </a:extLst>
          </p:cNvPr>
          <p:cNvGrpSpPr/>
          <p:nvPr/>
        </p:nvGrpSpPr>
        <p:grpSpPr>
          <a:xfrm flipH="1">
            <a:off x="2727575" y="2075612"/>
            <a:ext cx="3539904" cy="1996917"/>
            <a:chOff x="5697111" y="4218075"/>
            <a:chExt cx="3539904" cy="199691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2480D959-CCE3-4762-9114-DA3100964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7111" y="4218075"/>
              <a:ext cx="3539904" cy="1996917"/>
            </a:xfrm>
            <a:prstGeom prst="rect">
              <a:avLst/>
            </a:prstGeom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EFD1E4C1-6E5C-46CB-A235-9A65868E3831}"/>
                </a:ext>
              </a:extLst>
            </p:cNvPr>
            <p:cNvSpPr/>
            <p:nvPr/>
          </p:nvSpPr>
          <p:spPr>
            <a:xfrm>
              <a:off x="6301211" y="4589832"/>
              <a:ext cx="2842787" cy="1253402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Remember, before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the decimal point, we must add zeros as a placeholder to fill the empty places.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8935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5" grpId="0"/>
      <p:bldP spid="4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FB56AC2-8840-46AF-BD6D-9544C07FA7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33"/>
          <a:stretch/>
        </p:blipFill>
        <p:spPr>
          <a:xfrm>
            <a:off x="770163" y="1981200"/>
            <a:ext cx="7632854" cy="41116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277861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3000m = 3km</a:t>
            </a:r>
          </a:p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What calculation did we do to convert from metres to kilometres?</a:t>
            </a:r>
          </a:p>
        </p:txBody>
      </p:sp>
      <p:sp>
        <p:nvSpPr>
          <p:cNvPr id="8" name="Rectangle 7"/>
          <p:cNvSpPr/>
          <p:nvPr/>
        </p:nvSpPr>
        <p:spPr>
          <a:xfrm>
            <a:off x="1601635" y="813743"/>
            <a:ext cx="5940729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000" b="1" dirty="0"/>
              <a:t>Multiplying and Dividing by 1000</a:t>
            </a:r>
            <a:endParaRPr lang="en-GB" sz="3000" b="1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BE0333DA-413E-43C5-8AD5-0685A1ADB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357312"/>
              </p:ext>
            </p:extLst>
          </p:nvPr>
        </p:nvGraphicFramePr>
        <p:xfrm>
          <a:off x="2651760" y="3628650"/>
          <a:ext cx="3840480" cy="199794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48640">
                  <a:extLst>
                    <a:ext uri="{9D8B030D-6E8A-4147-A177-3AD203B41FA5}">
                      <a16:colId xmlns:a16="http://schemas.microsoft.com/office/drawing/2014/main" xmlns="" val="3862399164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369948899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3940643049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1482144921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1156009775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3724301162"/>
                    </a:ext>
                  </a:extLst>
                </a:gridCol>
                <a:gridCol w="548640">
                  <a:extLst>
                    <a:ext uri="{9D8B030D-6E8A-4147-A177-3AD203B41FA5}">
                      <a16:colId xmlns:a16="http://schemas.microsoft.com/office/drawing/2014/main" xmlns="" val="2369168378"/>
                    </a:ext>
                  </a:extLst>
                </a:gridCol>
              </a:tblGrid>
              <a:tr h="126642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thousands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i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hundreds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tens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ones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tenths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0" i="0" dirty="0">
                          <a:latin typeface="+mn-lt"/>
                        </a:rPr>
                        <a:t>hundredths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0" i="0" dirty="0">
                          <a:latin typeface="+mn-lt"/>
                        </a:rPr>
                        <a:t>thousandths</a:t>
                      </a: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4638218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800" b="0" i="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B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B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B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B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B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BEB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800" b="0" i="0" dirty="0">
                        <a:latin typeface="+mn-lt"/>
                      </a:endParaRPr>
                    </a:p>
                  </a:txBody>
                  <a:tcPr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BE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65965889"/>
                  </a:ext>
                </a:extLst>
              </a:tr>
            </a:tbl>
          </a:graphicData>
        </a:graphic>
      </p:graphicFrame>
      <p:sp>
        <p:nvSpPr>
          <p:cNvPr id="14" name="Oval 13">
            <a:extLst>
              <a:ext uri="{FF2B5EF4-FFF2-40B4-BE49-F238E27FC236}">
                <a16:creationId xmlns:a16="http://schemas.microsoft.com/office/drawing/2014/main" xmlns="" id="{6DFD4E23-2C47-4E0E-B1C3-2B80C36C6229}"/>
              </a:ext>
            </a:extLst>
          </p:cNvPr>
          <p:cNvSpPr/>
          <p:nvPr/>
        </p:nvSpPr>
        <p:spPr>
          <a:xfrm>
            <a:off x="4744253" y="5172607"/>
            <a:ext cx="198783" cy="19878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2626849-3309-428D-8207-0A1F44FDAD23}"/>
              </a:ext>
            </a:extLst>
          </p:cNvPr>
          <p:cNvGrpSpPr/>
          <p:nvPr/>
        </p:nvGrpSpPr>
        <p:grpSpPr>
          <a:xfrm>
            <a:off x="3299322" y="4960602"/>
            <a:ext cx="1429818" cy="615553"/>
            <a:chOff x="3299322" y="4960602"/>
            <a:chExt cx="1429818" cy="6155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6C556904-5420-4B06-A241-DBA64E751FA5}"/>
                </a:ext>
              </a:extLst>
            </p:cNvPr>
            <p:cNvSpPr/>
            <p:nvPr/>
          </p:nvSpPr>
          <p:spPr>
            <a:xfrm>
              <a:off x="3299322" y="4960602"/>
              <a:ext cx="323808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dirty="0">
                  <a:latin typeface="+mj-lt"/>
                </a:rPr>
                <a:t>0</a:t>
              </a:r>
              <a:endParaRPr lang="en-GB" sz="4000" dirty="0">
                <a:latin typeface="+mj-lt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C8D117AD-A3C6-42F6-9F5B-D0BD13F778C2}"/>
                </a:ext>
              </a:extLst>
            </p:cNvPr>
            <p:cNvSpPr/>
            <p:nvPr/>
          </p:nvSpPr>
          <p:spPr>
            <a:xfrm>
              <a:off x="3854459" y="4960602"/>
              <a:ext cx="323808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dirty="0">
                  <a:latin typeface="+mj-lt"/>
                </a:rPr>
                <a:t>0</a:t>
              </a:r>
              <a:endParaRPr lang="en-GB" sz="4000" dirty="0">
                <a:latin typeface="+mj-l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20EAC7CD-30F2-4BDA-8C6F-97B9B06379EA}"/>
                </a:ext>
              </a:extLst>
            </p:cNvPr>
            <p:cNvSpPr/>
            <p:nvPr/>
          </p:nvSpPr>
          <p:spPr>
            <a:xfrm>
              <a:off x="4405332" y="4960602"/>
              <a:ext cx="323808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dirty="0">
                  <a:latin typeface="+mj-lt"/>
                </a:rPr>
                <a:t>0</a:t>
              </a:r>
              <a:endParaRPr lang="en-GB" sz="4000" dirty="0">
                <a:latin typeface="+mj-lt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7531B35-A7A6-41C9-823A-0D8C4190A261}"/>
              </a:ext>
            </a:extLst>
          </p:cNvPr>
          <p:cNvSpPr/>
          <p:nvPr/>
        </p:nvSpPr>
        <p:spPr>
          <a:xfrm>
            <a:off x="2808594" y="4960602"/>
            <a:ext cx="262892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3</a:t>
            </a:r>
            <a:endParaRPr lang="en-GB" sz="4000" dirty="0">
              <a:latin typeface="+mj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CE73E18-4703-4BB1-B04D-4349531E8276}"/>
              </a:ext>
            </a:extLst>
          </p:cNvPr>
          <p:cNvSpPr/>
          <p:nvPr/>
        </p:nvSpPr>
        <p:spPr>
          <a:xfrm>
            <a:off x="3480380" y="2379109"/>
            <a:ext cx="2192649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b="1" dirty="0">
                <a:solidFill>
                  <a:srgbClr val="0070C0"/>
                </a:solidFill>
              </a:rPr>
              <a:t>3000 ÷ 1000 = 3km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699A0DC-0D88-4514-BF0B-3F38B8DBFC6A}"/>
              </a:ext>
            </a:extLst>
          </p:cNvPr>
          <p:cNvSpPr/>
          <p:nvPr/>
        </p:nvSpPr>
        <p:spPr>
          <a:xfrm>
            <a:off x="2383277" y="2638582"/>
            <a:ext cx="4406629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To convert from metres to kilometres, we divide by 1000. To divide by 1000, each digit moves three places to the right: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D5E68C5-4FD7-4EE7-9A50-3A6315CFA284}"/>
              </a:ext>
            </a:extLst>
          </p:cNvPr>
          <p:cNvSpPr/>
          <p:nvPr/>
        </p:nvSpPr>
        <p:spPr>
          <a:xfrm>
            <a:off x="2383276" y="2443742"/>
            <a:ext cx="4406629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Sometimes dividing by 1000 gives us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a decimal answer: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043FABBF-8CD0-4A6B-96D6-091CFE45A47B}"/>
              </a:ext>
            </a:extLst>
          </p:cNvPr>
          <p:cNvSpPr/>
          <p:nvPr/>
        </p:nvSpPr>
        <p:spPr>
          <a:xfrm>
            <a:off x="4708059" y="3087054"/>
            <a:ext cx="98806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8.943km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D9D5D8AD-0A70-475A-AB1F-0E30AE4AA5DD}"/>
              </a:ext>
            </a:extLst>
          </p:cNvPr>
          <p:cNvSpPr/>
          <p:nvPr/>
        </p:nvSpPr>
        <p:spPr>
          <a:xfrm>
            <a:off x="3631099" y="3087274"/>
            <a:ext cx="98806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/>
              <a:t>8943m =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F6EAFF14-FF18-478D-B985-DA571743AD4D}"/>
              </a:ext>
            </a:extLst>
          </p:cNvPr>
          <p:cNvGrpSpPr/>
          <p:nvPr/>
        </p:nvGrpSpPr>
        <p:grpSpPr>
          <a:xfrm>
            <a:off x="2791762" y="4960602"/>
            <a:ext cx="1906920" cy="628600"/>
            <a:chOff x="2791762" y="6031210"/>
            <a:chExt cx="1906920" cy="6286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xmlns="" id="{A5E07FC0-3601-489A-A53B-B58E8B2B2A7A}"/>
                </a:ext>
              </a:extLst>
            </p:cNvPr>
            <p:cNvSpPr/>
            <p:nvPr/>
          </p:nvSpPr>
          <p:spPr>
            <a:xfrm>
              <a:off x="3870489" y="6031210"/>
              <a:ext cx="291747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dirty="0">
                  <a:latin typeface="+mj-lt"/>
                </a:rPr>
                <a:t>4</a:t>
              </a:r>
              <a:endParaRPr lang="en-GB" sz="4000" dirty="0">
                <a:latin typeface="+mj-lt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33EAA684-CBF4-4733-B799-92879609100E}"/>
                </a:ext>
              </a:extLst>
            </p:cNvPr>
            <p:cNvSpPr/>
            <p:nvPr/>
          </p:nvSpPr>
          <p:spPr>
            <a:xfrm>
              <a:off x="4435790" y="6044257"/>
              <a:ext cx="262892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dirty="0">
                  <a:latin typeface="+mj-lt"/>
                </a:rPr>
                <a:t>3</a:t>
              </a:r>
              <a:endParaRPr lang="en-GB" sz="4000" dirty="0">
                <a:latin typeface="+mj-lt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5770DA4F-4FFD-448A-AAA2-01388ED8FD3F}"/>
                </a:ext>
              </a:extLst>
            </p:cNvPr>
            <p:cNvSpPr/>
            <p:nvPr/>
          </p:nvSpPr>
          <p:spPr>
            <a:xfrm>
              <a:off x="3320162" y="6031210"/>
              <a:ext cx="282129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dirty="0">
                  <a:latin typeface="+mj-lt"/>
                </a:rPr>
                <a:t>9</a:t>
              </a:r>
              <a:endParaRPr lang="en-GB" sz="4000" dirty="0">
                <a:latin typeface="+mj-lt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xmlns="" id="{BFC35D0A-0EDB-404D-BC10-FFA62A23895A}"/>
                </a:ext>
              </a:extLst>
            </p:cNvPr>
            <p:cNvSpPr/>
            <p:nvPr/>
          </p:nvSpPr>
          <p:spPr>
            <a:xfrm>
              <a:off x="2791762" y="6031210"/>
              <a:ext cx="296556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dirty="0">
                  <a:latin typeface="+mj-lt"/>
                </a:rPr>
                <a:t>8</a:t>
              </a:r>
              <a:endParaRPr lang="en-GB" sz="4000" dirty="0">
                <a:latin typeface="+mj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5DE1137-F9D3-460E-90BE-33D7536BDF6A}"/>
              </a:ext>
            </a:extLst>
          </p:cNvPr>
          <p:cNvGrpSpPr/>
          <p:nvPr/>
        </p:nvGrpSpPr>
        <p:grpSpPr>
          <a:xfrm>
            <a:off x="2808594" y="4960602"/>
            <a:ext cx="1344825" cy="615553"/>
            <a:chOff x="2808594" y="6792229"/>
            <a:chExt cx="1344825" cy="615553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xmlns="" id="{18CBCC76-28A6-4F24-84B2-1A0EE6AF9078}"/>
                </a:ext>
              </a:extLst>
            </p:cNvPr>
            <p:cNvSpPr/>
            <p:nvPr/>
          </p:nvSpPr>
          <p:spPr>
            <a:xfrm>
              <a:off x="3321765" y="6792229"/>
              <a:ext cx="280526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dirty="0">
                  <a:latin typeface="+mj-lt"/>
                </a:rPr>
                <a:t>6</a:t>
              </a:r>
              <a:endParaRPr lang="en-GB" sz="4000" dirty="0">
                <a:latin typeface="+mj-lt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7D21B0E5-7B70-4D74-AA31-8B225F9AA1D9}"/>
                </a:ext>
              </a:extLst>
            </p:cNvPr>
            <p:cNvSpPr/>
            <p:nvPr/>
          </p:nvSpPr>
          <p:spPr>
            <a:xfrm>
              <a:off x="2808594" y="6792229"/>
              <a:ext cx="274114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dirty="0">
                  <a:latin typeface="+mj-lt"/>
                </a:rPr>
                <a:t>5</a:t>
              </a:r>
              <a:endParaRPr lang="en-GB" sz="4000" dirty="0">
                <a:latin typeface="+mj-lt"/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xmlns="" id="{27093783-D7A9-47BC-A143-63513470521D}"/>
                </a:ext>
              </a:extLst>
            </p:cNvPr>
            <p:cNvSpPr/>
            <p:nvPr/>
          </p:nvSpPr>
          <p:spPr>
            <a:xfrm>
              <a:off x="3879305" y="6792229"/>
              <a:ext cx="274114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dirty="0">
                  <a:latin typeface="+mj-lt"/>
                </a:rPr>
                <a:t>5</a:t>
              </a:r>
              <a:endParaRPr lang="en-GB" sz="4000" dirty="0">
                <a:latin typeface="+mj-lt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293ADC71-34F6-4EE3-BA02-36D2F71BE2CC}"/>
              </a:ext>
            </a:extLst>
          </p:cNvPr>
          <p:cNvSpPr/>
          <p:nvPr/>
        </p:nvSpPr>
        <p:spPr>
          <a:xfrm>
            <a:off x="4405332" y="4960602"/>
            <a:ext cx="32380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4000" dirty="0">
                <a:latin typeface="+mj-lt"/>
              </a:rPr>
              <a:t>0</a:t>
            </a:r>
            <a:endParaRPr lang="en-GB" sz="4000" dirty="0">
              <a:latin typeface="+mj-lt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C52210E8-CF92-45CB-AFD9-1FA62B889CE0}"/>
              </a:ext>
            </a:extLst>
          </p:cNvPr>
          <p:cNvSpPr/>
          <p:nvPr/>
        </p:nvSpPr>
        <p:spPr>
          <a:xfrm>
            <a:off x="4701765" y="3087054"/>
            <a:ext cx="98806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5.65km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E5BD486B-78D3-4E60-92B5-815F4654FBC0}"/>
              </a:ext>
            </a:extLst>
          </p:cNvPr>
          <p:cNvSpPr/>
          <p:nvPr/>
        </p:nvSpPr>
        <p:spPr>
          <a:xfrm>
            <a:off x="3446177" y="3087274"/>
            <a:ext cx="1172982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/>
              <a:t>5650m =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C46AA137-FA9C-41AC-9028-E384CD1899E0}"/>
              </a:ext>
            </a:extLst>
          </p:cNvPr>
          <p:cNvGrpSpPr/>
          <p:nvPr/>
        </p:nvGrpSpPr>
        <p:grpSpPr>
          <a:xfrm>
            <a:off x="2808594" y="4960602"/>
            <a:ext cx="811907" cy="615553"/>
            <a:chOff x="2808594" y="7491633"/>
            <a:chExt cx="811907" cy="615553"/>
          </a:xfrm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xmlns="" id="{5DDB7C46-F3D1-4586-8631-9DC7CF9550B9}"/>
                </a:ext>
              </a:extLst>
            </p:cNvPr>
            <p:cNvSpPr/>
            <p:nvPr/>
          </p:nvSpPr>
          <p:spPr>
            <a:xfrm>
              <a:off x="3323945" y="7491633"/>
              <a:ext cx="296556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dirty="0">
                  <a:latin typeface="+mj-lt"/>
                </a:rPr>
                <a:t>8</a:t>
              </a:r>
              <a:endParaRPr lang="en-GB" sz="4000" dirty="0">
                <a:latin typeface="+mj-lt"/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E1C7D164-498F-43D0-A69F-6064E2F67289}"/>
                </a:ext>
              </a:extLst>
            </p:cNvPr>
            <p:cNvSpPr/>
            <p:nvPr/>
          </p:nvSpPr>
          <p:spPr>
            <a:xfrm>
              <a:off x="2808594" y="7491633"/>
              <a:ext cx="270907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dirty="0">
                  <a:latin typeface="+mj-lt"/>
                </a:rPr>
                <a:t>3</a:t>
              </a:r>
              <a:endParaRPr lang="en-GB" sz="4000" dirty="0">
                <a:latin typeface="+mj-lt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2636CA54-97EC-4AD6-95A1-AAED22D54671}"/>
              </a:ext>
            </a:extLst>
          </p:cNvPr>
          <p:cNvGrpSpPr/>
          <p:nvPr/>
        </p:nvGrpSpPr>
        <p:grpSpPr>
          <a:xfrm>
            <a:off x="3854459" y="4960602"/>
            <a:ext cx="881573" cy="615553"/>
            <a:chOff x="3854459" y="7491633"/>
            <a:chExt cx="881573" cy="615553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99611C7A-756A-419F-9C03-6EA21BA85221}"/>
                </a:ext>
              </a:extLst>
            </p:cNvPr>
            <p:cNvSpPr/>
            <p:nvPr/>
          </p:nvSpPr>
          <p:spPr>
            <a:xfrm>
              <a:off x="3854459" y="7491633"/>
              <a:ext cx="323808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dirty="0">
                  <a:latin typeface="+mj-lt"/>
                </a:rPr>
                <a:t>0</a:t>
              </a:r>
              <a:endParaRPr lang="en-GB" sz="4000" dirty="0">
                <a:latin typeface="+mj-lt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17C4A928-23E2-498C-9A44-C7C5830CD315}"/>
                </a:ext>
              </a:extLst>
            </p:cNvPr>
            <p:cNvSpPr/>
            <p:nvPr/>
          </p:nvSpPr>
          <p:spPr>
            <a:xfrm>
              <a:off x="4412225" y="7491633"/>
              <a:ext cx="323807" cy="61555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GB" altLang="en-US" sz="4000" dirty="0">
                  <a:latin typeface="+mj-lt"/>
                </a:rPr>
                <a:t>0</a:t>
              </a:r>
              <a:endParaRPr lang="en-GB" sz="4000" dirty="0">
                <a:latin typeface="+mj-lt"/>
              </a:endParaRPr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76BB3C76-B151-41AC-9B16-B34507E63DE6}"/>
              </a:ext>
            </a:extLst>
          </p:cNvPr>
          <p:cNvSpPr/>
          <p:nvPr/>
        </p:nvSpPr>
        <p:spPr>
          <a:xfrm>
            <a:off x="4701765" y="3087054"/>
            <a:ext cx="98806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3.8km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460FEEF2-CD5D-49AF-A638-6B43A97B102E}"/>
              </a:ext>
            </a:extLst>
          </p:cNvPr>
          <p:cNvSpPr/>
          <p:nvPr/>
        </p:nvSpPr>
        <p:spPr>
          <a:xfrm>
            <a:off x="3477541" y="3087274"/>
            <a:ext cx="1172982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r"/>
            <a:r>
              <a:rPr lang="en-GB" dirty="0"/>
              <a:t>3800m =</a:t>
            </a:r>
          </a:p>
        </p:txBody>
      </p:sp>
    </p:spTree>
    <p:extLst>
      <p:ext uri="{BB962C8B-B14F-4D97-AF65-F5344CB8AC3E}">
        <p14:creationId xmlns:p14="http://schemas.microsoft.com/office/powerpoint/2010/main" val="128087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0.17847 2.96296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4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96296E-6 L 0.18125 2.96296E-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96296E-6 L 0.17986 -2.96296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L 0.18003 2.96296E-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3" y="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18073 2.96296E-6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2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22" presetClass="exit" presetSubtype="2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9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96296E-6 L 0.17865 2.96296E-6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4" y="0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96296E-6 L 0.18038 2.96296E-6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5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9" grpId="0"/>
      <p:bldP spid="29" grpId="1"/>
      <p:bldP spid="29" grpId="2"/>
      <p:bldP spid="27" grpId="0"/>
      <p:bldP spid="27" grpId="1"/>
      <p:bldP spid="28" grpId="0"/>
      <p:bldP spid="28" grpId="1"/>
      <p:bldP spid="30" grpId="0"/>
      <p:bldP spid="31" grpId="0"/>
      <p:bldP spid="31" grpId="1"/>
      <p:bldP spid="32" grpId="0"/>
      <p:bldP spid="32" grpId="1"/>
      <p:bldP spid="47" grpId="0"/>
      <p:bldP spid="47" grpId="1"/>
      <p:bldP spid="47" grpId="2"/>
      <p:bldP spid="47" grpId="3"/>
      <p:bldP spid="48" grpId="0"/>
      <p:bldP spid="48" grpId="1"/>
      <p:bldP spid="49" grpId="0"/>
      <p:bldP spid="49" grpId="1"/>
      <p:bldP spid="55" grpId="0"/>
      <p:bldP spid="5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586E65B-4414-4D48-B03E-462471D4F0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0" y="1974923"/>
            <a:ext cx="7632854" cy="411790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55650" y="1286914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>
                <a:latin typeface="Twinkl" pitchFamily="50" charset="0"/>
                <a:sym typeface="Sassoon Infant Rg" pitchFamily="2" charset="0"/>
              </a:rPr>
              <a:t>Convert each measurement from metres to kilometres</a:t>
            </a:r>
            <a:br>
              <a:rPr lang="en-GB" altLang="en-US" dirty="0">
                <a:latin typeface="Twinkl" pitchFamily="50" charset="0"/>
                <a:sym typeface="Sassoon Infant Rg" pitchFamily="2" charset="0"/>
              </a:rPr>
            </a:br>
            <a:r>
              <a:rPr lang="en-GB" altLang="en-US" dirty="0">
                <a:latin typeface="Twinkl" pitchFamily="50" charset="0"/>
                <a:sym typeface="Sassoon Infant Rg" pitchFamily="2" charset="0"/>
              </a:rPr>
              <a:t>by dividing the number by 1000.</a:t>
            </a:r>
          </a:p>
        </p:txBody>
      </p:sp>
      <p:sp>
        <p:nvSpPr>
          <p:cNvPr id="8" name="Rectangle 7"/>
          <p:cNvSpPr/>
          <p:nvPr/>
        </p:nvSpPr>
        <p:spPr>
          <a:xfrm>
            <a:off x="1601635" y="813743"/>
            <a:ext cx="5940729" cy="46166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3000" b="1" dirty="0"/>
              <a:t>Multiplying and Dividing by 1000</a:t>
            </a:r>
            <a:endParaRPr lang="en-GB" sz="3000" b="1" dirty="0"/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xmlns="" id="{0137D0DC-0625-40A0-B698-75AA94EA9E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996937"/>
              </p:ext>
            </p:extLst>
          </p:nvPr>
        </p:nvGraphicFramePr>
        <p:xfrm>
          <a:off x="1828800" y="3673102"/>
          <a:ext cx="5486400" cy="21945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xmlns="" val="378584582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xmlns="" val="24205992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j-lt"/>
                        </a:rPr>
                        <a:t>Metres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dirty="0">
                          <a:solidFill>
                            <a:schemeClr val="bg1"/>
                          </a:solidFill>
                          <a:latin typeface="+mj-lt"/>
                        </a:rPr>
                        <a:t>Kilometres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370482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3568m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280055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4113m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7063531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6580m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0390389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8600m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478509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+mn-lt"/>
                          <a:cs typeface="Kalam" panose="02000000000000000000" pitchFamily="2" charset="0"/>
                        </a:rPr>
                        <a:t>7070m</a:t>
                      </a: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>
                        <a:latin typeface="+mn-lt"/>
                        <a:cs typeface="Kalam" panose="02000000000000000000" pitchFamily="2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05052295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64DB1AE-D06D-4743-AE1E-B0A4ABDB1112}"/>
              </a:ext>
            </a:extLst>
          </p:cNvPr>
          <p:cNvSpPr/>
          <p:nvPr/>
        </p:nvSpPr>
        <p:spPr>
          <a:xfrm>
            <a:off x="5402511" y="4042216"/>
            <a:ext cx="1072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B0F0"/>
                </a:solidFill>
                <a:cs typeface="Kalam" panose="02000000000000000000" pitchFamily="2" charset="0"/>
              </a:rPr>
              <a:t>3.568km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F6B41BFD-E36C-4973-A4B6-AE1F4A4291FE}"/>
              </a:ext>
            </a:extLst>
          </p:cNvPr>
          <p:cNvSpPr/>
          <p:nvPr/>
        </p:nvSpPr>
        <p:spPr>
          <a:xfrm>
            <a:off x="5432166" y="4408276"/>
            <a:ext cx="1013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B0F0"/>
                </a:solidFill>
                <a:cs typeface="Kalam" panose="02000000000000000000" pitchFamily="2" charset="0"/>
              </a:rPr>
              <a:t>4.113km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F8C8741F-8B9A-4BCC-B3BA-71BBB04A8D68}"/>
              </a:ext>
            </a:extLst>
          </p:cNvPr>
          <p:cNvSpPr/>
          <p:nvPr/>
        </p:nvSpPr>
        <p:spPr>
          <a:xfrm>
            <a:off x="5460219" y="4774336"/>
            <a:ext cx="957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B0F0"/>
                </a:solidFill>
                <a:cs typeface="Kalam" panose="02000000000000000000" pitchFamily="2" charset="0"/>
              </a:rPr>
              <a:t>6.58km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4E2D24D7-FFC9-4B72-9F65-2422069CA397}"/>
              </a:ext>
            </a:extLst>
          </p:cNvPr>
          <p:cNvSpPr/>
          <p:nvPr/>
        </p:nvSpPr>
        <p:spPr>
          <a:xfrm>
            <a:off x="5521935" y="5140397"/>
            <a:ext cx="833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B0F0"/>
                </a:solidFill>
                <a:cs typeface="Kalam" panose="02000000000000000000" pitchFamily="2" charset="0"/>
              </a:rPr>
              <a:t>8.6km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32D8D46D-D4BD-468F-81FF-48411EF9EB3B}"/>
              </a:ext>
            </a:extLst>
          </p:cNvPr>
          <p:cNvGrpSpPr/>
          <p:nvPr/>
        </p:nvGrpSpPr>
        <p:grpSpPr>
          <a:xfrm>
            <a:off x="2727575" y="2075612"/>
            <a:ext cx="3539904" cy="1996917"/>
            <a:chOff x="5697111" y="4218075"/>
            <a:chExt cx="3539904" cy="199691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2480D959-CCE3-4762-9114-DA3100964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7111" y="4218075"/>
              <a:ext cx="3539904" cy="1996917"/>
            </a:xfrm>
            <a:prstGeom prst="rect">
              <a:avLst/>
            </a:prstGeom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EFD1E4C1-6E5C-46CB-A235-9A65868E3831}"/>
                </a:ext>
              </a:extLst>
            </p:cNvPr>
            <p:cNvSpPr/>
            <p:nvPr/>
          </p:nvSpPr>
          <p:spPr>
            <a:xfrm>
              <a:off x="6301211" y="4381111"/>
              <a:ext cx="2842787" cy="1807400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/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Remember, after the decimal place, any zeros after the last digit in the number have no value –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so we do not need to</a:t>
              </a:r>
              <a:br>
                <a:rPr lang="en-GB" altLang="en-US" dirty="0">
                  <a:latin typeface="Twinkl" pitchFamily="50" charset="0"/>
                  <a:sym typeface="Sassoon Infant Rg" pitchFamily="2" charset="0"/>
                </a:rPr>
              </a:br>
              <a:r>
                <a:rPr lang="en-GB" altLang="en-US" dirty="0">
                  <a:latin typeface="Twinkl" pitchFamily="50" charset="0"/>
                  <a:sym typeface="Sassoon Infant Rg" pitchFamily="2" charset="0"/>
                </a:rPr>
                <a:t>write them. 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BF411DF-D347-4577-89CE-A8655C1F529C}"/>
              </a:ext>
            </a:extLst>
          </p:cNvPr>
          <p:cNvSpPr/>
          <p:nvPr/>
        </p:nvSpPr>
        <p:spPr>
          <a:xfrm>
            <a:off x="5465029" y="5504030"/>
            <a:ext cx="947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b="1" dirty="0">
                <a:solidFill>
                  <a:srgbClr val="00B0F0"/>
                </a:solidFill>
                <a:cs typeface="Kalam" panose="02000000000000000000" pitchFamily="2" charset="0"/>
              </a:rPr>
              <a:t>7.07km</a:t>
            </a:r>
          </a:p>
        </p:txBody>
      </p:sp>
    </p:spTree>
    <p:extLst>
      <p:ext uri="{BB962C8B-B14F-4D97-AF65-F5344CB8AC3E}">
        <p14:creationId xmlns:p14="http://schemas.microsoft.com/office/powerpoint/2010/main" val="88892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5" grpId="0"/>
      <p:bldP spid="46" grpId="0"/>
      <p:bldP spid="57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58667" y="697112"/>
            <a:ext cx="7426713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000" b="1" dirty="0" smtClean="0"/>
              <a:t>Can you change the measurements in this note</a:t>
            </a:r>
          </a:p>
          <a:p>
            <a:pPr algn="ctr"/>
            <a:r>
              <a:rPr lang="en-GB" altLang="en-US" sz="2000" b="1" dirty="0" smtClean="0"/>
              <a:t> from kilometres to metres and the one in metres to kilometres?</a:t>
            </a:r>
            <a:endParaRPr lang="en-GB" sz="5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95" y="1371601"/>
            <a:ext cx="7988571" cy="523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39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58667" y="697112"/>
            <a:ext cx="7426713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/>
            <a:r>
              <a:rPr lang="en-GB" altLang="en-US" sz="2000" b="1" dirty="0" smtClean="0"/>
              <a:t>Can you change the measurements in this note</a:t>
            </a:r>
          </a:p>
          <a:p>
            <a:pPr algn="ctr"/>
            <a:r>
              <a:rPr lang="en-GB" altLang="en-US" sz="2000" b="1" dirty="0" smtClean="0"/>
              <a:t> from kilometres to metres and the one in metres to kilometres?</a:t>
            </a:r>
            <a:endParaRPr lang="en-GB" sz="5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96" y="1371601"/>
            <a:ext cx="4469178" cy="29314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20671" y="3603812"/>
            <a:ext cx="4397187" cy="25853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How did you do?</a:t>
            </a:r>
          </a:p>
          <a:p>
            <a:endParaRPr lang="en-GB" dirty="0" smtClean="0"/>
          </a:p>
          <a:p>
            <a:r>
              <a:rPr lang="en-GB" dirty="0" smtClean="0"/>
              <a:t>2.212 km		=	2212m</a:t>
            </a:r>
          </a:p>
          <a:p>
            <a:r>
              <a:rPr lang="en-GB" dirty="0" smtClean="0"/>
              <a:t>4370 m 		=	4.370km</a:t>
            </a:r>
          </a:p>
          <a:p>
            <a:r>
              <a:rPr lang="en-GB" dirty="0" smtClean="0"/>
              <a:t>1.9km		=	1900m</a:t>
            </a:r>
          </a:p>
          <a:p>
            <a:r>
              <a:rPr lang="en-GB" dirty="0" smtClean="0"/>
              <a:t>3005m		=	3.005km</a:t>
            </a:r>
          </a:p>
          <a:p>
            <a:r>
              <a:rPr lang="en-GB" dirty="0" smtClean="0"/>
              <a:t>6.95 km		=	6950 m</a:t>
            </a:r>
          </a:p>
          <a:p>
            <a:r>
              <a:rPr lang="en-GB" dirty="0" smtClean="0"/>
              <a:t>1039m		=	1.039km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4881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59291"/>
          <a:stretch/>
        </p:blipFill>
        <p:spPr>
          <a:xfrm>
            <a:off x="1111703" y="541564"/>
            <a:ext cx="7181850" cy="20318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92331" y="3056709"/>
            <a:ext cx="781158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How do we tackle this question?</a:t>
            </a:r>
          </a:p>
          <a:p>
            <a:endParaRPr lang="en-GB" dirty="0"/>
          </a:p>
          <a:p>
            <a:r>
              <a:rPr lang="en-GB" dirty="0" smtClean="0"/>
              <a:t>Start by converting each measurement, lets make them all metres:</a:t>
            </a:r>
          </a:p>
          <a:p>
            <a:endParaRPr lang="en-GB" dirty="0"/>
          </a:p>
          <a:p>
            <a:r>
              <a:rPr lang="en-GB" dirty="0" smtClean="0"/>
              <a:t>3095m</a:t>
            </a:r>
          </a:p>
          <a:p>
            <a:r>
              <a:rPr lang="en-GB" dirty="0" smtClean="0"/>
              <a:t>3.9km  =    m</a:t>
            </a:r>
          </a:p>
          <a:p>
            <a:r>
              <a:rPr lang="en-GB" dirty="0" smtClean="0"/>
              <a:t>3km     =    m</a:t>
            </a:r>
          </a:p>
          <a:p>
            <a:r>
              <a:rPr lang="en-GB" dirty="0" smtClean="0"/>
              <a:t>3950m</a:t>
            </a:r>
          </a:p>
          <a:p>
            <a:r>
              <a:rPr lang="en-GB" dirty="0" smtClean="0"/>
              <a:t>390m</a:t>
            </a:r>
          </a:p>
          <a:p>
            <a:r>
              <a:rPr lang="en-GB" dirty="0" smtClean="0"/>
              <a:t>3.09km =    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4741817" y="4232366"/>
            <a:ext cx="3448594" cy="1292662"/>
          </a:xfrm>
          <a:prstGeom prst="rect">
            <a:avLst/>
          </a:prstGeom>
          <a:noFill/>
          <a:ln w="762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Once you have done this order them from shortest to longest. Write them in their </a:t>
            </a:r>
            <a:r>
              <a:rPr lang="en-GB" sz="2400" b="1" u="sng" dirty="0" smtClean="0"/>
              <a:t>ORIGINAL FORM</a:t>
            </a:r>
            <a:endParaRPr lang="en-GB" sz="2400" b="1" u="sng" dirty="0"/>
          </a:p>
        </p:txBody>
      </p:sp>
    </p:spTree>
    <p:extLst>
      <p:ext uri="{BB962C8B-B14F-4D97-AF65-F5344CB8AC3E}">
        <p14:creationId xmlns:p14="http://schemas.microsoft.com/office/powerpoint/2010/main" val="299086399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3FFF0595-56A2-4BAA-8945-9E1AE3AE943F}" vid="{2EAE8D29-B0EE-4A35-BF03-BC97A170F4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1341</TotalTime>
  <Words>459</Words>
  <Application>Microsoft Office PowerPoint</Application>
  <PresentationFormat>On-screen Show (4:3)</PresentationFormat>
  <Paragraphs>172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Tuffy</vt:lpstr>
      <vt:lpstr>Kalam</vt:lpstr>
      <vt:lpstr>Microsoft YaHei</vt:lpstr>
      <vt:lpstr>Calibri</vt:lpstr>
      <vt:lpstr>Twinkl</vt:lpstr>
      <vt:lpstr>Twinkl SemiBold</vt:lpstr>
      <vt:lpstr>Sassoon Infant Md</vt:lpstr>
      <vt:lpstr>Arial</vt:lpstr>
      <vt:lpstr>Sassoon Infant Rg</vt:lpstr>
      <vt:lpstr>1_Office Theme</vt:lpstr>
      <vt:lpstr>Warm up</vt:lpstr>
      <vt:lpstr>How did you do?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Ben O'Connell</cp:lastModifiedBy>
  <cp:revision>124</cp:revision>
  <dcterms:created xsi:type="dcterms:W3CDTF">2017-03-16T17:37:56Z</dcterms:created>
  <dcterms:modified xsi:type="dcterms:W3CDTF">2020-06-28T12:09:49Z</dcterms:modified>
</cp:coreProperties>
</file>