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315" r:id="rId2"/>
    <p:sldId id="293" r:id="rId3"/>
    <p:sldId id="294" r:id="rId4"/>
    <p:sldId id="292" r:id="rId5"/>
    <p:sldId id="304" r:id="rId6"/>
    <p:sldId id="300" r:id="rId7"/>
    <p:sldId id="301" r:id="rId8"/>
    <p:sldId id="302" r:id="rId9"/>
    <p:sldId id="295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</p:sldIdLst>
  <p:sldSz cx="9144000" cy="6858000" type="screen4x3"/>
  <p:notesSz cx="6858000" cy="9144000"/>
  <p:embeddedFontLst>
    <p:embeddedFont>
      <p:font typeface="Twinkl" panose="020B0604020202020204" pitchFamily="2" charset="0"/>
      <p:regular r:id="rId21"/>
      <p:bold r:id="rId22"/>
    </p:embeddedFont>
    <p:embeddedFont>
      <p:font typeface="Tuffy" panose="020B0603060100000000" charset="0"/>
      <p:regular r:id="rId23"/>
      <p:bold r:id="rId24"/>
      <p:italic r:id="rId25"/>
      <p:boldItalic r:id="rId26"/>
    </p:embeddedFont>
    <p:embeddedFont>
      <p:font typeface="Sassoon Infant Md" panose="02000603050000020003" charset="0"/>
      <p:regular r:id="rId27"/>
    </p:embeddedFont>
    <p:embeddedFont>
      <p:font typeface="Kalam" panose="020B0604020202020204" charset="0"/>
      <p:regular r:id="rId28"/>
    </p:embeddedFont>
    <p:embeddedFont>
      <p:font typeface="Sassoon Infant Rg" panose="02000503030000020003" pitchFamily="50" charset="0"/>
      <p:regular r:id="rId29"/>
      <p:bold r:id="rId30"/>
    </p:embeddedFont>
    <p:embeddedFont>
      <p:font typeface="Cambria Math" panose="02040503050406030204" pitchFamily="18" charset="0"/>
      <p:regular r:id="rId31"/>
    </p:embeddedFont>
    <p:embeddedFont>
      <p:font typeface="Twinkl SemiBold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78C"/>
    <a:srgbClr val="F1864E"/>
    <a:srgbClr val="009741"/>
    <a:srgbClr val="C9D9E1"/>
    <a:srgbClr val="9EBBC9"/>
    <a:srgbClr val="768DA3"/>
    <a:srgbClr val="5F2E1F"/>
    <a:srgbClr val="FEF69F"/>
    <a:srgbClr val="FCE9C0"/>
    <a:srgbClr val="FAD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58" y="7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5372" y="1590543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sz="4800" dirty="0" smtClean="0"/>
              <a:t>Lesson 3: Percentages</a:t>
            </a:r>
            <a:r>
              <a:rPr lang="en-GB" altLang="en-US" sz="4800" dirty="0"/>
              <a:t>, Fractions </a:t>
            </a:r>
            <a:br>
              <a:rPr lang="en-GB" altLang="en-US" sz="4800" dirty="0"/>
            </a:br>
            <a:r>
              <a:rPr lang="en-GB" altLang="en-US" sz="4800" dirty="0"/>
              <a:t>and Decimals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667285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431075"/>
            <a:ext cx="5656217" cy="3998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703" y="4650377"/>
            <a:ext cx="73935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How can we tackle this question from your pack. </a:t>
            </a:r>
          </a:p>
          <a:p>
            <a:endParaRPr lang="en-GB" dirty="0"/>
          </a:p>
          <a:p>
            <a:r>
              <a:rPr lang="en-GB" dirty="0" smtClean="0"/>
              <a:t>To find the fractions. We know there are 100 beads. This is your denominator.</a:t>
            </a:r>
          </a:p>
          <a:p>
            <a:r>
              <a:rPr lang="en-GB" dirty="0" smtClean="0"/>
              <a:t>The red shows you the numerator. Then convert to a percent and decimal.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714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249" r="17000"/>
          <a:stretch/>
        </p:blipFill>
        <p:spPr>
          <a:xfrm>
            <a:off x="822959" y="496389"/>
            <a:ext cx="6609806" cy="4896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714" y="5473337"/>
            <a:ext cx="709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 can you draw your own beads to match the fraction, decimal or percent.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16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63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22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90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3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6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15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58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5_SP_B3_PP1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84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34"/>
          <a:stretch/>
        </p:blipFill>
        <p:spPr>
          <a:xfrm>
            <a:off x="503238" y="1801106"/>
            <a:ext cx="8137842" cy="4563803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5534"/>
            <a:ext cx="9144000" cy="5222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0" y="559952"/>
            <a:ext cx="76327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Percentages, Fractions </a:t>
            </a:r>
            <a:r>
              <a:rPr lang="en-GB" altLang="en-US" sz="4000" dirty="0" smtClean="0">
                <a:latin typeface="+mj-lt"/>
              </a:rPr>
              <a:t/>
            </a:r>
            <a:br>
              <a:rPr lang="en-GB" altLang="en-US" sz="4000" dirty="0" smtClean="0">
                <a:latin typeface="+mj-lt"/>
              </a:rPr>
            </a:br>
            <a:r>
              <a:rPr lang="en-GB" altLang="en-US" sz="4000" dirty="0" smtClean="0">
                <a:latin typeface="+mj-lt"/>
              </a:rPr>
              <a:t>and </a:t>
            </a:r>
            <a:r>
              <a:rPr lang="en-GB" altLang="en-US" sz="4000" dirty="0">
                <a:latin typeface="+mj-lt"/>
              </a:rPr>
              <a:t>Decimals</a:t>
            </a:r>
            <a:endParaRPr lang="en-GB" sz="4000" dirty="0"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634"/>
          <a:stretch/>
        </p:blipFill>
        <p:spPr>
          <a:xfrm>
            <a:off x="503238" y="1801106"/>
            <a:ext cx="8137842" cy="45638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81" b="9975"/>
          <a:stretch/>
        </p:blipFill>
        <p:spPr>
          <a:xfrm flipH="1">
            <a:off x="1848989" y="1792639"/>
            <a:ext cx="4856990" cy="45525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81" b="9975"/>
          <a:stretch/>
        </p:blipFill>
        <p:spPr>
          <a:xfrm flipH="1">
            <a:off x="1848989" y="1792639"/>
            <a:ext cx="4856990" cy="455252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35239" y="2278214"/>
            <a:ext cx="3081842" cy="3700555"/>
            <a:chOff x="705098" y="1936572"/>
            <a:chExt cx="3081842" cy="3700555"/>
          </a:xfrm>
        </p:grpSpPr>
        <p:sp>
          <p:nvSpPr>
            <p:cNvPr id="26" name="Rectangle 25"/>
            <p:cNvSpPr/>
            <p:nvPr/>
          </p:nvSpPr>
          <p:spPr>
            <a:xfrm>
              <a:off x="705098" y="1936572"/>
              <a:ext cx="3081841" cy="3700555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5530" y="1995335"/>
              <a:ext cx="2971410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Per cent means ‘out of every hundred</a:t>
              </a:r>
              <a:r>
                <a:rPr lang="en-GB" dirty="0" smtClean="0">
                  <a:solidFill>
                    <a:schemeClr val="bg1"/>
                  </a:solidFill>
                </a:rPr>
                <a:t>’.</a:t>
              </a:r>
            </a:p>
            <a:p>
              <a:endParaRPr lang="en-GB" dirty="0">
                <a:solidFill>
                  <a:schemeClr val="bg1"/>
                </a:solidFill>
              </a:endParaRPr>
            </a:p>
            <a:p>
              <a:r>
                <a:rPr lang="en-GB" dirty="0">
                  <a:solidFill>
                    <a:schemeClr val="bg1"/>
                  </a:solidFill>
                </a:rPr>
                <a:t>It tells us that something has been divided into 100 equal pieces. A percentage can always be written as an equivalent fraction with the denominator 100.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2920" y="4906507"/>
            <a:ext cx="8138161" cy="1440954"/>
            <a:chOff x="502920" y="4906507"/>
            <a:chExt cx="8138161" cy="14409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663" b="2366"/>
            <a:stretch/>
          </p:blipFill>
          <p:spPr>
            <a:xfrm>
              <a:off x="7717927" y="4906507"/>
              <a:ext cx="923154" cy="144095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819"/>
            <a:stretch/>
          </p:blipFill>
          <p:spPr>
            <a:xfrm flipH="1">
              <a:off x="6661352" y="5426607"/>
              <a:ext cx="1503218" cy="92085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0398" y="4983480"/>
              <a:ext cx="1275160" cy="1295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0890"/>
            <a:stretch/>
          </p:blipFill>
          <p:spPr>
            <a:xfrm>
              <a:off x="2253449" y="5426607"/>
              <a:ext cx="1343191" cy="9208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7606"/>
            <a:stretch/>
          </p:blipFill>
          <p:spPr>
            <a:xfrm>
              <a:off x="3429549" y="5426607"/>
              <a:ext cx="1668231" cy="9208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819"/>
            <a:stretch/>
          </p:blipFill>
          <p:spPr>
            <a:xfrm>
              <a:off x="4770662" y="5426607"/>
              <a:ext cx="1503218" cy="9208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062" b="18798"/>
            <a:stretch/>
          </p:blipFill>
          <p:spPr>
            <a:xfrm>
              <a:off x="502920" y="5285413"/>
              <a:ext cx="957186" cy="10620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758"/>
            <a:stretch/>
          </p:blipFill>
          <p:spPr>
            <a:xfrm>
              <a:off x="1042117" y="5748682"/>
              <a:ext cx="1300291" cy="5987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077"/>
            <a:stretch/>
          </p:blipFill>
          <p:spPr>
            <a:xfrm>
              <a:off x="5810697" y="5740875"/>
              <a:ext cx="1300291" cy="6065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180" b="38608"/>
            <a:stretch/>
          </p:blipFill>
          <p:spPr>
            <a:xfrm>
              <a:off x="7750770" y="5552189"/>
              <a:ext cx="890310" cy="795272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4242903" y="2278214"/>
            <a:ext cx="4032418" cy="1290478"/>
            <a:chOff x="4242903" y="2278214"/>
            <a:chExt cx="4032418" cy="1290478"/>
          </a:xfrm>
        </p:grpSpPr>
        <p:sp>
          <p:nvSpPr>
            <p:cNvPr id="30" name="Rectangle 29"/>
            <p:cNvSpPr/>
            <p:nvPr/>
          </p:nvSpPr>
          <p:spPr>
            <a:xfrm>
              <a:off x="4242903" y="2278214"/>
              <a:ext cx="4032418" cy="1290478"/>
            </a:xfrm>
            <a:prstGeom prst="rect">
              <a:avLst/>
            </a:prstGeom>
            <a:solidFill>
              <a:srgbClr val="FAD78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855574" y="2331392"/>
              <a:ext cx="2788516" cy="1193681"/>
              <a:chOff x="5259434" y="2331392"/>
              <a:chExt cx="2788516" cy="1193681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6884697" y="2331392"/>
                <a:ext cx="1163253" cy="1193681"/>
                <a:chOff x="6479569" y="3511109"/>
                <a:chExt cx="1163253" cy="1193681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6479569" y="4058459"/>
                  <a:ext cx="11632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600" dirty="0" smtClean="0">
                      <a:latin typeface="+mj-lt"/>
                    </a:rPr>
                    <a:t>100</a:t>
                  </a:r>
                  <a:endParaRPr lang="en-GB" sz="3600" dirty="0">
                    <a:latin typeface="+mj-lt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482053" y="3511109"/>
                  <a:ext cx="11421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600" dirty="0" smtClean="0">
                      <a:latin typeface="+mj-lt"/>
                    </a:rPr>
                    <a:t>15</a:t>
                  </a:r>
                  <a:endParaRPr lang="en-GB" sz="3600" dirty="0">
                    <a:latin typeface="+mj-lt"/>
                  </a:endParaRPr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6705860" y="4118184"/>
                  <a:ext cx="72237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/>
              <p:cNvSpPr txBox="1"/>
              <p:nvPr/>
            </p:nvSpPr>
            <p:spPr>
              <a:xfrm>
                <a:off x="5259434" y="2584105"/>
                <a:ext cx="18457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dirty="0" smtClean="0">
                    <a:latin typeface="+mj-lt"/>
                  </a:rPr>
                  <a:t>15% =</a:t>
                </a:r>
                <a:endParaRPr lang="en-GB" sz="4000" dirty="0">
                  <a:latin typeface="+mj-lt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4242903" y="3694274"/>
            <a:ext cx="4032418" cy="1290478"/>
            <a:chOff x="4242903" y="2278214"/>
            <a:chExt cx="4032418" cy="1290478"/>
          </a:xfrm>
        </p:grpSpPr>
        <p:sp>
          <p:nvSpPr>
            <p:cNvPr id="43" name="Rectangle 42"/>
            <p:cNvSpPr/>
            <p:nvPr/>
          </p:nvSpPr>
          <p:spPr>
            <a:xfrm>
              <a:off x="4242903" y="2278214"/>
              <a:ext cx="4032418" cy="1290478"/>
            </a:xfrm>
            <a:prstGeom prst="rect">
              <a:avLst/>
            </a:prstGeom>
            <a:solidFill>
              <a:srgbClr val="FAD78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855574" y="2331392"/>
              <a:ext cx="2788516" cy="1193681"/>
              <a:chOff x="5259434" y="2331392"/>
              <a:chExt cx="2788516" cy="119368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6884697" y="2331392"/>
                <a:ext cx="1163253" cy="1193681"/>
                <a:chOff x="6479569" y="3511109"/>
                <a:chExt cx="1163253" cy="1193681"/>
              </a:xfrm>
            </p:grpSpPr>
            <p:sp>
              <p:nvSpPr>
                <p:cNvPr id="47" name="TextBox 46"/>
                <p:cNvSpPr txBox="1"/>
                <p:nvPr/>
              </p:nvSpPr>
              <p:spPr>
                <a:xfrm>
                  <a:off x="6479569" y="4058459"/>
                  <a:ext cx="11632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600" dirty="0" smtClean="0">
                      <a:latin typeface="+mj-lt"/>
                    </a:rPr>
                    <a:t>100</a:t>
                  </a:r>
                  <a:endParaRPr lang="en-GB" sz="3600" dirty="0">
                    <a:latin typeface="+mj-lt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6482053" y="3511109"/>
                  <a:ext cx="114215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3600" dirty="0" smtClean="0">
                      <a:latin typeface="+mj-lt"/>
                    </a:rPr>
                    <a:t>63</a:t>
                  </a:r>
                  <a:endParaRPr lang="en-GB" sz="3600" dirty="0">
                    <a:latin typeface="+mj-lt"/>
                  </a:endParaRPr>
                </a:p>
              </p:txBody>
            </p: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6705860" y="4118184"/>
                  <a:ext cx="722372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5259434" y="2584105"/>
                <a:ext cx="18457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dirty="0" smtClean="0">
                    <a:latin typeface="+mj-lt"/>
                  </a:rPr>
                  <a:t>63% =</a:t>
                </a:r>
                <a:endParaRPr lang="en-GB" sz="4000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7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634"/>
          <a:stretch/>
        </p:blipFill>
        <p:spPr>
          <a:xfrm>
            <a:off x="503238" y="1801106"/>
            <a:ext cx="8137842" cy="4563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650" y="559952"/>
            <a:ext cx="76327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Percentages, Fractions </a:t>
            </a:r>
            <a:r>
              <a:rPr lang="en-GB" altLang="en-US" sz="4000" dirty="0" smtClean="0">
                <a:latin typeface="+mj-lt"/>
              </a:rPr>
              <a:t/>
            </a:r>
            <a:br>
              <a:rPr lang="en-GB" altLang="en-US" sz="4000" dirty="0" smtClean="0">
                <a:latin typeface="+mj-lt"/>
              </a:rPr>
            </a:br>
            <a:r>
              <a:rPr lang="en-GB" altLang="en-US" sz="4000" dirty="0" smtClean="0">
                <a:latin typeface="+mj-lt"/>
              </a:rPr>
              <a:t>and </a:t>
            </a:r>
            <a:r>
              <a:rPr lang="en-GB" altLang="en-US" sz="4000" dirty="0">
                <a:latin typeface="+mj-lt"/>
              </a:rPr>
              <a:t>Decimals</a:t>
            </a:r>
            <a:endParaRPr lang="en-GB" sz="4000" dirty="0"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6600" y="2019301"/>
            <a:ext cx="3683000" cy="3028950"/>
            <a:chOff x="736600" y="2019301"/>
            <a:chExt cx="3683000" cy="3028950"/>
          </a:xfrm>
        </p:grpSpPr>
        <p:sp>
          <p:nvSpPr>
            <p:cNvPr id="17" name="Rectangle 16"/>
            <p:cNvSpPr/>
            <p:nvPr/>
          </p:nvSpPr>
          <p:spPr>
            <a:xfrm>
              <a:off x="736600" y="2019301"/>
              <a:ext cx="3683000" cy="3028950"/>
            </a:xfrm>
            <a:prstGeom prst="rect">
              <a:avLst/>
            </a:prstGeom>
            <a:solidFill>
              <a:srgbClr val="FAD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55080" y="2075857"/>
              <a:ext cx="293587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Per cent means ‘out of every hundred</a:t>
              </a:r>
              <a:r>
                <a:rPr lang="en-GB" dirty="0" smtClean="0"/>
                <a:t>’.</a:t>
              </a:r>
            </a:p>
            <a:p>
              <a:endParaRPr lang="en-GB" dirty="0"/>
            </a:p>
            <a:p>
              <a:r>
                <a:rPr lang="en-GB" dirty="0"/>
                <a:t>It tells us that something has been divided into 100 equal pieces. When a percentage is written </a:t>
              </a:r>
              <a:r>
                <a:rPr lang="en-GB" dirty="0" smtClean="0"/>
                <a:t/>
              </a:r>
              <a:br>
                <a:rPr lang="en-GB" dirty="0" smtClean="0"/>
              </a:br>
              <a:r>
                <a:rPr lang="en-GB" dirty="0" smtClean="0"/>
                <a:t>as </a:t>
              </a:r>
              <a:r>
                <a:rPr lang="en-GB" dirty="0"/>
                <a:t>an equivalent decimal, we use tenths </a:t>
              </a:r>
              <a:r>
                <a:rPr lang="en-GB" dirty="0" smtClean="0"/>
                <a:t>and </a:t>
              </a:r>
              <a:r>
                <a:rPr lang="en-GB" dirty="0"/>
                <a:t>hundredths.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261" y="1870454"/>
            <a:ext cx="3790339" cy="447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663" b="2366"/>
          <a:stretch/>
        </p:blipFill>
        <p:spPr>
          <a:xfrm>
            <a:off x="7717927" y="4906507"/>
            <a:ext cx="923154" cy="1440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819"/>
          <a:stretch/>
        </p:blipFill>
        <p:spPr>
          <a:xfrm flipH="1">
            <a:off x="6661352" y="5426607"/>
            <a:ext cx="1503218" cy="920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398" y="4983480"/>
            <a:ext cx="1275160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890"/>
          <a:stretch/>
        </p:blipFill>
        <p:spPr>
          <a:xfrm>
            <a:off x="2253449" y="5426607"/>
            <a:ext cx="1343191" cy="920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606"/>
          <a:stretch/>
        </p:blipFill>
        <p:spPr>
          <a:xfrm>
            <a:off x="3429549" y="5426607"/>
            <a:ext cx="1668231" cy="920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819"/>
          <a:stretch/>
        </p:blipFill>
        <p:spPr>
          <a:xfrm>
            <a:off x="4770662" y="5426607"/>
            <a:ext cx="1503218" cy="9208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62" b="18798"/>
          <a:stretch/>
        </p:blipFill>
        <p:spPr>
          <a:xfrm>
            <a:off x="502920" y="5285413"/>
            <a:ext cx="957186" cy="1062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758"/>
          <a:stretch/>
        </p:blipFill>
        <p:spPr>
          <a:xfrm>
            <a:off x="1042117" y="5748682"/>
            <a:ext cx="1300291" cy="5987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077"/>
          <a:stretch/>
        </p:blipFill>
        <p:spPr>
          <a:xfrm>
            <a:off x="5810697" y="5740875"/>
            <a:ext cx="1300291" cy="6065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180" b="38608"/>
          <a:stretch/>
        </p:blipFill>
        <p:spPr>
          <a:xfrm>
            <a:off x="7750770" y="5552189"/>
            <a:ext cx="890310" cy="795272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491129" y="4671296"/>
            <a:ext cx="4817259" cy="1290478"/>
            <a:chOff x="3459965" y="4770530"/>
            <a:chExt cx="4817259" cy="1290478"/>
          </a:xfrm>
        </p:grpSpPr>
        <p:sp>
          <p:nvSpPr>
            <p:cNvPr id="22" name="Rectangle 21"/>
            <p:cNvSpPr/>
            <p:nvPr/>
          </p:nvSpPr>
          <p:spPr>
            <a:xfrm>
              <a:off x="3459965" y="4770530"/>
              <a:ext cx="4817259" cy="1290478"/>
            </a:xfrm>
            <a:prstGeom prst="rect">
              <a:avLst/>
            </a:prstGeom>
            <a:solidFill>
              <a:srgbClr val="FAD78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240700" y="4823708"/>
              <a:ext cx="1163253" cy="1193681"/>
              <a:chOff x="6479569" y="3511109"/>
              <a:chExt cx="1163253" cy="1193681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479569" y="4058459"/>
                <a:ext cx="11632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dirty="0" smtClean="0">
                    <a:latin typeface="+mj-lt"/>
                  </a:rPr>
                  <a:t>100</a:t>
                </a:r>
                <a:endParaRPr lang="en-GB" sz="3600" dirty="0">
                  <a:latin typeface="+mj-lt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82053" y="3511109"/>
                <a:ext cx="11421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dirty="0" smtClean="0">
                    <a:latin typeface="+mj-lt"/>
                  </a:rPr>
                  <a:t>15</a:t>
                </a:r>
                <a:endParaRPr lang="en-GB" sz="3600" dirty="0">
                  <a:latin typeface="+mj-lt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6705860" y="4118184"/>
                <a:ext cx="7223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3615437" y="5076421"/>
              <a:ext cx="18457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smtClean="0">
                  <a:latin typeface="+mj-lt"/>
                </a:rPr>
                <a:t>15% =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68187" y="5064091"/>
              <a:ext cx="18457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smtClean="0">
                  <a:latin typeface="+mj-lt"/>
                </a:rPr>
                <a:t>= 0.15</a:t>
              </a:r>
              <a:endParaRPr lang="en-GB" sz="4000" dirty="0">
                <a:latin typeface="+mj-l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91129" y="4671296"/>
            <a:ext cx="4817259" cy="1290478"/>
            <a:chOff x="3459965" y="4770530"/>
            <a:chExt cx="4817259" cy="1290478"/>
          </a:xfrm>
        </p:grpSpPr>
        <p:sp>
          <p:nvSpPr>
            <p:cNvPr id="32" name="Rectangle 31"/>
            <p:cNvSpPr/>
            <p:nvPr/>
          </p:nvSpPr>
          <p:spPr>
            <a:xfrm>
              <a:off x="3459965" y="4770530"/>
              <a:ext cx="4817259" cy="1290478"/>
            </a:xfrm>
            <a:prstGeom prst="rect">
              <a:avLst/>
            </a:prstGeom>
            <a:solidFill>
              <a:srgbClr val="FAD78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240700" y="4823708"/>
              <a:ext cx="1163253" cy="1193681"/>
              <a:chOff x="6479569" y="3511109"/>
              <a:chExt cx="1163253" cy="1193681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6479569" y="4058459"/>
                <a:ext cx="11632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dirty="0" smtClean="0">
                    <a:latin typeface="+mj-lt"/>
                  </a:rPr>
                  <a:t>100</a:t>
                </a:r>
                <a:endParaRPr lang="en-GB" sz="3600" dirty="0">
                  <a:latin typeface="+mj-lt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482053" y="3511109"/>
                <a:ext cx="11421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dirty="0" smtClean="0">
                    <a:latin typeface="+mj-lt"/>
                  </a:rPr>
                  <a:t>63</a:t>
                </a:r>
                <a:endParaRPr lang="en-GB" sz="3600" dirty="0">
                  <a:latin typeface="+mj-lt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6705860" y="4118184"/>
                <a:ext cx="72237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3615437" y="5076421"/>
              <a:ext cx="18457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smtClean="0">
                  <a:latin typeface="+mj-lt"/>
                </a:rPr>
                <a:t>63% =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268187" y="5064091"/>
              <a:ext cx="18457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 smtClean="0">
                  <a:latin typeface="+mj-lt"/>
                </a:rPr>
                <a:t>= 0.63</a:t>
              </a:r>
              <a:endParaRPr lang="en-GB" sz="4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0" y="697112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Would You Rather?</a:t>
            </a:r>
            <a:endParaRPr lang="en-GB" sz="4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02" b="25390"/>
          <a:stretch/>
        </p:blipFill>
        <p:spPr>
          <a:xfrm>
            <a:off x="503238" y="1367072"/>
            <a:ext cx="8130012" cy="4979407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04"/>
          <a:stretch/>
        </p:blipFill>
        <p:spPr>
          <a:xfrm flipH="1">
            <a:off x="7908672" y="3011876"/>
            <a:ext cx="727328" cy="24722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2" t="33486" r="40364" b="36844"/>
          <a:stretch/>
        </p:blipFill>
        <p:spPr>
          <a:xfrm rot="3170131">
            <a:off x="6538550" y="5185961"/>
            <a:ext cx="504655" cy="497134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7" t="3385" b="9081"/>
          <a:stretch/>
        </p:blipFill>
        <p:spPr>
          <a:xfrm>
            <a:off x="499532" y="1371599"/>
            <a:ext cx="3175001" cy="4978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12954" y="3217333"/>
            <a:ext cx="1567692" cy="24722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9" t="4225" r="58463" b="65899"/>
          <a:stretch/>
        </p:blipFill>
        <p:spPr>
          <a:xfrm rot="2071710">
            <a:off x="7209713" y="5493705"/>
            <a:ext cx="378554" cy="500602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36" t="4225" r="4852" b="65899"/>
          <a:stretch/>
        </p:blipFill>
        <p:spPr>
          <a:xfrm rot="19777246">
            <a:off x="6847521" y="5637333"/>
            <a:ext cx="456205" cy="500602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8134667" y="5761041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5891340" y="5559344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5" t="68450" r="55000" b="2635"/>
          <a:stretch/>
        </p:blipFill>
        <p:spPr>
          <a:xfrm rot="3170131">
            <a:off x="6199733" y="5727051"/>
            <a:ext cx="485902" cy="48448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7305872" y="5606802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2" t="33486" r="40364" b="36844"/>
          <a:stretch/>
        </p:blipFill>
        <p:spPr>
          <a:xfrm rot="3170131">
            <a:off x="7895634" y="5397189"/>
            <a:ext cx="504655" cy="497134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575961" y="1629773"/>
            <a:ext cx="5057289" cy="720066"/>
          </a:xfrm>
          <a:prstGeom prst="rect">
            <a:avLst/>
          </a:prstGeom>
          <a:solidFill>
            <a:srgbClr val="F18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674533" y="1666640"/>
            <a:ext cx="446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What proportion of this jar of sweets will give you the most sweets?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659294" y="3028475"/>
            <a:ext cx="1786468" cy="1786467"/>
            <a:chOff x="2116494" y="3217333"/>
            <a:chExt cx="1786468" cy="1786467"/>
          </a:xfrm>
        </p:grpSpPr>
        <p:sp>
          <p:nvSpPr>
            <p:cNvPr id="30" name="Oval 29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53%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83332" y="3028474"/>
            <a:ext cx="1786468" cy="1786467"/>
            <a:chOff x="2116494" y="3217333"/>
            <a:chExt cx="1786468" cy="1786467"/>
          </a:xfrm>
        </p:grpSpPr>
        <p:sp>
          <p:nvSpPr>
            <p:cNvPr id="34" name="Oval 33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0.49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25188" y="3028473"/>
            <a:ext cx="1786469" cy="1786467"/>
            <a:chOff x="6182388" y="3217331"/>
            <a:chExt cx="1786469" cy="1786467"/>
          </a:xfrm>
        </p:grpSpPr>
        <p:sp>
          <p:nvSpPr>
            <p:cNvPr id="37" name="Oval 36"/>
            <p:cNvSpPr/>
            <p:nvPr/>
          </p:nvSpPr>
          <p:spPr>
            <a:xfrm>
              <a:off x="6182389" y="3217331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182388" y="3356619"/>
              <a:ext cx="1786469" cy="1478901"/>
              <a:chOff x="6182388" y="3348999"/>
              <a:chExt cx="1786469" cy="147890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82389" y="405845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100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182388" y="334899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64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6576060" y="4102944"/>
                <a:ext cx="970472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5725188" y="3028473"/>
            <a:ext cx="1786469" cy="1786467"/>
            <a:chOff x="6182388" y="3217331"/>
            <a:chExt cx="1786469" cy="1786467"/>
          </a:xfrm>
        </p:grpSpPr>
        <p:sp>
          <p:nvSpPr>
            <p:cNvPr id="40" name="Oval 39"/>
            <p:cNvSpPr/>
            <p:nvPr/>
          </p:nvSpPr>
          <p:spPr>
            <a:xfrm>
              <a:off x="6182389" y="3217331"/>
              <a:ext cx="1786467" cy="1786467"/>
            </a:xfrm>
            <a:prstGeom prst="ellipse">
              <a:avLst/>
            </a:prstGeom>
            <a:solidFill>
              <a:srgbClr val="00974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6182388" y="3356619"/>
              <a:ext cx="1786469" cy="1478901"/>
              <a:chOff x="6182388" y="3348999"/>
              <a:chExt cx="1786469" cy="1478901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6182389" y="405845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100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182388" y="334899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64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6576060" y="4102944"/>
                <a:ext cx="970472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4873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70" y="695357"/>
            <a:ext cx="4572638" cy="342947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613954" y="4428309"/>
                <a:ext cx="7746275" cy="2107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The easiest way to work this out it to make them all the same.</a:t>
                </a:r>
              </a:p>
              <a:p>
                <a:r>
                  <a:rPr lang="en-GB" dirty="0" smtClean="0"/>
                  <a:t>Lets start by making them all a fraction. </a:t>
                </a:r>
              </a:p>
              <a:p>
                <a:r>
                  <a:rPr lang="en-GB" dirty="0" smtClean="0"/>
                  <a:t>We know percent is out of a 100 so 53%=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GB" dirty="0" smtClean="0"/>
                  <a:t> </a:t>
                </a:r>
              </a:p>
              <a:p>
                <a:r>
                  <a:rPr lang="en-GB" dirty="0" smtClean="0"/>
                  <a:t>We know that 0.49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GB" dirty="0" smtClean="0"/>
              </a:p>
              <a:p>
                <a:r>
                  <a:rPr lang="en-GB" dirty="0" smtClean="0"/>
                  <a:t>We already have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64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GB" dirty="0" smtClean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954" y="4428309"/>
                <a:ext cx="7746275" cy="2107565"/>
              </a:xfrm>
              <a:prstGeom prst="rect">
                <a:avLst/>
              </a:prstGeom>
              <a:blipFill>
                <a:blip r:embed="rId3"/>
                <a:stretch>
                  <a:fillRect l="-709" t="-14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525589" y="679269"/>
            <a:ext cx="2821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Can you choose now?</a:t>
            </a:r>
          </a:p>
          <a:p>
            <a:endParaRPr lang="en-GB" dirty="0"/>
          </a:p>
          <a:p>
            <a:r>
              <a:rPr lang="en-GB" dirty="0" smtClean="0"/>
              <a:t>Try the same method on the next few slides.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32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0" y="697112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Would You Rather?</a:t>
            </a:r>
            <a:endParaRPr lang="en-GB" sz="4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02" b="25390"/>
          <a:stretch/>
        </p:blipFill>
        <p:spPr>
          <a:xfrm>
            <a:off x="503238" y="1367072"/>
            <a:ext cx="8130012" cy="4979407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04"/>
          <a:stretch/>
        </p:blipFill>
        <p:spPr>
          <a:xfrm flipH="1">
            <a:off x="7908672" y="3011876"/>
            <a:ext cx="727328" cy="24722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2" t="33486" r="40364" b="36844"/>
          <a:stretch/>
        </p:blipFill>
        <p:spPr>
          <a:xfrm rot="3170131">
            <a:off x="6538550" y="5185961"/>
            <a:ext cx="504655" cy="497134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7" t="3385" b="9081"/>
          <a:stretch/>
        </p:blipFill>
        <p:spPr>
          <a:xfrm>
            <a:off x="499532" y="1371599"/>
            <a:ext cx="3175001" cy="4978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12954" y="3217333"/>
            <a:ext cx="1567692" cy="24722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9" t="4225" r="58463" b="65899"/>
          <a:stretch/>
        </p:blipFill>
        <p:spPr>
          <a:xfrm rot="2071710">
            <a:off x="7209713" y="5493705"/>
            <a:ext cx="378554" cy="500602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36" t="4225" r="4852" b="65899"/>
          <a:stretch/>
        </p:blipFill>
        <p:spPr>
          <a:xfrm rot="19777246">
            <a:off x="6847521" y="5637333"/>
            <a:ext cx="456205" cy="500602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8134667" y="5761041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5891340" y="5559344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5" t="68450" r="55000" b="2635"/>
          <a:stretch/>
        </p:blipFill>
        <p:spPr>
          <a:xfrm rot="3170131">
            <a:off x="6199733" y="5727051"/>
            <a:ext cx="485902" cy="48448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7305872" y="5606802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2" t="33486" r="40364" b="36844"/>
          <a:stretch/>
        </p:blipFill>
        <p:spPr>
          <a:xfrm rot="3170131">
            <a:off x="7895634" y="5397189"/>
            <a:ext cx="504655" cy="497134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575961" y="1629773"/>
            <a:ext cx="5057289" cy="720066"/>
          </a:xfrm>
          <a:prstGeom prst="rect">
            <a:avLst/>
          </a:prstGeom>
          <a:solidFill>
            <a:srgbClr val="F18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674533" y="1666640"/>
            <a:ext cx="446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What proportion of this jar of sweets will give you the most sweets?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659294" y="3028475"/>
            <a:ext cx="1786468" cy="1786467"/>
            <a:chOff x="2116494" y="3217333"/>
            <a:chExt cx="1786468" cy="1786467"/>
          </a:xfrm>
        </p:grpSpPr>
        <p:sp>
          <p:nvSpPr>
            <p:cNvPr id="30" name="Oval 29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40%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83332" y="3028474"/>
            <a:ext cx="1786468" cy="1786467"/>
            <a:chOff x="2116494" y="3217333"/>
            <a:chExt cx="1786468" cy="1786467"/>
          </a:xfrm>
        </p:grpSpPr>
        <p:sp>
          <p:nvSpPr>
            <p:cNvPr id="34" name="Oval 33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0.5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25188" y="3028473"/>
            <a:ext cx="1786469" cy="1786467"/>
            <a:chOff x="6182388" y="3217331"/>
            <a:chExt cx="1786469" cy="1786467"/>
          </a:xfrm>
        </p:grpSpPr>
        <p:sp>
          <p:nvSpPr>
            <p:cNvPr id="37" name="Oval 36"/>
            <p:cNvSpPr/>
            <p:nvPr/>
          </p:nvSpPr>
          <p:spPr>
            <a:xfrm>
              <a:off x="6182389" y="3217331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182388" y="3356619"/>
              <a:ext cx="1786469" cy="1478901"/>
              <a:chOff x="6182388" y="3348999"/>
              <a:chExt cx="1786469" cy="147890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82389" y="405845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100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182388" y="334899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30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6576060" y="4102944"/>
                <a:ext cx="970472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3683332" y="3028474"/>
            <a:ext cx="1786468" cy="1786467"/>
            <a:chOff x="2116494" y="3217333"/>
            <a:chExt cx="1786468" cy="1786467"/>
          </a:xfrm>
        </p:grpSpPr>
        <p:sp>
          <p:nvSpPr>
            <p:cNvPr id="40" name="Oval 39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00974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0.5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31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0" y="697112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Would You Rather?</a:t>
            </a:r>
            <a:endParaRPr lang="en-GB" sz="4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02" b="25390"/>
          <a:stretch/>
        </p:blipFill>
        <p:spPr>
          <a:xfrm>
            <a:off x="503238" y="1367072"/>
            <a:ext cx="8130012" cy="4979407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04"/>
          <a:stretch/>
        </p:blipFill>
        <p:spPr>
          <a:xfrm flipH="1">
            <a:off x="7908672" y="3011876"/>
            <a:ext cx="727328" cy="24722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2" t="33486" r="40364" b="36844"/>
          <a:stretch/>
        </p:blipFill>
        <p:spPr>
          <a:xfrm rot="3170131">
            <a:off x="6538550" y="5185961"/>
            <a:ext cx="504655" cy="497134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7" t="3385" b="9081"/>
          <a:stretch/>
        </p:blipFill>
        <p:spPr>
          <a:xfrm>
            <a:off x="499532" y="1371599"/>
            <a:ext cx="3175001" cy="4978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12954" y="3217333"/>
            <a:ext cx="1567692" cy="24722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9" t="4225" r="58463" b="65899"/>
          <a:stretch/>
        </p:blipFill>
        <p:spPr>
          <a:xfrm rot="2071710">
            <a:off x="7209713" y="5493705"/>
            <a:ext cx="378554" cy="500602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36" t="4225" r="4852" b="65899"/>
          <a:stretch/>
        </p:blipFill>
        <p:spPr>
          <a:xfrm rot="19777246">
            <a:off x="6847521" y="5637333"/>
            <a:ext cx="456205" cy="500602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8134667" y="5761041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5891340" y="5559344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5" t="68450" r="55000" b="2635"/>
          <a:stretch/>
        </p:blipFill>
        <p:spPr>
          <a:xfrm rot="3170131">
            <a:off x="6199733" y="5727051"/>
            <a:ext cx="485902" cy="48448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7305872" y="5606802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2" t="33486" r="40364" b="36844"/>
          <a:stretch/>
        </p:blipFill>
        <p:spPr>
          <a:xfrm rot="3170131">
            <a:off x="7895634" y="5397189"/>
            <a:ext cx="504655" cy="497134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575961" y="1629773"/>
            <a:ext cx="5057289" cy="720066"/>
          </a:xfrm>
          <a:prstGeom prst="rect">
            <a:avLst/>
          </a:prstGeom>
          <a:solidFill>
            <a:srgbClr val="F18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674533" y="1666640"/>
            <a:ext cx="446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What proportion of this jar of sweets will give you the most sweets?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659294" y="3028475"/>
            <a:ext cx="1786468" cy="1786467"/>
            <a:chOff x="2116494" y="3217333"/>
            <a:chExt cx="1786468" cy="1786467"/>
          </a:xfrm>
        </p:grpSpPr>
        <p:sp>
          <p:nvSpPr>
            <p:cNvPr id="30" name="Oval 29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26%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83332" y="3028474"/>
            <a:ext cx="1786468" cy="1786467"/>
            <a:chOff x="2116494" y="3217333"/>
            <a:chExt cx="1786468" cy="1786467"/>
          </a:xfrm>
        </p:grpSpPr>
        <p:sp>
          <p:nvSpPr>
            <p:cNvPr id="34" name="Oval 33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0.09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25188" y="3028473"/>
            <a:ext cx="1786469" cy="1786467"/>
            <a:chOff x="6182388" y="3217331"/>
            <a:chExt cx="1786469" cy="1786467"/>
          </a:xfrm>
        </p:grpSpPr>
        <p:sp>
          <p:nvSpPr>
            <p:cNvPr id="37" name="Oval 36"/>
            <p:cNvSpPr/>
            <p:nvPr/>
          </p:nvSpPr>
          <p:spPr>
            <a:xfrm>
              <a:off x="6182389" y="3217331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182388" y="3356619"/>
              <a:ext cx="1786469" cy="1478901"/>
              <a:chOff x="6182388" y="3348999"/>
              <a:chExt cx="1786469" cy="147890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82389" y="405845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100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182388" y="334899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>
                    <a:solidFill>
                      <a:schemeClr val="bg1"/>
                    </a:solidFill>
                    <a:latin typeface="+mj-lt"/>
                  </a:rPr>
                  <a:t>9</a:t>
                </a:r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0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6576060" y="4102944"/>
                <a:ext cx="970472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" name="Group 44"/>
          <p:cNvGrpSpPr/>
          <p:nvPr/>
        </p:nvGrpSpPr>
        <p:grpSpPr>
          <a:xfrm>
            <a:off x="5725188" y="3028473"/>
            <a:ext cx="1786469" cy="1786467"/>
            <a:chOff x="6182388" y="3217331"/>
            <a:chExt cx="1786469" cy="1786467"/>
          </a:xfrm>
        </p:grpSpPr>
        <p:sp>
          <p:nvSpPr>
            <p:cNvPr id="46" name="Oval 45"/>
            <p:cNvSpPr/>
            <p:nvPr/>
          </p:nvSpPr>
          <p:spPr>
            <a:xfrm>
              <a:off x="6182389" y="3217331"/>
              <a:ext cx="1786467" cy="1786467"/>
            </a:xfrm>
            <a:prstGeom prst="ellipse">
              <a:avLst/>
            </a:prstGeom>
            <a:solidFill>
              <a:srgbClr val="00974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182388" y="3356619"/>
              <a:ext cx="1786469" cy="1478901"/>
              <a:chOff x="6182388" y="3348999"/>
              <a:chExt cx="1786469" cy="1478901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6182389" y="405845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100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182388" y="334899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>
                    <a:solidFill>
                      <a:schemeClr val="bg1"/>
                    </a:solidFill>
                    <a:latin typeface="+mj-lt"/>
                  </a:rPr>
                  <a:t>9</a:t>
                </a:r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0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6576060" y="4102944"/>
                <a:ext cx="970472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216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0" y="697112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Would You Rather?</a:t>
            </a:r>
            <a:endParaRPr lang="en-GB" sz="4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02" b="25390"/>
          <a:stretch/>
        </p:blipFill>
        <p:spPr>
          <a:xfrm>
            <a:off x="503238" y="1367072"/>
            <a:ext cx="8130012" cy="4979407"/>
          </a:xfrm>
          <a:prstGeom prst="rect">
            <a:avLst/>
          </a:prstGeo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04"/>
          <a:stretch/>
        </p:blipFill>
        <p:spPr>
          <a:xfrm flipH="1">
            <a:off x="7908672" y="3011876"/>
            <a:ext cx="727328" cy="24722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2" t="33486" r="40364" b="36844"/>
          <a:stretch/>
        </p:blipFill>
        <p:spPr>
          <a:xfrm rot="3170131">
            <a:off x="6538550" y="5185961"/>
            <a:ext cx="504655" cy="497134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7" t="3385" b="9081"/>
          <a:stretch/>
        </p:blipFill>
        <p:spPr>
          <a:xfrm>
            <a:off x="499532" y="1371599"/>
            <a:ext cx="3175001" cy="4978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12954" y="3217333"/>
            <a:ext cx="1567692" cy="247226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69" t="4225" r="58463" b="65899"/>
          <a:stretch/>
        </p:blipFill>
        <p:spPr>
          <a:xfrm rot="2071710">
            <a:off x="7209713" y="5493705"/>
            <a:ext cx="378554" cy="500602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36" t="4225" r="4852" b="65899"/>
          <a:stretch/>
        </p:blipFill>
        <p:spPr>
          <a:xfrm rot="19777246">
            <a:off x="6847521" y="5637333"/>
            <a:ext cx="456205" cy="500602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8134667" y="5761041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5891340" y="5559344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5" t="68450" r="55000" b="2635"/>
          <a:stretch/>
        </p:blipFill>
        <p:spPr>
          <a:xfrm rot="3170131">
            <a:off x="6199733" y="5727051"/>
            <a:ext cx="485902" cy="48448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48" t="40711" r="384" b="25768"/>
          <a:stretch/>
        </p:blipFill>
        <p:spPr>
          <a:xfrm rot="18113208">
            <a:off x="7305872" y="5606802"/>
            <a:ext cx="481320" cy="561665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52" t="33486" r="40364" b="36844"/>
          <a:stretch/>
        </p:blipFill>
        <p:spPr>
          <a:xfrm rot="3170131">
            <a:off x="7895634" y="5397189"/>
            <a:ext cx="504655" cy="497134"/>
          </a:xfrm>
          <a:prstGeom prst="rect">
            <a:avLst/>
          </a:prstGeom>
          <a:effectLst>
            <a:outerShdw blurRad="50800" dist="25400" dir="35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9" name="Rectangle 28"/>
          <p:cNvSpPr/>
          <p:nvPr/>
        </p:nvSpPr>
        <p:spPr>
          <a:xfrm>
            <a:off x="3575961" y="1629773"/>
            <a:ext cx="5057289" cy="720066"/>
          </a:xfrm>
          <a:prstGeom prst="rect">
            <a:avLst/>
          </a:prstGeom>
          <a:solidFill>
            <a:srgbClr val="F186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674533" y="1666640"/>
            <a:ext cx="446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What proportion of this jar of sweets will give you the most sweets?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659294" y="3028475"/>
            <a:ext cx="1786468" cy="1786467"/>
            <a:chOff x="2116494" y="3217333"/>
            <a:chExt cx="1786468" cy="1786467"/>
          </a:xfrm>
        </p:grpSpPr>
        <p:sp>
          <p:nvSpPr>
            <p:cNvPr id="30" name="Oval 29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schemeClr val="bg1"/>
                  </a:solidFill>
                  <a:latin typeface="+mj-lt"/>
                </a:rPr>
                <a:t>7</a:t>
              </a:r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%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83332" y="3028474"/>
            <a:ext cx="1786468" cy="1786467"/>
            <a:chOff x="2116494" y="3217333"/>
            <a:chExt cx="1786468" cy="1786467"/>
          </a:xfrm>
        </p:grpSpPr>
        <p:sp>
          <p:nvSpPr>
            <p:cNvPr id="34" name="Oval 33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0.05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725188" y="3028473"/>
            <a:ext cx="1786469" cy="1786467"/>
            <a:chOff x="6182388" y="3217331"/>
            <a:chExt cx="1786469" cy="1786467"/>
          </a:xfrm>
        </p:grpSpPr>
        <p:sp>
          <p:nvSpPr>
            <p:cNvPr id="37" name="Oval 36"/>
            <p:cNvSpPr/>
            <p:nvPr/>
          </p:nvSpPr>
          <p:spPr>
            <a:xfrm>
              <a:off x="6182389" y="3217331"/>
              <a:ext cx="1786467" cy="1786467"/>
            </a:xfrm>
            <a:prstGeom prst="ellipse">
              <a:avLst/>
            </a:prstGeom>
            <a:solidFill>
              <a:srgbClr val="F1864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182388" y="3356619"/>
              <a:ext cx="1786469" cy="1478901"/>
              <a:chOff x="6182388" y="3348999"/>
              <a:chExt cx="1786469" cy="1478901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82389" y="405845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 smtClean="0">
                    <a:solidFill>
                      <a:schemeClr val="bg1"/>
                    </a:solidFill>
                    <a:latin typeface="+mj-lt"/>
                  </a:rPr>
                  <a:t>100</a:t>
                </a:r>
                <a:endParaRPr lang="en-GB" sz="4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182388" y="3348999"/>
                <a:ext cx="17864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400" dirty="0"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6576060" y="4102944"/>
                <a:ext cx="970472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1659294" y="3028475"/>
            <a:ext cx="1786468" cy="1786467"/>
            <a:chOff x="2116494" y="3217333"/>
            <a:chExt cx="1786468" cy="1786467"/>
          </a:xfrm>
        </p:grpSpPr>
        <p:sp>
          <p:nvSpPr>
            <p:cNvPr id="40" name="Oval 39"/>
            <p:cNvSpPr/>
            <p:nvPr/>
          </p:nvSpPr>
          <p:spPr>
            <a:xfrm>
              <a:off x="2116494" y="3217333"/>
              <a:ext cx="1786467" cy="1786467"/>
            </a:xfrm>
            <a:prstGeom prst="ellipse">
              <a:avLst/>
            </a:prstGeom>
            <a:solidFill>
              <a:srgbClr val="00974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16494" y="3730800"/>
              <a:ext cx="17864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schemeClr val="bg1"/>
                  </a:solidFill>
                  <a:latin typeface="+mj-lt"/>
                </a:rPr>
                <a:t>7</a:t>
              </a:r>
              <a:r>
                <a:rPr lang="en-GB" sz="4400" dirty="0" smtClean="0">
                  <a:solidFill>
                    <a:schemeClr val="bg1"/>
                  </a:solidFill>
                  <a:latin typeface="+mj-lt"/>
                </a:rPr>
                <a:t>%</a:t>
              </a:r>
              <a:endParaRPr lang="en-GB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4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" t="17133" r="839" b="20854"/>
          <a:stretch/>
        </p:blipFill>
        <p:spPr>
          <a:xfrm>
            <a:off x="503238" y="1447800"/>
            <a:ext cx="8135937" cy="48958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650" y="697112"/>
            <a:ext cx="76327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Percentage Equivalents</a:t>
            </a:r>
            <a:endParaRPr lang="en-GB" sz="4000" dirty="0">
              <a:latin typeface="+mj-lt"/>
            </a:endParaRPr>
          </a:p>
        </p:txBody>
      </p:sp>
      <p:pic>
        <p:nvPicPr>
          <p:cNvPr id="3" name="Pair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55" b="23999"/>
          <a:stretch/>
        </p:blipFill>
        <p:spPr>
          <a:xfrm>
            <a:off x="3028950" y="4204743"/>
            <a:ext cx="5610225" cy="21389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90901" y="1600200"/>
            <a:ext cx="5095874" cy="4591050"/>
          </a:xfrm>
          <a:prstGeom prst="rect">
            <a:avLst/>
          </a:prstGeom>
          <a:solidFill>
            <a:srgbClr val="FAD7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875153"/>
              </p:ext>
            </p:extLst>
          </p:nvPr>
        </p:nvGraphicFramePr>
        <p:xfrm>
          <a:off x="3871913" y="1775855"/>
          <a:ext cx="4133850" cy="420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2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</a:rPr>
                        <a:t>Percentage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</a:rPr>
                        <a:t>Fraction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</a:rPr>
                        <a:t>Decimal</a:t>
                      </a:r>
                      <a:endParaRPr lang="en-GB" dirty="0">
                        <a:latin typeface="+mj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11%</a:t>
                      </a:r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33%</a:t>
                      </a:r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2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70%</a:t>
                      </a:r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2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61%</a:t>
                      </a:r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2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10%</a:t>
                      </a:r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2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4%</a:t>
                      </a:r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2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1%</a:t>
                      </a:r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latin typeface="Kalam" panose="02000000000000000000" pitchFamily="2" charset="0"/>
                        <a:cs typeface="Kalam" panose="020000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19"/>
          <a:stretch/>
        </p:blipFill>
        <p:spPr>
          <a:xfrm flipH="1">
            <a:off x="504824" y="1587108"/>
            <a:ext cx="3267075" cy="475813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623866" y="2263769"/>
            <a:ext cx="629943" cy="641877"/>
            <a:chOff x="7933032" y="1976383"/>
            <a:chExt cx="629943" cy="641877"/>
          </a:xfrm>
        </p:grpSpPr>
        <p:sp>
          <p:nvSpPr>
            <p:cNvPr id="12" name="TextBox 11"/>
            <p:cNvSpPr txBox="1"/>
            <p:nvPr/>
          </p:nvSpPr>
          <p:spPr>
            <a:xfrm>
              <a:off x="7936500" y="1976383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11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33032" y="2248928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100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8128800" y="2282269"/>
              <a:ext cx="2595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620398" y="2786569"/>
            <a:ext cx="629943" cy="641877"/>
            <a:chOff x="7933032" y="1976383"/>
            <a:chExt cx="629943" cy="641877"/>
          </a:xfrm>
        </p:grpSpPr>
        <p:sp>
          <p:nvSpPr>
            <p:cNvPr id="18" name="TextBox 17"/>
            <p:cNvSpPr txBox="1"/>
            <p:nvPr/>
          </p:nvSpPr>
          <p:spPr>
            <a:xfrm>
              <a:off x="7936500" y="1976383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33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33032" y="2248928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100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8128800" y="2282269"/>
              <a:ext cx="2595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347679" y="3310259"/>
            <a:ext cx="1180217" cy="641877"/>
            <a:chOff x="5378159" y="3291209"/>
            <a:chExt cx="1180217" cy="641877"/>
          </a:xfrm>
        </p:grpSpPr>
        <p:grpSp>
          <p:nvGrpSpPr>
            <p:cNvPr id="21" name="Group 20"/>
            <p:cNvGrpSpPr/>
            <p:nvPr/>
          </p:nvGrpSpPr>
          <p:grpSpPr>
            <a:xfrm>
              <a:off x="5378159" y="3291209"/>
              <a:ext cx="629943" cy="641877"/>
              <a:chOff x="7933032" y="1976383"/>
              <a:chExt cx="629943" cy="64187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36500" y="1976383"/>
                <a:ext cx="626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latin typeface="Kalam" panose="02000000000000000000" pitchFamily="2" charset="0"/>
                    <a:cs typeface="Kalam" panose="02000000000000000000" pitchFamily="2" charset="0"/>
                  </a:rPr>
                  <a:t>70</a:t>
                </a:r>
                <a:endParaRPr lang="en-GB" b="1" dirty="0">
                  <a:latin typeface="Kalam" panose="02000000000000000000" pitchFamily="2" charset="0"/>
                  <a:cs typeface="Kalam" panose="02000000000000000000" pitchFamily="2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933032" y="2248928"/>
                <a:ext cx="626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latin typeface="Kalam" panose="02000000000000000000" pitchFamily="2" charset="0"/>
                    <a:cs typeface="Kalam" panose="02000000000000000000" pitchFamily="2" charset="0"/>
                  </a:rPr>
                  <a:t>100</a:t>
                </a:r>
                <a:endParaRPr lang="en-GB" b="1" dirty="0">
                  <a:latin typeface="Kalam" panose="02000000000000000000" pitchFamily="2" charset="0"/>
                  <a:cs typeface="Kalam" panose="02000000000000000000" pitchFamily="2" charset="0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8128800" y="2282269"/>
                <a:ext cx="2595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5928433" y="3291209"/>
              <a:ext cx="629943" cy="641877"/>
              <a:chOff x="7933032" y="1976383"/>
              <a:chExt cx="629943" cy="641877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7936500" y="1976383"/>
                <a:ext cx="626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latin typeface="Kalam" panose="02000000000000000000" pitchFamily="2" charset="0"/>
                    <a:cs typeface="Kalam" panose="02000000000000000000" pitchFamily="2" charset="0"/>
                  </a:rPr>
                  <a:t>7</a:t>
                </a:r>
                <a:endParaRPr lang="en-GB" b="1" dirty="0">
                  <a:latin typeface="Kalam" panose="02000000000000000000" pitchFamily="2" charset="0"/>
                  <a:cs typeface="Kalam" panose="02000000000000000000" pitchFamily="2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933032" y="2248928"/>
                <a:ext cx="626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latin typeface="Kalam" panose="02000000000000000000" pitchFamily="2" charset="0"/>
                    <a:cs typeface="Kalam" panose="02000000000000000000" pitchFamily="2" charset="0"/>
                  </a:rPr>
                  <a:t>10</a:t>
                </a:r>
                <a:endParaRPr lang="en-GB" b="1" dirty="0">
                  <a:latin typeface="Kalam" panose="02000000000000000000" pitchFamily="2" charset="0"/>
                  <a:cs typeface="Kalam" panose="02000000000000000000" pitchFamily="2" charset="0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8162512" y="2282269"/>
                <a:ext cx="171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5803195" y="3400385"/>
              <a:ext cx="392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or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620398" y="3828984"/>
            <a:ext cx="629943" cy="641877"/>
            <a:chOff x="7933032" y="1976383"/>
            <a:chExt cx="629943" cy="641877"/>
          </a:xfrm>
        </p:grpSpPr>
        <p:sp>
          <p:nvSpPr>
            <p:cNvPr id="37" name="TextBox 36"/>
            <p:cNvSpPr txBox="1"/>
            <p:nvPr/>
          </p:nvSpPr>
          <p:spPr>
            <a:xfrm>
              <a:off x="7936500" y="1976383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61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33032" y="2248928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100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8128800" y="2282269"/>
              <a:ext cx="2595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347679" y="4358134"/>
            <a:ext cx="1180217" cy="641877"/>
            <a:chOff x="5378159" y="3291209"/>
            <a:chExt cx="1180217" cy="641877"/>
          </a:xfrm>
        </p:grpSpPr>
        <p:grpSp>
          <p:nvGrpSpPr>
            <p:cNvPr id="42" name="Group 41"/>
            <p:cNvGrpSpPr/>
            <p:nvPr/>
          </p:nvGrpSpPr>
          <p:grpSpPr>
            <a:xfrm>
              <a:off x="5378159" y="3291209"/>
              <a:ext cx="629943" cy="641877"/>
              <a:chOff x="7933032" y="1976383"/>
              <a:chExt cx="629943" cy="641877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7936500" y="1976383"/>
                <a:ext cx="626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latin typeface="Kalam" panose="02000000000000000000" pitchFamily="2" charset="0"/>
                    <a:cs typeface="Kalam" panose="02000000000000000000" pitchFamily="2" charset="0"/>
                  </a:rPr>
                  <a:t>1</a:t>
                </a:r>
                <a:r>
                  <a:rPr lang="en-GB" b="1" dirty="0" smtClean="0">
                    <a:latin typeface="Kalam" panose="02000000000000000000" pitchFamily="2" charset="0"/>
                    <a:cs typeface="Kalam" panose="02000000000000000000" pitchFamily="2" charset="0"/>
                  </a:rPr>
                  <a:t>0</a:t>
                </a:r>
                <a:endParaRPr lang="en-GB" b="1" dirty="0">
                  <a:latin typeface="Kalam" panose="02000000000000000000" pitchFamily="2" charset="0"/>
                  <a:cs typeface="Kalam" panose="02000000000000000000" pitchFamily="2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33032" y="2248928"/>
                <a:ext cx="626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latin typeface="Kalam" panose="02000000000000000000" pitchFamily="2" charset="0"/>
                    <a:cs typeface="Kalam" panose="02000000000000000000" pitchFamily="2" charset="0"/>
                  </a:rPr>
                  <a:t>100</a:t>
                </a:r>
                <a:endParaRPr lang="en-GB" b="1" dirty="0">
                  <a:latin typeface="Kalam" panose="02000000000000000000" pitchFamily="2" charset="0"/>
                  <a:cs typeface="Kalam" panose="02000000000000000000" pitchFamily="2" charset="0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8128800" y="2282269"/>
                <a:ext cx="2595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5928433" y="3291209"/>
              <a:ext cx="629943" cy="641877"/>
              <a:chOff x="7933032" y="1976383"/>
              <a:chExt cx="629943" cy="641877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7936500" y="1976383"/>
                <a:ext cx="626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latin typeface="Kalam" panose="02000000000000000000" pitchFamily="2" charset="0"/>
                    <a:cs typeface="Kalam" panose="02000000000000000000" pitchFamily="2" charset="0"/>
                  </a:rPr>
                  <a:t>1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933032" y="2248928"/>
                <a:ext cx="6264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latin typeface="Kalam" panose="02000000000000000000" pitchFamily="2" charset="0"/>
                    <a:cs typeface="Kalam" panose="02000000000000000000" pitchFamily="2" charset="0"/>
                  </a:rPr>
                  <a:t>10</a:t>
                </a:r>
                <a:endParaRPr lang="en-GB" b="1" dirty="0">
                  <a:latin typeface="Kalam" panose="02000000000000000000" pitchFamily="2" charset="0"/>
                  <a:cs typeface="Kalam" panose="02000000000000000000" pitchFamily="2" charset="0"/>
                </a:endParaRP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8162512" y="2282269"/>
                <a:ext cx="171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5803195" y="3400385"/>
              <a:ext cx="392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or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20398" y="4883788"/>
            <a:ext cx="629943" cy="641877"/>
            <a:chOff x="7933032" y="1976383"/>
            <a:chExt cx="629943" cy="641877"/>
          </a:xfrm>
        </p:grpSpPr>
        <p:sp>
          <p:nvSpPr>
            <p:cNvPr id="52" name="TextBox 51"/>
            <p:cNvSpPr txBox="1"/>
            <p:nvPr/>
          </p:nvSpPr>
          <p:spPr>
            <a:xfrm>
              <a:off x="7936500" y="1976383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Kalam" panose="02000000000000000000" pitchFamily="2" charset="0"/>
                  <a:cs typeface="Kalam" panose="02000000000000000000" pitchFamily="2" charset="0"/>
                </a:rPr>
                <a:t>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33032" y="2248928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100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8128800" y="2282269"/>
              <a:ext cx="2595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5620398" y="5410314"/>
            <a:ext cx="629943" cy="641877"/>
            <a:chOff x="7933032" y="1976383"/>
            <a:chExt cx="629943" cy="641877"/>
          </a:xfrm>
        </p:grpSpPr>
        <p:sp>
          <p:nvSpPr>
            <p:cNvPr id="56" name="TextBox 55"/>
            <p:cNvSpPr txBox="1"/>
            <p:nvPr/>
          </p:nvSpPr>
          <p:spPr>
            <a:xfrm>
              <a:off x="7936500" y="1976383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1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933032" y="2248928"/>
              <a:ext cx="62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Kalam" panose="02000000000000000000" pitchFamily="2" charset="0"/>
                  <a:cs typeface="Kalam" panose="02000000000000000000" pitchFamily="2" charset="0"/>
                </a:rPr>
                <a:t>100</a:t>
              </a:r>
              <a:endParaRPr lang="en-GB" b="1" dirty="0">
                <a:latin typeface="Kalam" panose="02000000000000000000" pitchFamily="2" charset="0"/>
                <a:cs typeface="Kalam" panose="02000000000000000000" pitchFamily="2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8128800" y="2282269"/>
              <a:ext cx="2595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6890350" y="2369600"/>
            <a:ext cx="82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Kalam" panose="02000000000000000000" pitchFamily="2" charset="0"/>
                <a:cs typeface="Kalam" panose="02000000000000000000" pitchFamily="2" charset="0"/>
              </a:rPr>
              <a:t>0.11</a:t>
            </a:r>
            <a:endParaRPr lang="en-GB" sz="2000" b="1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90350" y="5518133"/>
            <a:ext cx="82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Kalam" panose="02000000000000000000" pitchFamily="2" charset="0"/>
                <a:cs typeface="Kalam" panose="02000000000000000000" pitchFamily="2" charset="0"/>
              </a:rPr>
              <a:t>0.01</a:t>
            </a:r>
            <a:endParaRPr lang="en-GB" sz="2000" b="1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90350" y="3419110"/>
            <a:ext cx="82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Kalam" panose="02000000000000000000" pitchFamily="2" charset="0"/>
                <a:cs typeface="Kalam" panose="02000000000000000000" pitchFamily="2" charset="0"/>
              </a:rPr>
              <a:t>0.7</a:t>
            </a:r>
            <a:endParaRPr lang="en-GB" sz="2000" b="1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90350" y="3943865"/>
            <a:ext cx="82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Kalam" panose="02000000000000000000" pitchFamily="2" charset="0"/>
                <a:cs typeface="Kalam" panose="02000000000000000000" pitchFamily="2" charset="0"/>
              </a:rPr>
              <a:t>0.61</a:t>
            </a:r>
            <a:endParaRPr lang="en-GB" sz="2000" b="1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90350" y="4468620"/>
            <a:ext cx="82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Kalam" panose="02000000000000000000" pitchFamily="2" charset="0"/>
                <a:cs typeface="Kalam" panose="02000000000000000000" pitchFamily="2" charset="0"/>
              </a:rPr>
              <a:t>0.1</a:t>
            </a:r>
            <a:endParaRPr lang="en-GB" sz="2000" b="1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90350" y="4993375"/>
            <a:ext cx="82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Kalam" panose="02000000000000000000" pitchFamily="2" charset="0"/>
                <a:cs typeface="Kalam" panose="02000000000000000000" pitchFamily="2" charset="0"/>
              </a:rPr>
              <a:t>0.04</a:t>
            </a:r>
            <a:endParaRPr lang="en-GB" sz="2000" b="1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890350" y="2894355"/>
            <a:ext cx="82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Kalam" panose="02000000000000000000" pitchFamily="2" charset="0"/>
                <a:cs typeface="Kalam" panose="02000000000000000000" pitchFamily="2" charset="0"/>
              </a:rPr>
              <a:t>0.33</a:t>
            </a:r>
            <a:endParaRPr lang="en-GB" sz="2000" b="1" dirty="0">
              <a:latin typeface="Kalam" panose="02000000000000000000" pitchFamily="2" charset="0"/>
              <a:cs typeface="Kalam" panose="02000000000000000000" pitchFamily="2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466" b="59598"/>
          <a:stretch/>
        </p:blipFill>
        <p:spPr>
          <a:xfrm>
            <a:off x="7436135" y="5139866"/>
            <a:ext cx="1203040" cy="120378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37" b="46584"/>
          <a:stretch/>
        </p:blipFill>
        <p:spPr>
          <a:xfrm flipH="1">
            <a:off x="6716037" y="5266967"/>
            <a:ext cx="1923138" cy="1076683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3239" y="4415480"/>
            <a:ext cx="2391778" cy="1553563"/>
            <a:chOff x="503239" y="4272605"/>
            <a:chExt cx="2391778" cy="1553563"/>
          </a:xfrm>
        </p:grpSpPr>
        <p:sp>
          <p:nvSpPr>
            <p:cNvPr id="71" name="Rectangle 70"/>
            <p:cNvSpPr/>
            <p:nvPr/>
          </p:nvSpPr>
          <p:spPr>
            <a:xfrm>
              <a:off x="503239" y="4272605"/>
              <a:ext cx="2391778" cy="1553563"/>
            </a:xfrm>
            <a:prstGeom prst="rect">
              <a:avLst/>
            </a:prstGeom>
            <a:solidFill>
              <a:srgbClr val="F18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8352" y="4329790"/>
              <a:ext cx="23066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/>
                <a:t>Can you work </a:t>
              </a:r>
              <a:r>
                <a:rPr lang="en-GB" dirty="0"/>
                <a:t>out the fraction and decimal equivalents of these percentages: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04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14A540DB-2BD4-4E42-9A45-35BBAA252D39}" vid="{82D6A7FA-28C5-4B0C-A16A-E306BAE6F1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</TotalTime>
  <Words>366</Words>
  <Application>Microsoft Office PowerPoint</Application>
  <PresentationFormat>On-screen Show (4:3)</PresentationFormat>
  <Paragraphs>105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Twinkl</vt:lpstr>
      <vt:lpstr>Tuffy</vt:lpstr>
      <vt:lpstr>Sassoon Infant Md</vt:lpstr>
      <vt:lpstr>Kalam</vt:lpstr>
      <vt:lpstr>Sassoon Infant Rg</vt:lpstr>
      <vt:lpstr>Arial</vt:lpstr>
      <vt:lpstr>Cambria Math</vt:lpstr>
      <vt:lpstr>Twinkl SemiBold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Catherine</cp:lastModifiedBy>
  <cp:revision>80</cp:revision>
  <dcterms:created xsi:type="dcterms:W3CDTF">2018-12-07T08:59:40Z</dcterms:created>
  <dcterms:modified xsi:type="dcterms:W3CDTF">2020-06-14T17:34:38Z</dcterms:modified>
</cp:coreProperties>
</file>