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61" r:id="rId2"/>
    <p:sldId id="258" r:id="rId3"/>
    <p:sldId id="263" r:id="rId4"/>
    <p:sldId id="494" r:id="rId5"/>
    <p:sldId id="495" r:id="rId6"/>
    <p:sldId id="498" r:id="rId7"/>
    <p:sldId id="499" r:id="rId8"/>
    <p:sldId id="500" r:id="rId9"/>
    <p:sldId id="501" r:id="rId10"/>
    <p:sldId id="502" r:id="rId11"/>
  </p:sldIdLst>
  <p:sldSz cx="9144000" cy="6858000" type="screen4x3"/>
  <p:notesSz cx="6858000" cy="9144000"/>
  <p:embeddedFontLst>
    <p:embeddedFont>
      <p:font typeface="BPreplay" panose="02000503000000020004" charset="0"/>
      <p:regular r:id="rId14"/>
      <p:bold r:id="rId15"/>
      <p:italic r:id="rId16"/>
      <p:boldItalic r:id="rId17"/>
    </p:embeddedFont>
    <p:embeddedFont>
      <p:font typeface="Sassoon Infant Rg" panose="02000503030000020003" charset="0"/>
      <p:regular r:id="rId18"/>
      <p:bold r:id="rId19"/>
    </p:embeddedFont>
    <p:embeddedFont>
      <p:font typeface="Sassoon Infant Md" panose="02000603050000020003" charset="0"/>
      <p:regular r:id="rId20"/>
    </p:embeddedFont>
    <p:embeddedFont>
      <p:font typeface="Roboto" panose="020B0604020202020204" charset="0"/>
      <p:regular r:id="rId21"/>
      <p:bold r:id="rId22"/>
      <p:italic r:id="rId23"/>
      <p:boldItalic r:id="rId24"/>
    </p:embeddedFont>
    <p:embeddedFont>
      <p:font typeface="Twinkl" panose="020B0604020202020204" charset="0"/>
      <p:regular r:id="rId25"/>
      <p:bold r:id="rId26"/>
    </p:embeddedFont>
    <p:embeddedFont>
      <p:font typeface="Calibri" panose="020F0502020204030204" pitchFamily="34" charset="0"/>
      <p:regular r:id="rId27"/>
      <p:bold r:id="rId28"/>
      <p:italic r:id="rId29"/>
      <p:boldItalic r:id="rId30"/>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5307">
          <p15:clr>
            <a:srgbClr val="A4A3A4"/>
          </p15:clr>
        </p15:guide>
        <p15:guide id="4" orient="horz" pos="3997">
          <p15:clr>
            <a:srgbClr val="A4A3A4"/>
          </p15:clr>
        </p15:guide>
        <p15:guide id="5" pos="521">
          <p15:clr>
            <a:srgbClr val="A4A3A4"/>
          </p15:clr>
        </p15:guide>
        <p15:guide id="6" orient="horz" pos="1502">
          <p15:clr>
            <a:srgbClr val="A4A3A4"/>
          </p15:clr>
        </p15:guide>
        <p15:guide id="7" orient="horz" pos="459">
          <p15:clr>
            <a:srgbClr val="A4A3A4"/>
          </p15:clr>
        </p15:guide>
        <p15:guide id="8" orient="horz" pos="3884">
          <p15:clr>
            <a:srgbClr val="A4A3A4"/>
          </p15:clr>
        </p15:guide>
        <p15:guide id="9" pos="521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4B"/>
    <a:srgbClr val="F8A9A9"/>
    <a:srgbClr val="6588D3"/>
    <a:srgbClr val="FFFFFF"/>
    <a:srgbClr val="D04847"/>
    <a:srgbClr val="FAEDED"/>
    <a:srgbClr val="FFD550"/>
    <a:srgbClr val="DE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9" autoAdjust="0"/>
    <p:restoredTop sz="94660"/>
  </p:normalViewPr>
  <p:slideViewPr>
    <p:cSldViewPr snapToGrid="0" showGuides="1">
      <p:cViewPr varScale="1">
        <p:scale>
          <a:sx n="72" d="100"/>
          <a:sy n="72" d="100"/>
        </p:scale>
        <p:origin x="1392" y="54"/>
      </p:cViewPr>
      <p:guideLst>
        <p:guide orient="horz" pos="2183"/>
        <p:guide pos="2880"/>
        <p:guide pos="5307"/>
        <p:guide orient="horz" pos="3997"/>
        <p:guide pos="521"/>
        <p:guide orient="horz" pos="1502"/>
        <p:guide orient="horz" pos="459"/>
        <p:guide orient="horz" pos="3884"/>
        <p:guide pos="5216"/>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BC0CA67-562B-4E56-AE1B-6ABA80A6731D}" type="datetimeFigureOut">
              <a:rPr lang="en-GB"/>
              <a:pPr>
                <a:defRPr/>
              </a:pPr>
              <a:t>05/07/2020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DBF7221-0470-4267-B82F-8D8519F00B33}" type="slidenum">
              <a:rPr lang="en-GB"/>
              <a:pPr>
                <a:defRPr/>
              </a:pPr>
              <a:t>‹#›</a:t>
            </a:fld>
            <a:endParaRPr lang="en-GB"/>
          </a:p>
        </p:txBody>
      </p:sp>
    </p:spTree>
    <p:extLst>
      <p:ext uri="{BB962C8B-B14F-4D97-AF65-F5344CB8AC3E}">
        <p14:creationId xmlns:p14="http://schemas.microsoft.com/office/powerpoint/2010/main" val="1681825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E49B994-AE4B-4B7F-97CD-4D70B1BBF2B5}" type="datetimeFigureOut">
              <a:rPr lang="en-GB"/>
              <a:pPr>
                <a:defRPr/>
              </a:pPr>
              <a:t>05/07/2020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D0B9E87-3F00-439E-9F24-2E074872C27B}" type="slidenum">
              <a:rPr lang="en-GB"/>
              <a:pPr>
                <a:defRPr/>
              </a:pPr>
              <a:t>‹#›</a:t>
            </a:fld>
            <a:endParaRPr lang="en-GB"/>
          </a:p>
        </p:txBody>
      </p:sp>
    </p:spTree>
    <p:extLst>
      <p:ext uri="{BB962C8B-B14F-4D97-AF65-F5344CB8AC3E}">
        <p14:creationId xmlns:p14="http://schemas.microsoft.com/office/powerpoint/2010/main" val="1949923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F963FBDA-A558-4839-906C-18A010C73EFD}" type="slidenum">
              <a:rPr lang="en-GB" altLang="en-US" smtClean="0">
                <a:latin typeface="Calibri" panose="020F0502020204030204" pitchFamily="34" charset="0"/>
              </a:rPr>
              <a:pPr fontAlgn="base">
                <a:spcBef>
                  <a:spcPct val="0"/>
                </a:spcBef>
                <a:spcAft>
                  <a:spcPct val="0"/>
                </a:spcAft>
              </a:pPr>
              <a:t>4</a:t>
            </a:fld>
            <a:endParaRPr lang="en-GB" altLang="en-US">
              <a:latin typeface="Calibri" panose="020F0502020204030204" pitchFamily="34" charset="0"/>
            </a:endParaRPr>
          </a:p>
        </p:txBody>
      </p:sp>
    </p:spTree>
    <p:extLst>
      <p:ext uri="{BB962C8B-B14F-4D97-AF65-F5344CB8AC3E}">
        <p14:creationId xmlns:p14="http://schemas.microsoft.com/office/powerpoint/2010/main" val="233890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C9AD1C0-49D6-472C-9A0F-9E6E4B3C897B}" type="slidenum">
              <a:rPr lang="en-GB" altLang="en-US" smtClean="0">
                <a:latin typeface="Calibri" panose="020F0502020204030204" pitchFamily="34" charset="0"/>
              </a:rPr>
              <a:pPr fontAlgn="base">
                <a:spcBef>
                  <a:spcPct val="0"/>
                </a:spcBef>
                <a:spcAft>
                  <a:spcPct val="0"/>
                </a:spcAft>
              </a:pPr>
              <a:t>5</a:t>
            </a:fld>
            <a:endParaRPr lang="en-GB" altLang="en-US">
              <a:latin typeface="Calibri" panose="020F0502020204030204" pitchFamily="34" charset="0"/>
            </a:endParaRPr>
          </a:p>
        </p:txBody>
      </p:sp>
    </p:spTree>
    <p:extLst>
      <p:ext uri="{BB962C8B-B14F-4D97-AF65-F5344CB8AC3E}">
        <p14:creationId xmlns:p14="http://schemas.microsoft.com/office/powerpoint/2010/main" val="145747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CE67F59E-102C-44D6-92EF-82A70BDBB755}" type="slidenum">
              <a:rPr lang="en-GB" altLang="en-US" smtClean="0">
                <a:latin typeface="Calibri" panose="020F0502020204030204" pitchFamily="34" charset="0"/>
              </a:rPr>
              <a:pPr fontAlgn="base">
                <a:spcBef>
                  <a:spcPct val="0"/>
                </a:spcBef>
                <a:spcAft>
                  <a:spcPct val="0"/>
                </a:spcAft>
              </a:pPr>
              <a:t>6</a:t>
            </a:fld>
            <a:endParaRPr lang="en-GB" altLang="en-US">
              <a:latin typeface="Calibri" panose="020F0502020204030204" pitchFamily="34" charset="0"/>
            </a:endParaRPr>
          </a:p>
        </p:txBody>
      </p:sp>
    </p:spTree>
    <p:extLst>
      <p:ext uri="{BB962C8B-B14F-4D97-AF65-F5344CB8AC3E}">
        <p14:creationId xmlns:p14="http://schemas.microsoft.com/office/powerpoint/2010/main" val="22643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201BA42C-F01D-4869-B965-C4D8BB3CB4BF}" type="slidenum">
              <a:rPr lang="en-GB" altLang="en-US" smtClean="0">
                <a:latin typeface="Calibri" panose="020F0502020204030204" pitchFamily="34" charset="0"/>
              </a:rPr>
              <a:pPr fontAlgn="base">
                <a:spcBef>
                  <a:spcPct val="0"/>
                </a:spcBef>
                <a:spcAft>
                  <a:spcPct val="0"/>
                </a:spcAft>
              </a:pPr>
              <a:t>7</a:t>
            </a:fld>
            <a:endParaRPr lang="en-GB" altLang="en-US">
              <a:latin typeface="Calibri" panose="020F0502020204030204" pitchFamily="34" charset="0"/>
            </a:endParaRPr>
          </a:p>
        </p:txBody>
      </p:sp>
    </p:spTree>
    <p:extLst>
      <p:ext uri="{BB962C8B-B14F-4D97-AF65-F5344CB8AC3E}">
        <p14:creationId xmlns:p14="http://schemas.microsoft.com/office/powerpoint/2010/main" val="7321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0333E195-4FF9-437C-9D3B-D0F5F6E65713}" type="slidenum">
              <a:rPr lang="en-GB" altLang="en-US" smtClean="0">
                <a:latin typeface="Calibri" panose="020F0502020204030204" pitchFamily="34" charset="0"/>
              </a:rPr>
              <a:pPr fontAlgn="base">
                <a:spcBef>
                  <a:spcPct val="0"/>
                </a:spcBef>
                <a:spcAft>
                  <a:spcPct val="0"/>
                </a:spcAft>
              </a:pPr>
              <a:t>8</a:t>
            </a:fld>
            <a:endParaRPr lang="en-GB" altLang="en-US">
              <a:latin typeface="Calibri" panose="020F0502020204030204" pitchFamily="34" charset="0"/>
            </a:endParaRPr>
          </a:p>
        </p:txBody>
      </p:sp>
    </p:spTree>
    <p:extLst>
      <p:ext uri="{BB962C8B-B14F-4D97-AF65-F5344CB8AC3E}">
        <p14:creationId xmlns:p14="http://schemas.microsoft.com/office/powerpoint/2010/main" val="322117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D355EDD-940D-43AA-98EF-5D6AA85051A0}" type="slidenum">
              <a:rPr lang="en-GB" altLang="en-US" smtClean="0">
                <a:latin typeface="Calibri" panose="020F0502020204030204" pitchFamily="34" charset="0"/>
              </a:rPr>
              <a:pPr fontAlgn="base">
                <a:spcBef>
                  <a:spcPct val="0"/>
                </a:spcBef>
                <a:spcAft>
                  <a:spcPct val="0"/>
                </a:spcAft>
              </a:pPr>
              <a:t>9</a:t>
            </a:fld>
            <a:endParaRPr lang="en-GB" altLang="en-US">
              <a:latin typeface="Calibri" panose="020F0502020204030204" pitchFamily="34" charset="0"/>
            </a:endParaRPr>
          </a:p>
        </p:txBody>
      </p:sp>
    </p:spTree>
    <p:extLst>
      <p:ext uri="{BB962C8B-B14F-4D97-AF65-F5344CB8AC3E}">
        <p14:creationId xmlns:p14="http://schemas.microsoft.com/office/powerpoint/2010/main" val="121655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33761DC-31DE-4B35-B429-A75EA75A30F8}" type="slidenum">
              <a:rPr lang="en-GB" altLang="en-US" smtClean="0">
                <a:latin typeface="Calibri" panose="020F0502020204030204" pitchFamily="34" charset="0"/>
              </a:rPr>
              <a:pPr fontAlgn="base">
                <a:spcBef>
                  <a:spcPct val="0"/>
                </a:spcBef>
                <a:spcAft>
                  <a:spcPct val="0"/>
                </a:spcAft>
              </a:pPr>
              <a:t>10</a:t>
            </a:fld>
            <a:endParaRPr lang="en-GB" altLang="en-US">
              <a:latin typeface="Calibri" panose="020F0502020204030204" pitchFamily="34" charset="0"/>
            </a:endParaRPr>
          </a:p>
        </p:txBody>
      </p:sp>
    </p:spTree>
    <p:extLst>
      <p:ext uri="{BB962C8B-B14F-4D97-AF65-F5344CB8AC3E}">
        <p14:creationId xmlns:p14="http://schemas.microsoft.com/office/powerpoint/2010/main" val="3581943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3635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293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640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91070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08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381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1" r:id="rId4"/>
    <p:sldLayoutId id="2147483852" r:id="rId5"/>
    <p:sldLayoutId id="2147483856" r:id="rId6"/>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6"/>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latin typeface="BPreplay" panose="02000503000000020004" pitchFamily="50" charset="0"/>
              </a:rPr>
              <a:t>Year One</a:t>
            </a:r>
          </a:p>
        </p:txBody>
      </p:sp>
      <p:sp>
        <p:nvSpPr>
          <p:cNvPr id="4" name="Rectangle 3"/>
          <p:cNvSpPr/>
          <p:nvPr/>
        </p:nvSpPr>
        <p:spPr>
          <a:xfrm>
            <a:off x="0" y="6251575"/>
            <a:ext cx="9144000" cy="611188"/>
          </a:xfrm>
          <a:prstGeom prst="rect">
            <a:avLst/>
          </a:prstGeom>
          <a:solidFill>
            <a:srgbClr val="EE79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6" name="Straight Connector 5"/>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198" name="TextBox 10"/>
          <p:cNvSpPr txBox="1">
            <a:spLocks noChangeArrowheads="1"/>
          </p:cNvSpPr>
          <p:nvPr/>
        </p:nvSpPr>
        <p:spPr bwMode="auto">
          <a:xfrm>
            <a:off x="2281238" y="6464300"/>
            <a:ext cx="4573587"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800" b="1" dirty="0">
                <a:solidFill>
                  <a:schemeClr val="bg1"/>
                </a:solidFill>
                <a:latin typeface="Roboto" panose="02000000000000000000" pitchFamily="2" charset="0"/>
                <a:ea typeface="Roboto" panose="02000000000000000000" pitchFamily="2" charset="0"/>
              </a:rPr>
              <a:t>Science</a:t>
            </a:r>
            <a:r>
              <a:rPr lang="en-GB" altLang="en-US" sz="800" dirty="0">
                <a:solidFill>
                  <a:schemeClr val="bg1"/>
                </a:solidFill>
                <a:latin typeface="Roboto" panose="02000000000000000000" pitchFamily="2" charset="0"/>
                <a:ea typeface="Roboto" panose="02000000000000000000" pitchFamily="2" charset="0"/>
              </a:rPr>
              <a:t> | Year 6 | Animals Including Humans | Transporting Water and Nutrients | Lesson 3</a:t>
            </a:r>
          </a:p>
        </p:txBody>
      </p:sp>
      <p:sp>
        <p:nvSpPr>
          <p:cNvPr id="8199" name="Text Placeholder 16"/>
          <p:cNvSpPr>
            <a:spLocks noGrp="1"/>
          </p:cNvSpPr>
          <p:nvPr>
            <p:ph type="body" sz="quarter" idx="10"/>
          </p:nvPr>
        </p:nvSpPr>
        <p:spPr>
          <a:xfrm>
            <a:off x="1655763" y="3200400"/>
            <a:ext cx="5832475" cy="542925"/>
          </a:xfrm>
        </p:spPr>
        <p:txBody>
          <a:bodyPr/>
          <a:lstStyle/>
          <a:p>
            <a:pPr eaLnBrk="1" hangingPunct="1"/>
            <a:r>
              <a:rPr lang="en-GB" altLang="en-US" dirty="0">
                <a:latin typeface="Roboto" panose="02000000000000000000" pitchFamily="2" charset="0"/>
                <a:ea typeface="Roboto" panose="02000000000000000000" pitchFamily="2" charset="0"/>
              </a:rPr>
              <a:t>Animals Including Humans</a:t>
            </a:r>
          </a:p>
        </p:txBody>
      </p:sp>
      <p:sp>
        <p:nvSpPr>
          <p:cNvPr id="8200" name="Title 17"/>
          <p:cNvSpPr>
            <a:spLocks noGrp="1"/>
          </p:cNvSpPr>
          <p:nvPr>
            <p:ph type="title"/>
          </p:nvPr>
        </p:nvSpPr>
        <p:spPr>
          <a:xfrm>
            <a:off x="539750" y="2359025"/>
            <a:ext cx="8064500" cy="655638"/>
          </a:xfrm>
        </p:spPr>
        <p:txBody>
          <a:bodyPr/>
          <a:lstStyle/>
          <a:p>
            <a:pPr eaLnBrk="1" hangingPunct="1"/>
            <a:r>
              <a:rPr lang="en-GB" altLang="en-US" sz="4800" dirty="0">
                <a:latin typeface="Roboto" panose="02000000000000000000" pitchFamily="2" charset="0"/>
                <a:ea typeface="Roboto" panose="02000000000000000000" pitchFamily="2" charset="0"/>
              </a:rPr>
              <a:t>Science</a:t>
            </a:r>
          </a:p>
        </p:txBody>
      </p:sp>
      <p:pic>
        <p:nvPicPr>
          <p:cNvPr id="820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26627" name="Rectangle 1"/>
          <p:cNvSpPr>
            <a:spLocks noChangeArrowheads="1"/>
          </p:cNvSpPr>
          <p:nvPr/>
        </p:nvSpPr>
        <p:spPr bwMode="auto">
          <a:xfrm>
            <a:off x="2503196" y="1179513"/>
            <a:ext cx="4131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How Is Waste Expelled from the Body?</a:t>
            </a:r>
          </a:p>
        </p:txBody>
      </p:sp>
      <p:sp>
        <p:nvSpPr>
          <p:cNvPr id="10" name="Rounded Rectangle 9"/>
          <p:cNvSpPr/>
          <p:nvPr/>
        </p:nvSpPr>
        <p:spPr>
          <a:xfrm>
            <a:off x="3814763" y="1651000"/>
            <a:ext cx="4687887" cy="4578350"/>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TextBox 14"/>
          <p:cNvSpPr txBox="1"/>
          <p:nvPr/>
        </p:nvSpPr>
        <p:spPr>
          <a:xfrm>
            <a:off x="4000500" y="1774825"/>
            <a:ext cx="4381500" cy="4370388"/>
          </a:xfrm>
          <a:prstGeom prst="rect">
            <a:avLst/>
          </a:prstGeom>
          <a:noFill/>
        </p:spPr>
        <p:txBody>
          <a:bodyPr>
            <a:spAutoFit/>
          </a:bodyPr>
          <a:lstStyle/>
          <a:p>
            <a:pPr>
              <a:spcAft>
                <a:spcPts val="1200"/>
              </a:spcAft>
              <a:defRPr/>
            </a:pPr>
            <a:r>
              <a:rPr lang="en-GB" sz="1400" dirty="0">
                <a:latin typeface="Twinkl" pitchFamily="2" charset="0"/>
              </a:rPr>
              <a:t>There are kidneys are responsible for getting rid of waste from blood in two ways.</a:t>
            </a:r>
          </a:p>
          <a:p>
            <a:pPr marL="342900" indent="-342900">
              <a:spcAft>
                <a:spcPts val="1200"/>
              </a:spcAft>
              <a:buFont typeface="+mj-lt"/>
              <a:buAutoNum type="arabicPeriod"/>
              <a:defRPr/>
            </a:pPr>
            <a:r>
              <a:rPr lang="en-GB" sz="1400" dirty="0">
                <a:latin typeface="Twinkl" pitchFamily="2" charset="0"/>
              </a:rPr>
              <a:t>Veins collect waste from cells. Most of the waste is released into the liver.  The liver then uses it to create bile. This goes into the duodenum to break down food into </a:t>
            </a:r>
            <a:r>
              <a:rPr lang="en-GB" sz="1400" dirty="0" err="1">
                <a:latin typeface="Twinkl" pitchFamily="2" charset="0"/>
              </a:rPr>
              <a:t>chyme</a:t>
            </a:r>
            <a:r>
              <a:rPr lang="en-GB" sz="1400" dirty="0">
                <a:latin typeface="Twinkl" pitchFamily="2" charset="0"/>
              </a:rPr>
              <a:t>. The waste that is not turned into bile is made water soluble (dissolves in water) and goes to your kidneys.</a:t>
            </a:r>
          </a:p>
          <a:p>
            <a:pPr marL="342900" indent="-342900">
              <a:spcAft>
                <a:spcPts val="1200"/>
              </a:spcAft>
              <a:buFont typeface="+mj-lt"/>
              <a:buAutoNum type="arabicPeriod"/>
              <a:defRPr/>
            </a:pPr>
            <a:r>
              <a:rPr lang="en-GB" sz="1400" dirty="0">
                <a:latin typeface="Twinkl" pitchFamily="2" charset="0"/>
              </a:rPr>
              <a:t>The kidneys perform a function called </a:t>
            </a:r>
            <a:r>
              <a:rPr lang="en-GB" sz="1400" b="1" dirty="0">
                <a:latin typeface="Twinkl" pitchFamily="2" charset="0"/>
              </a:rPr>
              <a:t>filtration. </a:t>
            </a:r>
            <a:r>
              <a:rPr lang="en-GB" sz="1400" dirty="0">
                <a:latin typeface="Twinkl" pitchFamily="2" charset="0"/>
              </a:rPr>
              <a:t>The renal vein delivers blood to the kidneys which it filters for waste. This is called </a:t>
            </a:r>
            <a:r>
              <a:rPr lang="en-GB" sz="1400" dirty="0" err="1">
                <a:latin typeface="Twinkl" pitchFamily="2" charset="0"/>
              </a:rPr>
              <a:t>ultrafiltrate</a:t>
            </a:r>
            <a:r>
              <a:rPr lang="en-GB" sz="1400" dirty="0">
                <a:latin typeface="Twinkl" pitchFamily="2" charset="0"/>
              </a:rPr>
              <a:t> and is turned into urine which is passed through to the bladder.</a:t>
            </a:r>
          </a:p>
          <a:p>
            <a:pPr>
              <a:spcAft>
                <a:spcPts val="1200"/>
              </a:spcAft>
              <a:defRPr/>
            </a:pPr>
            <a:r>
              <a:rPr lang="en-GB" sz="1400" dirty="0">
                <a:latin typeface="Twinkl" pitchFamily="2" charset="0"/>
              </a:rPr>
              <a:t>The bladder serves the same function as the rectum, in that it sends signals to the brain. It sends signals to indicate that urine needs to be expelled. </a:t>
            </a:r>
          </a:p>
          <a:p>
            <a:pPr>
              <a:spcAft>
                <a:spcPts val="1200"/>
              </a:spcAft>
              <a:defRPr/>
            </a:pPr>
            <a:r>
              <a:rPr lang="en-GB" sz="1400" dirty="0">
                <a:latin typeface="Twinkl" pitchFamily="2" charset="0"/>
              </a:rPr>
              <a:t>Urine is then released through the urethra.</a:t>
            </a:r>
          </a:p>
        </p:txBody>
      </p:sp>
      <p:sp>
        <p:nvSpPr>
          <p:cNvPr id="27" name="Rounded Rectangle 26"/>
          <p:cNvSpPr/>
          <p:nvPr/>
        </p:nvSpPr>
        <p:spPr>
          <a:xfrm>
            <a:off x="630238" y="1651000"/>
            <a:ext cx="3008312" cy="4578350"/>
          </a:xfrm>
          <a:prstGeom prst="roundRect">
            <a:avLst>
              <a:gd name="adj" fmla="val 4426"/>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6631" name="Group 17"/>
          <p:cNvGrpSpPr>
            <a:grpSpLocks/>
          </p:cNvGrpSpPr>
          <p:nvPr/>
        </p:nvGrpSpPr>
        <p:grpSpPr bwMode="auto">
          <a:xfrm>
            <a:off x="878713" y="2019300"/>
            <a:ext cx="2633138" cy="3652747"/>
            <a:chOff x="1012513" y="2019959"/>
            <a:chExt cx="2632509" cy="3651845"/>
          </a:xfrm>
        </p:grpSpPr>
        <p:pic>
          <p:nvPicPr>
            <p:cNvPr id="2663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5573" y="2600324"/>
              <a:ext cx="2214252" cy="259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8"/>
            <p:cNvSpPr>
              <a:spLocks noChangeArrowheads="1"/>
            </p:cNvSpPr>
            <p:nvPr/>
          </p:nvSpPr>
          <p:spPr bwMode="auto">
            <a:xfrm>
              <a:off x="1012513" y="2019959"/>
              <a:ext cx="859326" cy="3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dirty="0">
                  <a:solidFill>
                    <a:schemeClr val="tx1"/>
                  </a:solidFill>
                  <a:latin typeface="Twinkl" pitchFamily="2" charset="0"/>
                </a:rPr>
                <a:t>kidney</a:t>
              </a:r>
            </a:p>
          </p:txBody>
        </p:sp>
        <p:cxnSp>
          <p:nvCxnSpPr>
            <p:cNvPr id="11" name="Straight Arrow Connector 10"/>
            <p:cNvCxnSpPr/>
            <p:nvPr/>
          </p:nvCxnSpPr>
          <p:spPr>
            <a:xfrm flipH="1" flipV="1">
              <a:off x="1441797" y="2389756"/>
              <a:ext cx="339644" cy="782444"/>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635" name="Rectangle 11"/>
            <p:cNvSpPr>
              <a:spLocks noChangeArrowheads="1"/>
            </p:cNvSpPr>
            <p:nvPr/>
          </p:nvSpPr>
          <p:spPr bwMode="auto">
            <a:xfrm>
              <a:off x="2694347" y="5302563"/>
              <a:ext cx="950675" cy="3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urethra</a:t>
              </a:r>
            </a:p>
          </p:txBody>
        </p:sp>
        <p:cxnSp>
          <p:nvCxnSpPr>
            <p:cNvPr id="13" name="Straight Arrow Connector 12"/>
            <p:cNvCxnSpPr/>
            <p:nvPr/>
          </p:nvCxnSpPr>
          <p:spPr>
            <a:xfrm flipH="1" flipV="1">
              <a:off x="2243294" y="4745024"/>
              <a:ext cx="815780" cy="557074"/>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637" name="Rectangle 15"/>
            <p:cNvSpPr>
              <a:spLocks noChangeArrowheads="1"/>
            </p:cNvSpPr>
            <p:nvPr/>
          </p:nvSpPr>
          <p:spPr bwMode="auto">
            <a:xfrm>
              <a:off x="1021473" y="5302563"/>
              <a:ext cx="952277" cy="3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bladder</a:t>
              </a:r>
            </a:p>
          </p:txBody>
        </p:sp>
        <p:cxnSp>
          <p:nvCxnSpPr>
            <p:cNvPr id="17" name="Straight Arrow Connector 16"/>
            <p:cNvCxnSpPr/>
            <p:nvPr/>
          </p:nvCxnSpPr>
          <p:spPr>
            <a:xfrm flipV="1">
              <a:off x="1794138" y="4519655"/>
              <a:ext cx="360277" cy="782444"/>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639" name="Rectangle 18"/>
            <p:cNvSpPr>
              <a:spLocks noChangeArrowheads="1"/>
            </p:cNvSpPr>
            <p:nvPr/>
          </p:nvSpPr>
          <p:spPr bwMode="auto">
            <a:xfrm>
              <a:off x="2772076" y="2033143"/>
              <a:ext cx="795221" cy="3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ureter</a:t>
              </a:r>
            </a:p>
          </p:txBody>
        </p:sp>
        <p:cxnSp>
          <p:nvCxnSpPr>
            <p:cNvPr id="20" name="Straight Arrow Connector 19"/>
            <p:cNvCxnSpPr/>
            <p:nvPr/>
          </p:nvCxnSpPr>
          <p:spPr>
            <a:xfrm flipV="1">
              <a:off x="2535324" y="2426259"/>
              <a:ext cx="658655" cy="1147480"/>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Twinkl" pitchFamily="2" charset="0"/>
              </a:rPr>
              <a:t>Success Criteria</a:t>
            </a:r>
          </a:p>
        </p:txBody>
      </p:sp>
      <p:sp>
        <p:nvSpPr>
          <p:cNvPr id="9221"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solidFill>
                  <a:schemeClr val="tx1"/>
                </a:solidFill>
                <a:latin typeface="Twinkl" pitchFamily="2" charset="0"/>
              </a:rPr>
              <a:t>Aim</a:t>
            </a:r>
          </a:p>
        </p:txBody>
      </p:sp>
      <p:sp>
        <p:nvSpPr>
          <p:cNvPr id="9222" name="Content Placeholder 15"/>
          <p:cNvSpPr>
            <a:spLocks noGrp="1"/>
          </p:cNvSpPr>
          <p:nvPr>
            <p:ph idx="1"/>
          </p:nvPr>
        </p:nvSpPr>
        <p:spPr>
          <a:xfrm>
            <a:off x="628650" y="1127125"/>
            <a:ext cx="7886700" cy="1409700"/>
          </a:xfrm>
        </p:spPr>
        <p:txBody>
          <a:bodyPr/>
          <a:lstStyle/>
          <a:p>
            <a:pPr eaLnBrk="1" hangingPunct="1"/>
            <a:r>
              <a:rPr lang="en-GB" altLang="en-US">
                <a:latin typeface="Twinkl" pitchFamily="2" charset="0"/>
              </a:rPr>
              <a:t>I can explain how water and nutrients are transported within the body.</a:t>
            </a:r>
          </a:p>
        </p:txBody>
      </p:sp>
      <p:sp>
        <p:nvSpPr>
          <p:cNvPr id="9223" name="Content Placeholder 15"/>
          <p:cNvSpPr txBox="1">
            <a:spLocks/>
          </p:cNvSpPr>
          <p:nvPr/>
        </p:nvSpPr>
        <p:spPr bwMode="auto">
          <a:xfrm>
            <a:off x="628650" y="3614738"/>
            <a:ext cx="78867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pPr>
            <a:r>
              <a:rPr lang="en-GB" altLang="en-US">
                <a:latin typeface="Twinkl" pitchFamily="2" charset="0"/>
              </a:rPr>
              <a:t>I can state how the digestive system breaks down nutrients.</a:t>
            </a:r>
          </a:p>
          <a:p>
            <a:pPr>
              <a:lnSpc>
                <a:spcPct val="100000"/>
              </a:lnSpc>
            </a:pPr>
            <a:r>
              <a:rPr lang="en-GB" altLang="en-US">
                <a:latin typeface="Twinkl" pitchFamily="2" charset="0"/>
              </a:rPr>
              <a:t>I can explain the role of circulatory system in transporting nutrients and water in the body.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 name="Rounded Rectangle 19"/>
          <p:cNvSpPr/>
          <p:nvPr/>
        </p:nvSpPr>
        <p:spPr>
          <a:xfrm>
            <a:off x="635000" y="1901825"/>
            <a:ext cx="7867650" cy="4279900"/>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3" name="Picture 22"/>
          <p:cNvPicPr>
            <a:picLocks noChangeAspect="1"/>
          </p:cNvPicPr>
          <p:nvPr/>
        </p:nvPicPr>
        <p:blipFill rotWithShape="1">
          <a:blip r:embed="rId4"/>
          <a:srcRect l="41205" t="8363" r="20183" b="11766"/>
          <a:stretch/>
        </p:blipFill>
        <p:spPr>
          <a:xfrm>
            <a:off x="3228322" y="2066062"/>
            <a:ext cx="2693847" cy="3937161"/>
          </a:xfrm>
          <a:prstGeom prst="rect">
            <a:avLst/>
          </a:prstGeom>
          <a:ln w="19050">
            <a:solidFill>
              <a:schemeClr val="tx1"/>
            </a:solidFill>
          </a:ln>
          <a:effectLst>
            <a:outerShdw blurRad="63500" sx="102000" sy="102000" algn="ctr" rotWithShape="0">
              <a:prstClr val="black">
                <a:alpha val="40000"/>
              </a:prstClr>
            </a:outerShdw>
          </a:effectLst>
        </p:spPr>
      </p:pic>
      <p:sp>
        <p:nvSpPr>
          <p:cNvPr id="11269" name="Title 5"/>
          <p:cNvSpPr>
            <a:spLocks noGrp="1"/>
          </p:cNvSpPr>
          <p:nvPr>
            <p:ph type="title"/>
          </p:nvPr>
        </p:nvSpPr>
        <p:spPr>
          <a:xfrm>
            <a:off x="185738" y="712788"/>
            <a:ext cx="8220075" cy="631825"/>
          </a:xfrm>
        </p:spPr>
        <p:txBody>
          <a:bodyPr>
            <a:normAutofit fontScale="90000"/>
          </a:bodyPr>
          <a:lstStyle/>
          <a:p>
            <a:pPr algn="ctr" eaLnBrk="1" hangingPunct="1">
              <a:defRPr/>
            </a:pPr>
            <a:r>
              <a:rPr lang="en-GB" dirty="0">
                <a:latin typeface="Twinkl" pitchFamily="2" charset="0"/>
              </a:rPr>
              <a:t>Why Do We Need Nutrients?</a:t>
            </a:r>
            <a:endParaRPr lang="en-GB" altLang="en-US" dirty="0">
              <a:latin typeface="Twinkl" pitchFamily="2" charset="0"/>
            </a:endParaRPr>
          </a:p>
        </p:txBody>
      </p:sp>
      <p:pic>
        <p:nvPicPr>
          <p:cNvPr id="12292" name="Whole Clas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6800" y="5746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4"/>
          <p:cNvSpPr>
            <a:spLocks noChangeArrowheads="1"/>
          </p:cNvSpPr>
          <p:nvPr/>
        </p:nvSpPr>
        <p:spPr bwMode="auto">
          <a:xfrm>
            <a:off x="1784350" y="1438275"/>
            <a:ext cx="5476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Match the type of nutrient with the job that it does. </a:t>
            </a:r>
          </a:p>
        </p:txBody>
      </p:sp>
      <p:sp>
        <p:nvSpPr>
          <p:cNvPr id="12295" name="Rectangle 5"/>
          <p:cNvSpPr>
            <a:spLocks noChangeArrowheads="1"/>
          </p:cNvSpPr>
          <p:nvPr/>
        </p:nvSpPr>
        <p:spPr bwMode="auto">
          <a:xfrm>
            <a:off x="795337" y="4154893"/>
            <a:ext cx="23091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dirty="0">
                <a:solidFill>
                  <a:schemeClr val="tx1"/>
                </a:solidFill>
                <a:latin typeface="Twinkl" pitchFamily="2" charset="0"/>
              </a:rPr>
              <a:t>Keep the body healthy.</a:t>
            </a:r>
          </a:p>
          <a:p>
            <a:pPr>
              <a:lnSpc>
                <a:spcPct val="100000"/>
              </a:lnSpc>
              <a:spcBef>
                <a:spcPct val="0"/>
              </a:spcBef>
              <a:buFontTx/>
              <a:buNone/>
            </a:pPr>
            <a:r>
              <a:rPr lang="en-GB" altLang="en-US" sz="1600" dirty="0">
                <a:solidFill>
                  <a:schemeClr val="tx1"/>
                </a:solidFill>
                <a:latin typeface="Twinkl" pitchFamily="2" charset="0"/>
              </a:rPr>
              <a:t>For example: calcium keeps our teeth strong and iron is needed to help circulate oxygen around the body.</a:t>
            </a:r>
          </a:p>
        </p:txBody>
      </p:sp>
      <p:sp>
        <p:nvSpPr>
          <p:cNvPr id="12296" name="Rectangle 7"/>
          <p:cNvSpPr>
            <a:spLocks noChangeArrowheads="1"/>
          </p:cNvSpPr>
          <p:nvPr/>
        </p:nvSpPr>
        <p:spPr bwMode="auto">
          <a:xfrm>
            <a:off x="795338" y="2851150"/>
            <a:ext cx="22288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dirty="0">
                <a:solidFill>
                  <a:schemeClr val="tx1"/>
                </a:solidFill>
                <a:latin typeface="Twinkl" pitchFamily="2" charset="0"/>
              </a:rPr>
              <a:t>Help the body to stay healthy. For example Vitamin C helps wounds to heal. </a:t>
            </a:r>
          </a:p>
        </p:txBody>
      </p:sp>
      <p:sp>
        <p:nvSpPr>
          <p:cNvPr id="12297" name="Rectangle 12"/>
          <p:cNvSpPr>
            <a:spLocks noChangeArrowheads="1"/>
          </p:cNvSpPr>
          <p:nvPr/>
        </p:nvSpPr>
        <p:spPr bwMode="auto">
          <a:xfrm>
            <a:off x="795338" y="2127250"/>
            <a:ext cx="22000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dirty="0">
                <a:solidFill>
                  <a:schemeClr val="tx1"/>
                </a:solidFill>
                <a:latin typeface="Twinkl" pitchFamily="2" charset="0"/>
              </a:rPr>
              <a:t>Help the body to grow and repair itself.</a:t>
            </a:r>
          </a:p>
        </p:txBody>
      </p:sp>
      <p:sp>
        <p:nvSpPr>
          <p:cNvPr id="12298" name="TextBox 15"/>
          <p:cNvSpPr txBox="1">
            <a:spLocks noChangeArrowheads="1"/>
          </p:cNvSpPr>
          <p:nvPr/>
        </p:nvSpPr>
        <p:spPr bwMode="auto">
          <a:xfrm>
            <a:off x="6329363" y="4051300"/>
            <a:ext cx="2049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r">
              <a:lnSpc>
                <a:spcPct val="100000"/>
              </a:lnSpc>
              <a:spcBef>
                <a:spcPct val="0"/>
              </a:spcBef>
              <a:buFontTx/>
              <a:buNone/>
            </a:pPr>
            <a:r>
              <a:rPr lang="en-GB" altLang="en-US" sz="1600" dirty="0">
                <a:solidFill>
                  <a:schemeClr val="tx1"/>
                </a:solidFill>
                <a:latin typeface="Twinkl" pitchFamily="2" charset="0"/>
              </a:rPr>
              <a:t>Helps keep food moving through the colon and intestines.</a:t>
            </a:r>
          </a:p>
        </p:txBody>
      </p:sp>
      <p:sp>
        <p:nvSpPr>
          <p:cNvPr id="12299" name="TextBox 16"/>
          <p:cNvSpPr txBox="1">
            <a:spLocks noChangeArrowheads="1"/>
          </p:cNvSpPr>
          <p:nvPr/>
        </p:nvSpPr>
        <p:spPr bwMode="auto">
          <a:xfrm>
            <a:off x="6155064" y="2127250"/>
            <a:ext cx="2223761"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r">
              <a:lnSpc>
                <a:spcPct val="100000"/>
              </a:lnSpc>
              <a:spcBef>
                <a:spcPct val="0"/>
              </a:spcBef>
              <a:buFontTx/>
              <a:buNone/>
            </a:pPr>
            <a:r>
              <a:rPr lang="en-GB" altLang="en-US" sz="1600" dirty="0">
                <a:solidFill>
                  <a:schemeClr val="tx1"/>
                </a:solidFill>
                <a:latin typeface="Twinkl" pitchFamily="2" charset="0"/>
              </a:rPr>
              <a:t>Gives the body energy so we can be active.</a:t>
            </a:r>
          </a:p>
        </p:txBody>
      </p:sp>
      <p:sp>
        <p:nvSpPr>
          <p:cNvPr id="12300" name="TextBox 18"/>
          <p:cNvSpPr txBox="1">
            <a:spLocks noChangeArrowheads="1"/>
          </p:cNvSpPr>
          <p:nvPr/>
        </p:nvSpPr>
        <p:spPr bwMode="auto">
          <a:xfrm>
            <a:off x="6045996" y="2851150"/>
            <a:ext cx="23725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r">
              <a:lnSpc>
                <a:spcPct val="100000"/>
              </a:lnSpc>
              <a:spcBef>
                <a:spcPct val="0"/>
              </a:spcBef>
              <a:buFontTx/>
              <a:buNone/>
            </a:pPr>
            <a:r>
              <a:rPr lang="en-GB" altLang="en-US" sz="1600" dirty="0">
                <a:solidFill>
                  <a:schemeClr val="tx1"/>
                </a:solidFill>
                <a:latin typeface="Twinkl" pitchFamily="2" charset="0"/>
              </a:rPr>
              <a:t>Gives the body energy, stores energy and helps insulate against the cold.</a:t>
            </a:r>
          </a:p>
        </p:txBody>
      </p:sp>
      <p:sp>
        <p:nvSpPr>
          <p:cNvPr id="12301" name="TextBox 22"/>
          <p:cNvSpPr txBox="1">
            <a:spLocks noChangeArrowheads="1"/>
          </p:cNvSpPr>
          <p:nvPr/>
        </p:nvSpPr>
        <p:spPr bwMode="auto">
          <a:xfrm>
            <a:off x="6559551" y="4953000"/>
            <a:ext cx="181927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r">
              <a:lnSpc>
                <a:spcPct val="100000"/>
              </a:lnSpc>
              <a:spcBef>
                <a:spcPct val="0"/>
              </a:spcBef>
              <a:buFontTx/>
              <a:buNone/>
            </a:pPr>
            <a:r>
              <a:rPr lang="en-GB" altLang="en-US" sz="1600" dirty="0">
                <a:solidFill>
                  <a:schemeClr val="tx1"/>
                </a:solidFill>
                <a:latin typeface="Twinkl" pitchFamily="2" charset="0"/>
              </a:rPr>
              <a:t>Needed for bodily fluids and normal cell function.</a:t>
            </a:r>
          </a:p>
        </p:txBody>
      </p:sp>
      <p:cxnSp>
        <p:nvCxnSpPr>
          <p:cNvPr id="9" name="Straight Arrow Connector 8"/>
          <p:cNvCxnSpPr/>
          <p:nvPr/>
        </p:nvCxnSpPr>
        <p:spPr>
          <a:xfrm flipV="1">
            <a:off x="2590940" y="5368131"/>
            <a:ext cx="751075" cy="15653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480469" y="3662363"/>
            <a:ext cx="861546" cy="8918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480469" y="2599765"/>
            <a:ext cx="839788" cy="46022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548967" y="2528047"/>
            <a:ext cx="814295" cy="148515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316072" y="2615408"/>
            <a:ext cx="923363" cy="52223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5468471" y="3662363"/>
            <a:ext cx="1201551" cy="56897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710520" y="5289176"/>
            <a:ext cx="849031" cy="34644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 name="Rounded Rectangle 19"/>
          <p:cNvSpPr/>
          <p:nvPr/>
        </p:nvSpPr>
        <p:spPr>
          <a:xfrm>
            <a:off x="635000" y="2109788"/>
            <a:ext cx="7867650" cy="4071937"/>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b="10973"/>
          <a:stretch>
            <a:fillRect/>
          </a:stretch>
        </p:blipFill>
        <p:spPr bwMode="auto">
          <a:xfrm>
            <a:off x="3319463" y="2339975"/>
            <a:ext cx="240665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le 5"/>
          <p:cNvSpPr>
            <a:spLocks noGrp="1"/>
          </p:cNvSpPr>
          <p:nvPr>
            <p:ph type="title"/>
          </p:nvPr>
        </p:nvSpPr>
        <p:spPr>
          <a:xfrm>
            <a:off x="458788" y="712788"/>
            <a:ext cx="8220075" cy="631825"/>
          </a:xfrm>
        </p:spPr>
        <p:txBody>
          <a:bodyPr>
            <a:normAutofit fontScale="90000"/>
          </a:bodyPr>
          <a:lstStyle/>
          <a:p>
            <a:pPr algn="ctr" eaLnBrk="1" hangingPunct="1">
              <a:defRPr/>
            </a:pPr>
            <a:r>
              <a:rPr lang="en-GB" dirty="0"/>
              <a:t>How Do We Get Nutrients?</a:t>
            </a:r>
            <a:endParaRPr lang="en-GB" altLang="en-US" dirty="0"/>
          </a:p>
        </p:txBody>
      </p:sp>
      <p:sp>
        <p:nvSpPr>
          <p:cNvPr id="14341" name="Rectangle 4"/>
          <p:cNvSpPr>
            <a:spLocks noChangeArrowheads="1"/>
          </p:cNvSpPr>
          <p:nvPr/>
        </p:nvSpPr>
        <p:spPr bwMode="auto">
          <a:xfrm>
            <a:off x="647700" y="1419225"/>
            <a:ext cx="7854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a:solidFill>
                  <a:schemeClr val="tx1"/>
                </a:solidFill>
              </a:rPr>
              <a:t>Humans get nutrients from food and drink. This is broken down by the digestive system.</a:t>
            </a:r>
          </a:p>
          <a:p>
            <a:pPr algn="ctr">
              <a:lnSpc>
                <a:spcPct val="100000"/>
              </a:lnSpc>
              <a:spcBef>
                <a:spcPct val="0"/>
              </a:spcBef>
              <a:buFontTx/>
              <a:buNone/>
            </a:pPr>
            <a:r>
              <a:rPr lang="en-GB" altLang="en-US" sz="1600">
                <a:solidFill>
                  <a:schemeClr val="tx1"/>
                </a:solidFill>
              </a:rPr>
              <a:t>Can you remember the functions of the digestive system?</a:t>
            </a:r>
          </a:p>
        </p:txBody>
      </p:sp>
      <p:pic>
        <p:nvPicPr>
          <p:cNvPr id="14342" name="Group Work"/>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63"/>
          <p:cNvSpPr>
            <a:spLocks noChangeArrowheads="1"/>
          </p:cNvSpPr>
          <p:nvPr/>
        </p:nvSpPr>
        <p:spPr bwMode="auto">
          <a:xfrm>
            <a:off x="1952625" y="2724150"/>
            <a:ext cx="1652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b="1">
                <a:solidFill>
                  <a:schemeClr val="tx1"/>
                </a:solidFill>
              </a:rPr>
              <a:t>Click me for answers!</a:t>
            </a:r>
          </a:p>
        </p:txBody>
      </p:sp>
      <p:cxnSp>
        <p:nvCxnSpPr>
          <p:cNvPr id="11" name="Straight Arrow Connector 10"/>
          <p:cNvCxnSpPr/>
          <p:nvPr/>
        </p:nvCxnSpPr>
        <p:spPr>
          <a:xfrm>
            <a:off x="3343275" y="3154363"/>
            <a:ext cx="569913" cy="274637"/>
          </a:xfrm>
          <a:prstGeom prst="straightConnector1">
            <a:avLst/>
          </a:prstGeom>
          <a:ln w="57150">
            <a:solidFill>
              <a:srgbClr val="D0484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6" name="Group 25"/>
          <p:cNvGrpSpPr>
            <a:grpSpLocks/>
          </p:cNvGrpSpPr>
          <p:nvPr/>
        </p:nvGrpSpPr>
        <p:grpSpPr bwMode="auto">
          <a:xfrm>
            <a:off x="0" y="0"/>
            <a:ext cx="9158288" cy="6861175"/>
            <a:chOff x="0" y="0"/>
            <a:chExt cx="9157707" cy="6860403"/>
          </a:xfrm>
        </p:grpSpPr>
        <p:sp>
          <p:nvSpPr>
            <p:cNvPr id="27" name="Rectangle 26"/>
            <p:cNvSpPr/>
            <p:nvPr/>
          </p:nvSpPr>
          <p:spPr>
            <a:xfrm>
              <a:off x="3671655" y="0"/>
              <a:ext cx="5486052" cy="6857228"/>
            </a:xfrm>
            <a:prstGeom prst="rect">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347" name="Picture 28"/>
            <p:cNvPicPr>
              <a:picLocks noChangeAspect="1"/>
            </p:cNvPicPr>
            <p:nvPr/>
          </p:nvPicPr>
          <p:blipFill>
            <a:blip r:embed="rId6">
              <a:extLst>
                <a:ext uri="{28A0092B-C50C-407E-A947-70E740481C1C}">
                  <a14:useLocalDpi xmlns:a14="http://schemas.microsoft.com/office/drawing/2010/main" val="0"/>
                </a:ext>
              </a:extLst>
            </a:blip>
            <a:srcRect b="10973"/>
            <a:stretch>
              <a:fillRect/>
            </a:stretch>
          </p:blipFill>
          <p:spPr bwMode="auto">
            <a:xfrm>
              <a:off x="4847411" y="481996"/>
              <a:ext cx="3994687" cy="63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0" y="0"/>
              <a:ext cx="4590759" cy="6857228"/>
            </a:xfrm>
            <a:prstGeom prst="rect">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Oval 31"/>
            <p:cNvSpPr/>
            <p:nvPr/>
          </p:nvSpPr>
          <p:spPr bwMode="auto">
            <a:xfrm>
              <a:off x="542891" y="4287356"/>
              <a:ext cx="200012" cy="201589"/>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Oval 33"/>
            <p:cNvSpPr/>
            <p:nvPr/>
          </p:nvSpPr>
          <p:spPr bwMode="auto">
            <a:xfrm>
              <a:off x="542891" y="4730218"/>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Oval 35"/>
            <p:cNvSpPr/>
            <p:nvPr/>
          </p:nvSpPr>
          <p:spPr bwMode="auto">
            <a:xfrm>
              <a:off x="542891" y="5357210"/>
              <a:ext cx="200012" cy="201589"/>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Oval 37"/>
            <p:cNvSpPr/>
            <p:nvPr/>
          </p:nvSpPr>
          <p:spPr bwMode="auto">
            <a:xfrm>
              <a:off x="542891" y="5793723"/>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Oval 38"/>
            <p:cNvSpPr/>
            <p:nvPr/>
          </p:nvSpPr>
          <p:spPr bwMode="auto">
            <a:xfrm>
              <a:off x="504793" y="3834968"/>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Oval 39"/>
            <p:cNvSpPr/>
            <p:nvPr/>
          </p:nvSpPr>
          <p:spPr bwMode="auto">
            <a:xfrm>
              <a:off x="504793" y="3580997"/>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 name="Oval 40"/>
            <p:cNvSpPr/>
            <p:nvPr/>
          </p:nvSpPr>
          <p:spPr bwMode="auto">
            <a:xfrm>
              <a:off x="504793" y="2952418"/>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Oval 41"/>
            <p:cNvSpPr/>
            <p:nvPr/>
          </p:nvSpPr>
          <p:spPr bwMode="auto">
            <a:xfrm>
              <a:off x="504793" y="2339712"/>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Oval 42"/>
            <p:cNvSpPr/>
            <p:nvPr/>
          </p:nvSpPr>
          <p:spPr bwMode="auto">
            <a:xfrm>
              <a:off x="504793" y="2071455"/>
              <a:ext cx="200012" cy="201589"/>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4" name="Oval 43"/>
            <p:cNvSpPr/>
            <p:nvPr/>
          </p:nvSpPr>
          <p:spPr bwMode="auto">
            <a:xfrm>
              <a:off x="504793" y="1804785"/>
              <a:ext cx="200012" cy="200002"/>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5" name="Oval 44"/>
            <p:cNvSpPr/>
            <p:nvPr/>
          </p:nvSpPr>
          <p:spPr bwMode="auto">
            <a:xfrm>
              <a:off x="504793" y="1549226"/>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 name="Oval 45"/>
            <p:cNvSpPr/>
            <p:nvPr/>
          </p:nvSpPr>
          <p:spPr bwMode="auto">
            <a:xfrm>
              <a:off x="504793" y="936520"/>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 name="Oval 46"/>
            <p:cNvSpPr/>
            <p:nvPr/>
          </p:nvSpPr>
          <p:spPr bwMode="auto">
            <a:xfrm>
              <a:off x="504793" y="666675"/>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 name="Oval 47"/>
            <p:cNvSpPr/>
            <p:nvPr/>
          </p:nvSpPr>
          <p:spPr bwMode="auto">
            <a:xfrm>
              <a:off x="6255941" y="1441288"/>
              <a:ext cx="200012" cy="200002"/>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a:t>
              </a:r>
            </a:p>
          </p:txBody>
        </p:sp>
        <p:sp>
          <p:nvSpPr>
            <p:cNvPr id="49" name="Oval 48"/>
            <p:cNvSpPr/>
            <p:nvPr/>
          </p:nvSpPr>
          <p:spPr bwMode="auto">
            <a:xfrm>
              <a:off x="6313087" y="1857166"/>
              <a:ext cx="201599"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2</a:t>
              </a:r>
            </a:p>
          </p:txBody>
        </p:sp>
        <p:sp>
          <p:nvSpPr>
            <p:cNvPr id="50" name="Oval 49"/>
            <p:cNvSpPr/>
            <p:nvPr/>
          </p:nvSpPr>
          <p:spPr bwMode="auto">
            <a:xfrm>
              <a:off x="6446429" y="1603195"/>
              <a:ext cx="201599"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3</a:t>
              </a:r>
            </a:p>
          </p:txBody>
        </p:sp>
        <p:sp>
          <p:nvSpPr>
            <p:cNvPr id="51" name="Oval 50"/>
            <p:cNvSpPr/>
            <p:nvPr/>
          </p:nvSpPr>
          <p:spPr bwMode="auto">
            <a:xfrm>
              <a:off x="5974971" y="1549226"/>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4</a:t>
              </a:r>
            </a:p>
          </p:txBody>
        </p:sp>
        <p:sp>
          <p:nvSpPr>
            <p:cNvPr id="52" name="Oval 51"/>
            <p:cNvSpPr/>
            <p:nvPr/>
          </p:nvSpPr>
          <p:spPr bwMode="auto">
            <a:xfrm>
              <a:off x="6752797" y="2541302"/>
              <a:ext cx="201600" cy="201589"/>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5</a:t>
              </a:r>
            </a:p>
          </p:txBody>
        </p:sp>
        <p:sp>
          <p:nvSpPr>
            <p:cNvPr id="53" name="Oval 52"/>
            <p:cNvSpPr/>
            <p:nvPr/>
          </p:nvSpPr>
          <p:spPr bwMode="auto">
            <a:xfrm>
              <a:off x="7067102" y="4177830"/>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6</a:t>
              </a:r>
            </a:p>
          </p:txBody>
        </p:sp>
        <p:sp>
          <p:nvSpPr>
            <p:cNvPr id="54" name="Oval 53"/>
            <p:cNvSpPr/>
            <p:nvPr/>
          </p:nvSpPr>
          <p:spPr bwMode="auto">
            <a:xfrm>
              <a:off x="7229016" y="4574660"/>
              <a:ext cx="200012"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7</a:t>
              </a:r>
            </a:p>
          </p:txBody>
        </p:sp>
        <p:sp>
          <p:nvSpPr>
            <p:cNvPr id="55" name="Oval 54"/>
            <p:cNvSpPr/>
            <p:nvPr/>
          </p:nvSpPr>
          <p:spPr bwMode="auto">
            <a:xfrm>
              <a:off x="6111487" y="3976241"/>
              <a:ext cx="201600" cy="201589"/>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8</a:t>
              </a:r>
            </a:p>
          </p:txBody>
        </p:sp>
        <p:sp>
          <p:nvSpPr>
            <p:cNvPr id="56" name="Oval 55"/>
            <p:cNvSpPr/>
            <p:nvPr/>
          </p:nvSpPr>
          <p:spPr bwMode="auto">
            <a:xfrm>
              <a:off x="6246417" y="4247672"/>
              <a:ext cx="200012" cy="200002"/>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9</a:t>
              </a:r>
            </a:p>
          </p:txBody>
        </p:sp>
        <p:sp>
          <p:nvSpPr>
            <p:cNvPr id="57" name="Oval 56"/>
            <p:cNvSpPr/>
            <p:nvPr/>
          </p:nvSpPr>
          <p:spPr bwMode="auto">
            <a:xfrm>
              <a:off x="6346422" y="4527041"/>
              <a:ext cx="200012" cy="203177"/>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10</a:t>
              </a:r>
            </a:p>
          </p:txBody>
        </p:sp>
        <p:sp>
          <p:nvSpPr>
            <p:cNvPr id="58" name="Oval 57"/>
            <p:cNvSpPr/>
            <p:nvPr/>
          </p:nvSpPr>
          <p:spPr bwMode="auto">
            <a:xfrm>
              <a:off x="6565483" y="5457211"/>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11</a:t>
              </a:r>
            </a:p>
          </p:txBody>
        </p:sp>
        <p:sp>
          <p:nvSpPr>
            <p:cNvPr id="59" name="Oval 58"/>
            <p:cNvSpPr/>
            <p:nvPr/>
          </p:nvSpPr>
          <p:spPr bwMode="auto">
            <a:xfrm>
              <a:off x="5949573" y="5257208"/>
              <a:ext cx="201600" cy="200002"/>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12</a:t>
              </a:r>
            </a:p>
          </p:txBody>
        </p:sp>
        <p:sp>
          <p:nvSpPr>
            <p:cNvPr id="60" name="Oval 59"/>
            <p:cNvSpPr/>
            <p:nvPr/>
          </p:nvSpPr>
          <p:spPr bwMode="auto">
            <a:xfrm>
              <a:off x="6743272" y="6057218"/>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13</a:t>
              </a:r>
            </a:p>
          </p:txBody>
        </p:sp>
        <p:sp>
          <p:nvSpPr>
            <p:cNvPr id="61" name="Oval 60"/>
            <p:cNvSpPr/>
            <p:nvPr/>
          </p:nvSpPr>
          <p:spPr bwMode="auto">
            <a:xfrm>
              <a:off x="542891" y="6214364"/>
              <a:ext cx="200012" cy="201589"/>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76" name="Rectangle 61"/>
            <p:cNvSpPr>
              <a:spLocks noChangeArrowheads="1"/>
            </p:cNvSpPr>
            <p:nvPr/>
          </p:nvSpPr>
          <p:spPr bwMode="auto">
            <a:xfrm>
              <a:off x="462504" y="643109"/>
              <a:ext cx="3913620" cy="589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Mouth</a:t>
              </a:r>
              <a:r>
                <a:rPr lang="en-GB" altLang="en-US" sz="1200" dirty="0">
                  <a:solidFill>
                    <a:schemeClr val="tx1"/>
                  </a:solidFill>
                </a:rPr>
                <a:t>: Food enters the system</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Salivary glands</a:t>
              </a:r>
              <a:r>
                <a:rPr lang="en-GB" altLang="en-US" sz="1200" dirty="0">
                  <a:solidFill>
                    <a:schemeClr val="tx1"/>
                  </a:solidFill>
                </a:rPr>
                <a:t>: Produce saliva which contain an enzyme called amylase. This breaks down starch in carbohydrates.</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Tongue</a:t>
              </a:r>
              <a:r>
                <a:rPr lang="en-GB" altLang="en-US" sz="1200" dirty="0">
                  <a:solidFill>
                    <a:schemeClr val="tx1"/>
                  </a:solidFill>
                </a:rPr>
                <a:t>: Mixes food with saliva.</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Teeth</a:t>
              </a:r>
              <a:r>
                <a:rPr lang="en-GB" altLang="en-US" sz="1200" dirty="0">
                  <a:solidFill>
                    <a:schemeClr val="tx1"/>
                  </a:solidFill>
                </a:rPr>
                <a:t>: Tear, cut and grind food.</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Oesophagus</a:t>
              </a:r>
              <a:r>
                <a:rPr lang="en-GB" altLang="en-US" sz="1200" dirty="0">
                  <a:solidFill>
                    <a:schemeClr val="tx1"/>
                  </a:solidFill>
                </a:rPr>
                <a:t>: Tube that leads food to the stomach.</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Stomach</a:t>
              </a:r>
              <a:r>
                <a:rPr lang="en-GB" altLang="en-US" sz="1200" dirty="0">
                  <a:solidFill>
                    <a:schemeClr val="tx1"/>
                  </a:solidFill>
                </a:rPr>
                <a:t>: Produces enzymes and acids to break food down. Churns food into small pieces. The mixture of stomach acids, enzymes and food is called ‘</a:t>
              </a:r>
              <a:r>
                <a:rPr lang="en-GB" altLang="en-US" sz="1200" dirty="0" err="1">
                  <a:solidFill>
                    <a:schemeClr val="tx1"/>
                  </a:solidFill>
                </a:rPr>
                <a:t>chyme</a:t>
              </a:r>
              <a:r>
                <a:rPr lang="en-GB" altLang="en-US" sz="1200" dirty="0">
                  <a:solidFill>
                    <a:schemeClr val="tx1"/>
                  </a:solidFill>
                </a:rPr>
                <a:t>’</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Pancreas</a:t>
              </a:r>
              <a:r>
                <a:rPr lang="en-GB" altLang="en-US" sz="1200" dirty="0">
                  <a:solidFill>
                    <a:schemeClr val="tx1"/>
                  </a:solidFill>
                </a:rPr>
                <a:t>: Produces enzymes to break down fats, carbohydrates and proteins which are released into the duodenum.</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Liver</a:t>
              </a:r>
              <a:r>
                <a:rPr lang="en-GB" altLang="en-US" sz="1200" dirty="0">
                  <a:solidFill>
                    <a:schemeClr val="tx1"/>
                  </a:solidFill>
                </a:rPr>
                <a:t>: Produces bile that breaks down fats.</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Gall Bladder</a:t>
              </a:r>
              <a:r>
                <a:rPr lang="en-GB" altLang="en-US" sz="1200" dirty="0">
                  <a:solidFill>
                    <a:schemeClr val="tx1"/>
                  </a:solidFill>
                </a:rPr>
                <a:t>: Stores bile and releases it to the Duodenum when needed.</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Duodenum</a:t>
              </a:r>
              <a:r>
                <a:rPr lang="en-GB" altLang="en-US" sz="1200" dirty="0">
                  <a:solidFill>
                    <a:schemeClr val="tx1"/>
                  </a:solidFill>
                </a:rPr>
                <a:t>: First part of the small intestine. Food is broken down by bile and enzymes.</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Small Intestine</a:t>
              </a:r>
              <a:r>
                <a:rPr lang="en-GB" altLang="en-US" sz="1200" dirty="0">
                  <a:solidFill>
                    <a:schemeClr val="tx1"/>
                  </a:solidFill>
                </a:rPr>
                <a:t>: Nutrients are absorbed into the bloodstream here. Remaining food is passed to the large intestine.</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Large Intestine</a:t>
              </a:r>
              <a:r>
                <a:rPr lang="en-GB" altLang="en-US" sz="1200" dirty="0">
                  <a:solidFill>
                    <a:schemeClr val="tx1"/>
                  </a:solidFill>
                </a:rPr>
                <a:t>: Absorbs water from remaining food. This food forms into stools.</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Rectum</a:t>
              </a:r>
              <a:r>
                <a:rPr lang="en-GB" altLang="en-US" sz="1200" dirty="0">
                  <a:solidFill>
                    <a:schemeClr val="tx1"/>
                  </a:solidFill>
                </a:rPr>
                <a:t>: Stores stools and signals to the brain that there are stools that need releasing.</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Anus</a:t>
              </a:r>
              <a:r>
                <a:rPr lang="en-GB" altLang="en-US" sz="1200" dirty="0">
                  <a:solidFill>
                    <a:schemeClr val="tx1"/>
                  </a:solidFill>
                </a:rPr>
                <a:t>: Stools are released out of the body.</a:t>
              </a:r>
            </a:p>
          </p:txBody>
        </p:sp>
        <p:sp>
          <p:nvSpPr>
            <p:cNvPr id="63" name="Oval 62"/>
            <p:cNvSpPr/>
            <p:nvPr/>
          </p:nvSpPr>
          <p:spPr bwMode="auto">
            <a:xfrm>
              <a:off x="6743272" y="6425477"/>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14</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26"/>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26"/>
                                        </p:tgtEl>
                                        <p:attrNameLst>
                                          <p:attrName>ppt_x</p:attrName>
                                        </p:attrNameLst>
                                      </p:cBhvr>
                                      <p:tavLst>
                                        <p:tav tm="0">
                                          <p:val>
                                            <p:strVal val="ppt_x"/>
                                          </p:val>
                                        </p:tav>
                                        <p:tav tm="100000">
                                          <p:val>
                                            <p:strVal val="ppt_x"/>
                                          </p:val>
                                        </p:tav>
                                      </p:tavLst>
                                    </p:anim>
                                    <p:anim calcmode="lin" valueType="num">
                                      <p:cBhvr additive="base">
                                        <p:cTn id="14" dur="500"/>
                                        <p:tgtEl>
                                          <p:spTgt spid="26"/>
                                        </p:tgtEl>
                                        <p:attrNameLst>
                                          <p:attrName>ppt_y</p:attrName>
                                        </p:attrNameLst>
                                      </p:cBhvr>
                                      <p:tavLst>
                                        <p:tav tm="0">
                                          <p:val>
                                            <p:strVal val="ppt_y"/>
                                          </p:val>
                                        </p:tav>
                                        <p:tav tm="100000">
                                          <p:val>
                                            <p:strVal val="1+ppt_h/2"/>
                                          </p:val>
                                        </p:tav>
                                      </p:tavLst>
                                    </p:anim>
                                    <p:set>
                                      <p:cBhvr>
                                        <p:cTn id="1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9" name="Rounded Rectangle 8"/>
          <p:cNvSpPr/>
          <p:nvPr/>
        </p:nvSpPr>
        <p:spPr>
          <a:xfrm>
            <a:off x="635000" y="2273566"/>
            <a:ext cx="7867650" cy="1304925"/>
          </a:xfrm>
          <a:prstGeom prst="roundRect">
            <a:avLst>
              <a:gd name="adj" fmla="val 2464"/>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ounded Rectangle 7"/>
          <p:cNvSpPr/>
          <p:nvPr/>
        </p:nvSpPr>
        <p:spPr>
          <a:xfrm>
            <a:off x="635000" y="3630101"/>
            <a:ext cx="7867650" cy="1306512"/>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ounded Rectangle 9"/>
          <p:cNvSpPr/>
          <p:nvPr/>
        </p:nvSpPr>
        <p:spPr>
          <a:xfrm>
            <a:off x="635000" y="4976003"/>
            <a:ext cx="7867650" cy="1306512"/>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39"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3" y="2562491"/>
            <a:ext cx="32035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163" y="5288740"/>
            <a:ext cx="3086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5675" y="3973001"/>
            <a:ext cx="313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12"/>
          <p:cNvSpPr txBox="1">
            <a:spLocks noChangeArrowheads="1"/>
          </p:cNvSpPr>
          <p:nvPr/>
        </p:nvSpPr>
        <p:spPr bwMode="auto">
          <a:xfrm>
            <a:off x="4695825" y="2527566"/>
            <a:ext cx="3092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a:solidFill>
                  <a:schemeClr val="tx1"/>
                </a:solidFill>
                <a:latin typeface="Twinkl" pitchFamily="2" charset="0"/>
              </a:rPr>
              <a:t>Carbohydrase enzymes break down starch (in carbohydrates) into sugars.</a:t>
            </a:r>
          </a:p>
        </p:txBody>
      </p:sp>
      <p:sp>
        <p:nvSpPr>
          <p:cNvPr id="18443" name="TextBox 13"/>
          <p:cNvSpPr txBox="1">
            <a:spLocks noChangeArrowheads="1"/>
          </p:cNvSpPr>
          <p:nvPr/>
        </p:nvSpPr>
        <p:spPr bwMode="auto">
          <a:xfrm>
            <a:off x="4433888" y="3742666"/>
            <a:ext cx="40687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dirty="0">
                <a:solidFill>
                  <a:schemeClr val="tx1"/>
                </a:solidFill>
                <a:latin typeface="Twinkl" pitchFamily="2" charset="0"/>
              </a:rPr>
              <a:t>Protease enzymes break down proteins into amino acids. (Not to be confused with stomach acid!) These are essential to help the body to grow and repair body tissue.</a:t>
            </a:r>
          </a:p>
        </p:txBody>
      </p:sp>
      <p:sp>
        <p:nvSpPr>
          <p:cNvPr id="18444" name="TextBox 14"/>
          <p:cNvSpPr txBox="1">
            <a:spLocks noChangeArrowheads="1"/>
          </p:cNvSpPr>
          <p:nvPr/>
        </p:nvSpPr>
        <p:spPr bwMode="auto">
          <a:xfrm>
            <a:off x="4667250" y="5139515"/>
            <a:ext cx="370205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a:solidFill>
                  <a:schemeClr val="tx1"/>
                </a:solidFill>
                <a:latin typeface="Twinkl" pitchFamily="2" charset="0"/>
              </a:rPr>
              <a:t>In the duodenum, bile from the liver breaks down fat. Then the lipase enzymes break the fat down further into fatty acids and glycerol.</a:t>
            </a:r>
          </a:p>
          <a:p>
            <a:pPr>
              <a:lnSpc>
                <a:spcPct val="100000"/>
              </a:lnSpc>
              <a:spcBef>
                <a:spcPct val="0"/>
              </a:spcBef>
              <a:buFontTx/>
              <a:buNone/>
            </a:pPr>
            <a:endParaRPr lang="en-GB" altLang="en-US">
              <a:solidFill>
                <a:schemeClr val="tx1"/>
              </a:solidFill>
              <a:latin typeface="Twinkl" pitchFamily="2" charset="0"/>
            </a:endParaRPr>
          </a:p>
        </p:txBody>
      </p:sp>
      <p:sp>
        <p:nvSpPr>
          <p:cNvPr id="18445" name="Rectangle 15"/>
          <p:cNvSpPr>
            <a:spLocks noChangeArrowheads="1"/>
          </p:cNvSpPr>
          <p:nvPr/>
        </p:nvSpPr>
        <p:spPr bwMode="auto">
          <a:xfrm>
            <a:off x="827089" y="1173509"/>
            <a:ext cx="74533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sz="1600" b="1" dirty="0">
                <a:solidFill>
                  <a:schemeClr val="tx1"/>
                </a:solidFill>
                <a:latin typeface="Twinkl" pitchFamily="2" charset="0"/>
              </a:rPr>
              <a:t>How Are Nutrients Broken Down?</a:t>
            </a:r>
          </a:p>
          <a:p>
            <a:pPr>
              <a:lnSpc>
                <a:spcPct val="100000"/>
              </a:lnSpc>
              <a:spcBef>
                <a:spcPct val="0"/>
              </a:spcBef>
              <a:buFontTx/>
              <a:buNone/>
            </a:pPr>
            <a:r>
              <a:rPr lang="en-GB" altLang="en-US" sz="1600" dirty="0">
                <a:solidFill>
                  <a:schemeClr val="tx1"/>
                </a:solidFill>
                <a:latin typeface="Twinkl" pitchFamily="2" charset="0"/>
              </a:rPr>
              <a:t>Stomach acids break food down into a substance called </a:t>
            </a:r>
            <a:r>
              <a:rPr lang="en-GB" altLang="en-US" sz="1600" dirty="0" err="1">
                <a:solidFill>
                  <a:schemeClr val="tx1"/>
                </a:solidFill>
                <a:latin typeface="Twinkl" pitchFamily="2" charset="0"/>
              </a:rPr>
              <a:t>chyme</a:t>
            </a:r>
            <a:r>
              <a:rPr lang="en-GB" altLang="en-US" sz="1600" dirty="0">
                <a:solidFill>
                  <a:schemeClr val="tx1"/>
                </a:solidFill>
                <a:latin typeface="Twinkl" pitchFamily="2" charset="0"/>
              </a:rPr>
              <a:t>. This passes through to the duodenum where bile and enzymes break up larger molecules into their smaller parts. </a:t>
            </a:r>
          </a:p>
        </p:txBody>
      </p:sp>
      <p:sp>
        <p:nvSpPr>
          <p:cNvPr id="18446" name="TextBox 16"/>
          <p:cNvSpPr txBox="1">
            <a:spLocks noChangeArrowheads="1"/>
          </p:cNvSpPr>
          <p:nvPr/>
        </p:nvSpPr>
        <p:spPr bwMode="auto">
          <a:xfrm>
            <a:off x="857250" y="2302141"/>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dirty="0">
                <a:solidFill>
                  <a:schemeClr val="tx1"/>
                </a:solidFill>
                <a:latin typeface="Twinkl" pitchFamily="2" charset="0"/>
              </a:rPr>
              <a:t>Starch molecule</a:t>
            </a:r>
          </a:p>
        </p:txBody>
      </p:sp>
      <p:sp>
        <p:nvSpPr>
          <p:cNvPr id="18447" name="TextBox 18"/>
          <p:cNvSpPr txBox="1">
            <a:spLocks noChangeArrowheads="1"/>
          </p:cNvSpPr>
          <p:nvPr/>
        </p:nvSpPr>
        <p:spPr bwMode="auto">
          <a:xfrm>
            <a:off x="3048000" y="2302141"/>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Sugar molecules</a:t>
            </a:r>
          </a:p>
        </p:txBody>
      </p:sp>
      <p:sp>
        <p:nvSpPr>
          <p:cNvPr id="18448" name="TextBox 19"/>
          <p:cNvSpPr txBox="1">
            <a:spLocks noChangeArrowheads="1"/>
          </p:cNvSpPr>
          <p:nvPr/>
        </p:nvSpPr>
        <p:spPr bwMode="auto">
          <a:xfrm>
            <a:off x="493713" y="3295916"/>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dirty="0">
                <a:solidFill>
                  <a:schemeClr val="tx1"/>
                </a:solidFill>
                <a:latin typeface="Twinkl" pitchFamily="2" charset="0"/>
              </a:rPr>
              <a:t>carbohydrase</a:t>
            </a:r>
          </a:p>
        </p:txBody>
      </p:sp>
      <p:cxnSp>
        <p:nvCxnSpPr>
          <p:cNvPr id="21" name="Straight Arrow Connector 20"/>
          <p:cNvCxnSpPr>
            <a:stCxn id="18448" idx="0"/>
          </p:cNvCxnSpPr>
          <p:nvPr/>
        </p:nvCxnSpPr>
        <p:spPr>
          <a:xfrm flipH="1" flipV="1">
            <a:off x="1104900" y="3076841"/>
            <a:ext cx="80963" cy="219075"/>
          </a:xfrm>
          <a:prstGeom prst="straightConnector1">
            <a:avLst/>
          </a:prstGeom>
          <a:ln w="28575">
            <a:solidFill>
              <a:srgbClr val="FAEDED"/>
            </a:solidFill>
            <a:tailEnd type="triangle"/>
          </a:ln>
        </p:spPr>
        <p:style>
          <a:lnRef idx="1">
            <a:schemeClr val="accent1"/>
          </a:lnRef>
          <a:fillRef idx="0">
            <a:schemeClr val="accent1"/>
          </a:fillRef>
          <a:effectRef idx="0">
            <a:schemeClr val="accent1"/>
          </a:effectRef>
          <a:fontRef idx="minor">
            <a:schemeClr val="tx1"/>
          </a:fontRef>
        </p:style>
      </p:cxnSp>
      <p:sp>
        <p:nvSpPr>
          <p:cNvPr id="18450" name="TextBox 29"/>
          <p:cNvSpPr txBox="1">
            <a:spLocks noChangeArrowheads="1"/>
          </p:cNvSpPr>
          <p:nvPr/>
        </p:nvSpPr>
        <p:spPr bwMode="auto">
          <a:xfrm>
            <a:off x="857250" y="3688838"/>
            <a:ext cx="1384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Protein molecules</a:t>
            </a:r>
          </a:p>
        </p:txBody>
      </p:sp>
      <p:sp>
        <p:nvSpPr>
          <p:cNvPr id="18451" name="TextBox 30"/>
          <p:cNvSpPr txBox="1">
            <a:spLocks noChangeArrowheads="1"/>
          </p:cNvSpPr>
          <p:nvPr/>
        </p:nvSpPr>
        <p:spPr bwMode="auto">
          <a:xfrm>
            <a:off x="2754867" y="3688838"/>
            <a:ext cx="16970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dirty="0">
                <a:solidFill>
                  <a:schemeClr val="tx1"/>
                </a:solidFill>
                <a:latin typeface="Twinkl" pitchFamily="2" charset="0"/>
              </a:rPr>
              <a:t>Amino acid molecules</a:t>
            </a:r>
          </a:p>
        </p:txBody>
      </p:sp>
      <p:sp>
        <p:nvSpPr>
          <p:cNvPr id="18452" name="TextBox 31"/>
          <p:cNvSpPr txBox="1">
            <a:spLocks noChangeArrowheads="1"/>
          </p:cNvSpPr>
          <p:nvPr/>
        </p:nvSpPr>
        <p:spPr bwMode="auto">
          <a:xfrm>
            <a:off x="1211263" y="4524343"/>
            <a:ext cx="1384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protease</a:t>
            </a:r>
          </a:p>
        </p:txBody>
      </p:sp>
      <p:cxnSp>
        <p:nvCxnSpPr>
          <p:cNvPr id="33" name="Straight Arrow Connector 32"/>
          <p:cNvCxnSpPr/>
          <p:nvPr/>
        </p:nvCxnSpPr>
        <p:spPr>
          <a:xfrm flipH="1" flipV="1">
            <a:off x="1169988" y="4500530"/>
            <a:ext cx="374650" cy="173038"/>
          </a:xfrm>
          <a:prstGeom prst="straightConnector1">
            <a:avLst/>
          </a:prstGeom>
          <a:ln w="28575">
            <a:solidFill>
              <a:srgbClr val="FAEDED"/>
            </a:solidFill>
            <a:tailEnd type="triangle"/>
          </a:ln>
        </p:spPr>
        <p:style>
          <a:lnRef idx="1">
            <a:schemeClr val="accent1"/>
          </a:lnRef>
          <a:fillRef idx="0">
            <a:schemeClr val="accent1"/>
          </a:fillRef>
          <a:effectRef idx="0">
            <a:schemeClr val="accent1"/>
          </a:effectRef>
          <a:fontRef idx="minor">
            <a:schemeClr val="tx1"/>
          </a:fontRef>
        </p:style>
      </p:cxnSp>
      <p:sp>
        <p:nvSpPr>
          <p:cNvPr id="18454" name="TextBox 34"/>
          <p:cNvSpPr txBox="1">
            <a:spLocks noChangeArrowheads="1"/>
          </p:cNvSpPr>
          <p:nvPr/>
        </p:nvSpPr>
        <p:spPr bwMode="auto">
          <a:xfrm>
            <a:off x="739775" y="5028390"/>
            <a:ext cx="1384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Fat molecules</a:t>
            </a:r>
          </a:p>
        </p:txBody>
      </p:sp>
      <p:sp>
        <p:nvSpPr>
          <p:cNvPr id="18455" name="TextBox 35"/>
          <p:cNvSpPr txBox="1">
            <a:spLocks noChangeArrowheads="1"/>
          </p:cNvSpPr>
          <p:nvPr/>
        </p:nvSpPr>
        <p:spPr bwMode="auto">
          <a:xfrm>
            <a:off x="2124075" y="5028390"/>
            <a:ext cx="26384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Fatty acid and glycerol molecules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10" name="Rounded Rectangle 9"/>
          <p:cNvSpPr/>
          <p:nvPr/>
        </p:nvSpPr>
        <p:spPr>
          <a:xfrm>
            <a:off x="635000" y="2411413"/>
            <a:ext cx="7867650" cy="38179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5" name="TextBox 14"/>
          <p:cNvSpPr txBox="1">
            <a:spLocks noChangeArrowheads="1"/>
          </p:cNvSpPr>
          <p:nvPr/>
        </p:nvSpPr>
        <p:spPr bwMode="auto">
          <a:xfrm>
            <a:off x="5359598" y="2505075"/>
            <a:ext cx="3166147"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ts val="1200"/>
              </a:spcBef>
              <a:buFontTx/>
              <a:buNone/>
            </a:pPr>
            <a:r>
              <a:rPr lang="en-GB" altLang="en-US" sz="1400" dirty="0">
                <a:solidFill>
                  <a:schemeClr val="tx1"/>
                </a:solidFill>
                <a:latin typeface="Twinkl" pitchFamily="2" charset="0"/>
              </a:rPr>
              <a:t>The small intestine is a muscular tube with several layers. It is lined with tiny hair like villi which are attached to arteries and veins.</a:t>
            </a:r>
          </a:p>
          <a:p>
            <a:pPr>
              <a:lnSpc>
                <a:spcPct val="100000"/>
              </a:lnSpc>
              <a:spcBef>
                <a:spcPts val="1200"/>
              </a:spcBef>
              <a:buFontTx/>
              <a:buNone/>
            </a:pPr>
            <a:r>
              <a:rPr lang="en-GB" altLang="en-US" sz="1400" dirty="0">
                <a:solidFill>
                  <a:schemeClr val="tx1"/>
                </a:solidFill>
                <a:latin typeface="Twinkl" pitchFamily="2" charset="0"/>
              </a:rPr>
              <a:t>The </a:t>
            </a:r>
            <a:r>
              <a:rPr lang="en-GB" altLang="en-US" sz="1400" dirty="0" err="1">
                <a:solidFill>
                  <a:schemeClr val="tx1"/>
                </a:solidFill>
                <a:latin typeface="Twinkl" pitchFamily="2" charset="0"/>
              </a:rPr>
              <a:t>chyme</a:t>
            </a:r>
            <a:r>
              <a:rPr lang="en-GB" altLang="en-US" sz="1400" dirty="0">
                <a:solidFill>
                  <a:schemeClr val="tx1"/>
                </a:solidFill>
                <a:latin typeface="Twinkl" pitchFamily="2" charset="0"/>
              </a:rPr>
              <a:t> (which now contains smaller broken down nutrient molecules)  is moved back and forth in the small intestine. The nutrients pass through the villi and are absorbed into the blood vessels. </a:t>
            </a:r>
          </a:p>
          <a:p>
            <a:pPr>
              <a:lnSpc>
                <a:spcPct val="100000"/>
              </a:lnSpc>
              <a:spcBef>
                <a:spcPts val="1200"/>
              </a:spcBef>
              <a:buFontTx/>
              <a:buNone/>
            </a:pPr>
            <a:r>
              <a:rPr lang="en-GB" altLang="en-US" sz="1400" dirty="0">
                <a:solidFill>
                  <a:schemeClr val="tx1"/>
                </a:solidFill>
                <a:latin typeface="Twinkl" pitchFamily="2" charset="0"/>
              </a:rPr>
              <a:t>Bacteria in the large intestine break down waste food for any more nutrients which are absorbed. This process also leads to gas which is eventually passed through the anus.</a:t>
            </a:r>
          </a:p>
        </p:txBody>
      </p:sp>
      <p:sp>
        <p:nvSpPr>
          <p:cNvPr id="16" name="Rectangle 15"/>
          <p:cNvSpPr/>
          <p:nvPr/>
        </p:nvSpPr>
        <p:spPr>
          <a:xfrm>
            <a:off x="635000" y="1150985"/>
            <a:ext cx="7867650" cy="1007968"/>
          </a:xfrm>
          <a:prstGeom prst="rect">
            <a:avLst/>
          </a:prstGeom>
        </p:spPr>
        <p:txBody>
          <a:bodyPr>
            <a:spAutoFit/>
          </a:bodyPr>
          <a:lstStyle/>
          <a:p>
            <a:pPr>
              <a:defRPr/>
            </a:pPr>
            <a:r>
              <a:rPr lang="en-GB" altLang="en-US" sz="1600" b="1" dirty="0">
                <a:latin typeface="Twinkl" pitchFamily="2" charset="0"/>
              </a:rPr>
              <a:t>A Closer Look</a:t>
            </a:r>
            <a:endParaRPr lang="en-GB" sz="1450" b="1" dirty="0">
              <a:latin typeface="Twinkl" pitchFamily="2" charset="0"/>
            </a:endParaRPr>
          </a:p>
          <a:p>
            <a:pPr>
              <a:defRPr/>
            </a:pPr>
            <a:r>
              <a:rPr lang="en-GB" sz="1450" dirty="0">
                <a:latin typeface="Twinkl" pitchFamily="2" charset="0"/>
              </a:rPr>
              <a:t>After the nutrients have been broken down into smaller separate molecules in the duodenum, they can then pass through to the rest of the small intestine, where they are absorbed into the blood stream.</a:t>
            </a:r>
          </a:p>
        </p:txBody>
      </p:sp>
      <p:sp>
        <p:nvSpPr>
          <p:cNvPr id="20487" name="Rectangle 23"/>
          <p:cNvSpPr>
            <a:spLocks noChangeArrowheads="1"/>
          </p:cNvSpPr>
          <p:nvPr/>
        </p:nvSpPr>
        <p:spPr bwMode="auto">
          <a:xfrm>
            <a:off x="3118748" y="2030413"/>
            <a:ext cx="29001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b="1" dirty="0">
                <a:solidFill>
                  <a:schemeClr val="tx1"/>
                </a:solidFill>
                <a:latin typeface="Twinkl" pitchFamily="2" charset="0"/>
              </a:rPr>
              <a:t>Inside the Small Intestine</a:t>
            </a:r>
          </a:p>
        </p:txBody>
      </p:sp>
      <p:grpSp>
        <p:nvGrpSpPr>
          <p:cNvPr id="14" name="Group 13"/>
          <p:cNvGrpSpPr/>
          <p:nvPr/>
        </p:nvGrpSpPr>
        <p:grpSpPr>
          <a:xfrm>
            <a:off x="700408" y="2579506"/>
            <a:ext cx="4634353" cy="3465051"/>
            <a:chOff x="602652" y="2487613"/>
            <a:chExt cx="4824335" cy="3607098"/>
          </a:xfrm>
        </p:grpSpPr>
        <p:pic>
          <p:nvPicPr>
            <p:cNvPr id="2048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1587" y="3711575"/>
              <a:ext cx="186372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2689225" y="4394200"/>
              <a:ext cx="515937" cy="727075"/>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711" t="-132" r="6013" b="132"/>
            <a:stretch/>
          </p:blipFill>
          <p:spPr>
            <a:xfrm>
              <a:off x="2949661" y="2945465"/>
              <a:ext cx="2348513" cy="2401444"/>
            </a:xfrm>
            <a:prstGeom prst="ellipse">
              <a:avLst/>
            </a:prstGeom>
            <a:ln w="57150">
              <a:solidFill>
                <a:srgbClr val="FAEDED"/>
              </a:solidFill>
            </a:ln>
          </p:spPr>
        </p:pic>
        <p:sp>
          <p:nvSpPr>
            <p:cNvPr id="20491" name="Rectangle 33"/>
            <p:cNvSpPr>
              <a:spLocks noChangeArrowheads="1"/>
            </p:cNvSpPr>
            <p:nvPr/>
          </p:nvSpPr>
          <p:spPr bwMode="auto">
            <a:xfrm>
              <a:off x="2842219" y="2487613"/>
              <a:ext cx="849712" cy="3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serosa</a:t>
              </a:r>
            </a:p>
          </p:txBody>
        </p:sp>
        <p:sp>
          <p:nvSpPr>
            <p:cNvPr id="20492" name="Rectangle 36"/>
            <p:cNvSpPr>
              <a:spLocks noChangeArrowheads="1"/>
            </p:cNvSpPr>
            <p:nvPr/>
          </p:nvSpPr>
          <p:spPr bwMode="auto">
            <a:xfrm>
              <a:off x="1180071" y="2641600"/>
              <a:ext cx="1634008" cy="3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muscle layers</a:t>
              </a:r>
            </a:p>
          </p:txBody>
        </p:sp>
        <p:sp>
          <p:nvSpPr>
            <p:cNvPr id="20493" name="Rectangle 37"/>
            <p:cNvSpPr>
              <a:spLocks noChangeArrowheads="1"/>
            </p:cNvSpPr>
            <p:nvPr/>
          </p:nvSpPr>
          <p:spPr bwMode="auto">
            <a:xfrm>
              <a:off x="615984" y="3178175"/>
              <a:ext cx="1362007" cy="3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submucosa</a:t>
              </a:r>
            </a:p>
          </p:txBody>
        </p:sp>
        <p:sp>
          <p:nvSpPr>
            <p:cNvPr id="20494" name="Rectangle 38"/>
            <p:cNvSpPr>
              <a:spLocks noChangeArrowheads="1"/>
            </p:cNvSpPr>
            <p:nvPr/>
          </p:nvSpPr>
          <p:spPr bwMode="auto">
            <a:xfrm>
              <a:off x="602652" y="5710238"/>
              <a:ext cx="996558" cy="3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mucosa</a:t>
              </a:r>
            </a:p>
          </p:txBody>
        </p:sp>
        <p:sp>
          <p:nvSpPr>
            <p:cNvPr id="20495" name="Rectangle 39"/>
            <p:cNvSpPr>
              <a:spLocks noChangeArrowheads="1"/>
            </p:cNvSpPr>
            <p:nvPr/>
          </p:nvSpPr>
          <p:spPr bwMode="auto">
            <a:xfrm>
              <a:off x="3039054" y="5697538"/>
              <a:ext cx="589391" cy="3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villi</a:t>
              </a:r>
            </a:p>
          </p:txBody>
        </p:sp>
        <p:sp>
          <p:nvSpPr>
            <p:cNvPr id="20496" name="Rectangle 41"/>
            <p:cNvSpPr>
              <a:spLocks noChangeArrowheads="1"/>
            </p:cNvSpPr>
            <p:nvPr/>
          </p:nvSpPr>
          <p:spPr bwMode="auto">
            <a:xfrm>
              <a:off x="4590743" y="2546350"/>
              <a:ext cx="756263" cy="3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dirty="0">
                  <a:solidFill>
                    <a:schemeClr val="tx1"/>
                  </a:solidFill>
                  <a:latin typeface="Twinkl" pitchFamily="2" charset="0"/>
                </a:rPr>
                <a:t>villus</a:t>
              </a:r>
            </a:p>
          </p:txBody>
        </p:sp>
        <p:sp>
          <p:nvSpPr>
            <p:cNvPr id="20497" name="Rectangle 42"/>
            <p:cNvSpPr>
              <a:spLocks noChangeArrowheads="1"/>
            </p:cNvSpPr>
            <p:nvPr/>
          </p:nvSpPr>
          <p:spPr bwMode="auto">
            <a:xfrm>
              <a:off x="4580613" y="5251449"/>
              <a:ext cx="846374" cy="3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artery</a:t>
              </a:r>
            </a:p>
          </p:txBody>
        </p:sp>
        <p:sp>
          <p:nvSpPr>
            <p:cNvPr id="20498" name="Rectangle 43"/>
            <p:cNvSpPr>
              <a:spLocks noChangeArrowheads="1"/>
            </p:cNvSpPr>
            <p:nvPr/>
          </p:nvSpPr>
          <p:spPr bwMode="auto">
            <a:xfrm>
              <a:off x="3925573" y="5505450"/>
              <a:ext cx="626103" cy="3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vein</a:t>
              </a:r>
            </a:p>
          </p:txBody>
        </p:sp>
        <p:cxnSp>
          <p:nvCxnSpPr>
            <p:cNvPr id="45" name="Straight Arrow Connector 44"/>
            <p:cNvCxnSpPr/>
            <p:nvPr/>
          </p:nvCxnSpPr>
          <p:spPr>
            <a:xfrm flipH="1" flipV="1">
              <a:off x="4552950" y="4957763"/>
              <a:ext cx="369887" cy="263525"/>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4232275" y="5226050"/>
              <a:ext cx="6350" cy="279400"/>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424362" y="2944813"/>
              <a:ext cx="498475" cy="465137"/>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595562" y="2882900"/>
              <a:ext cx="644525" cy="1082675"/>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2593975" y="5376863"/>
              <a:ext cx="619125" cy="292100"/>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120900" y="3084513"/>
              <a:ext cx="88900" cy="1095375"/>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1216025" y="3559175"/>
              <a:ext cx="490537" cy="941388"/>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1566862" y="5518150"/>
              <a:ext cx="215900" cy="387350"/>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22531" name="Rectangle 1"/>
          <p:cNvSpPr>
            <a:spLocks noChangeArrowheads="1"/>
          </p:cNvSpPr>
          <p:nvPr/>
        </p:nvSpPr>
        <p:spPr bwMode="auto">
          <a:xfrm>
            <a:off x="3469806" y="1179513"/>
            <a:ext cx="2198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What about Water?</a:t>
            </a:r>
          </a:p>
        </p:txBody>
      </p:sp>
      <p:sp>
        <p:nvSpPr>
          <p:cNvPr id="10" name="Rounded Rectangle 9"/>
          <p:cNvSpPr/>
          <p:nvPr/>
        </p:nvSpPr>
        <p:spPr>
          <a:xfrm>
            <a:off x="635000" y="1549400"/>
            <a:ext cx="7867650" cy="4679950"/>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3" name="TextBox 14"/>
          <p:cNvSpPr txBox="1">
            <a:spLocks noChangeArrowheads="1"/>
          </p:cNvSpPr>
          <p:nvPr/>
        </p:nvSpPr>
        <p:spPr bwMode="auto">
          <a:xfrm>
            <a:off x="2286000" y="1608138"/>
            <a:ext cx="621665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ts val="1200"/>
              </a:spcBef>
              <a:buFontTx/>
              <a:buNone/>
            </a:pPr>
            <a:r>
              <a:rPr lang="en-GB" altLang="en-US" sz="1400" dirty="0">
                <a:solidFill>
                  <a:schemeClr val="tx1"/>
                </a:solidFill>
                <a:latin typeface="Twinkl" pitchFamily="2" charset="0"/>
              </a:rPr>
              <a:t>Water enters the body in the mouth.  Unlike other nutrients it is not broken down by enzymes or bile.</a:t>
            </a:r>
          </a:p>
          <a:p>
            <a:pPr>
              <a:lnSpc>
                <a:spcPct val="100000"/>
              </a:lnSpc>
              <a:spcBef>
                <a:spcPts val="1200"/>
              </a:spcBef>
              <a:buFontTx/>
              <a:buNone/>
            </a:pPr>
            <a:r>
              <a:rPr lang="en-GB" altLang="en-US" sz="1400" dirty="0">
                <a:solidFill>
                  <a:schemeClr val="tx1"/>
                </a:solidFill>
                <a:latin typeface="Twinkl" pitchFamily="2" charset="0"/>
              </a:rPr>
              <a:t>A small amount of water is absorbed through the stomach but the majority passes through to the small intestine.</a:t>
            </a:r>
          </a:p>
          <a:p>
            <a:pPr>
              <a:lnSpc>
                <a:spcPct val="100000"/>
              </a:lnSpc>
              <a:spcBef>
                <a:spcPts val="1200"/>
              </a:spcBef>
              <a:buFontTx/>
              <a:buNone/>
            </a:pPr>
            <a:r>
              <a:rPr lang="en-GB" altLang="en-US" sz="1400" dirty="0">
                <a:solidFill>
                  <a:schemeClr val="tx1"/>
                </a:solidFill>
                <a:latin typeface="Twinkl" pitchFamily="2" charset="0"/>
              </a:rPr>
              <a:t>Water is absorbed in the small intestine in the exact same way as other nutrients are absorbed – through the villi into bloodstream via the blood vessels. </a:t>
            </a:r>
          </a:p>
          <a:p>
            <a:pPr>
              <a:lnSpc>
                <a:spcPct val="100000"/>
              </a:lnSpc>
              <a:spcBef>
                <a:spcPts val="1200"/>
              </a:spcBef>
              <a:buFontTx/>
              <a:buNone/>
            </a:pPr>
            <a:r>
              <a:rPr lang="en-GB" altLang="en-US" sz="1400" dirty="0">
                <a:solidFill>
                  <a:schemeClr val="tx1"/>
                </a:solidFill>
                <a:latin typeface="Twinkl" pitchFamily="2" charset="0"/>
              </a:rPr>
              <a:t>The large intestine (also called the colon) is similar to the small intestine in structure except that it does not contain villi. By the time waste material reaches the large intestine, 90% of water has already been absorbed. </a:t>
            </a:r>
          </a:p>
          <a:p>
            <a:pPr>
              <a:lnSpc>
                <a:spcPct val="100000"/>
              </a:lnSpc>
              <a:spcBef>
                <a:spcPts val="1200"/>
              </a:spcBef>
              <a:buFontTx/>
              <a:buNone/>
            </a:pPr>
            <a:r>
              <a:rPr lang="en-GB" altLang="en-US" sz="1400" dirty="0">
                <a:solidFill>
                  <a:schemeClr val="tx1"/>
                </a:solidFill>
                <a:latin typeface="Twinkl" pitchFamily="2" charset="0"/>
              </a:rPr>
              <a:t>The waste food enters into the cecum which is the first part of the large intestine. It moves through the large intestine through a series of </a:t>
            </a:r>
            <a:r>
              <a:rPr lang="en-GB" altLang="en-US" sz="1400" b="1" dirty="0">
                <a:solidFill>
                  <a:schemeClr val="tx1"/>
                </a:solidFill>
                <a:latin typeface="Twinkl" pitchFamily="2" charset="0"/>
              </a:rPr>
              <a:t>mass movements</a:t>
            </a:r>
            <a:r>
              <a:rPr lang="en-GB" altLang="en-US" sz="1400" dirty="0">
                <a:solidFill>
                  <a:schemeClr val="tx1"/>
                </a:solidFill>
                <a:latin typeface="Twinkl" pitchFamily="2" charset="0"/>
              </a:rPr>
              <a:t>. These are long, slow moving waves of muscles contracting and relaxing. The rest of the water in the waste food is absorbed in all the different parts of the colon. The resulting stool and any gases are moved to the sigmoid colon. It is this part of the large intestine that enables gases to be released without releasing stools at the same time. The stools then enter the rectum before expulsion through the anus.</a:t>
            </a:r>
          </a:p>
        </p:txBody>
      </p:sp>
      <p:grpSp>
        <p:nvGrpSpPr>
          <p:cNvPr id="7" name="Group 6"/>
          <p:cNvGrpSpPr/>
          <p:nvPr/>
        </p:nvGrpSpPr>
        <p:grpSpPr>
          <a:xfrm>
            <a:off x="630241" y="1548706"/>
            <a:ext cx="1538802" cy="4680645"/>
            <a:chOff x="630240" y="1548706"/>
            <a:chExt cx="2014535" cy="4680645"/>
          </a:xfrm>
          <a:solidFill>
            <a:srgbClr val="FFA44B"/>
          </a:solidFill>
        </p:grpSpPr>
        <p:sp>
          <p:nvSpPr>
            <p:cNvPr id="27" name="Rounded Rectangle 26"/>
            <p:cNvSpPr/>
            <p:nvPr/>
          </p:nvSpPr>
          <p:spPr>
            <a:xfrm>
              <a:off x="630240" y="1548706"/>
              <a:ext cx="1832952" cy="4680645"/>
            </a:xfrm>
            <a:prstGeom prst="roundRect">
              <a:avLst>
                <a:gd name="adj" fmla="val 67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Rounded Rectangle 31"/>
            <p:cNvSpPr/>
            <p:nvPr/>
          </p:nvSpPr>
          <p:spPr>
            <a:xfrm>
              <a:off x="1228725" y="1548706"/>
              <a:ext cx="1416050" cy="4680645"/>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22535" name="Picture 27"/>
          <p:cNvPicPr>
            <a:picLocks noChangeAspect="1"/>
          </p:cNvPicPr>
          <p:nvPr/>
        </p:nvPicPr>
        <p:blipFill>
          <a:blip r:embed="rId4">
            <a:extLst>
              <a:ext uri="{28A0092B-C50C-407E-A947-70E740481C1C}">
                <a14:useLocalDpi xmlns:a14="http://schemas.microsoft.com/office/drawing/2010/main" val="0"/>
              </a:ext>
            </a:extLst>
          </a:blip>
          <a:srcRect l="12759" r="12627" b="10973"/>
          <a:stretch>
            <a:fillRect/>
          </a:stretch>
        </p:blipFill>
        <p:spPr bwMode="auto">
          <a:xfrm>
            <a:off x="630242" y="2927650"/>
            <a:ext cx="1538802" cy="329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24579" name="Rectangle 1"/>
          <p:cNvSpPr>
            <a:spLocks noChangeArrowheads="1"/>
          </p:cNvSpPr>
          <p:nvPr/>
        </p:nvSpPr>
        <p:spPr bwMode="auto">
          <a:xfrm>
            <a:off x="3449769" y="1179513"/>
            <a:ext cx="2238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How Does It All Fit?</a:t>
            </a:r>
          </a:p>
        </p:txBody>
      </p:sp>
      <p:sp>
        <p:nvSpPr>
          <p:cNvPr id="10" name="Rounded Rectangle 9"/>
          <p:cNvSpPr/>
          <p:nvPr/>
        </p:nvSpPr>
        <p:spPr>
          <a:xfrm>
            <a:off x="4038600" y="1651000"/>
            <a:ext cx="4464050" cy="4578350"/>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81" name="TextBox 14"/>
          <p:cNvSpPr txBox="1">
            <a:spLocks noChangeArrowheads="1"/>
          </p:cNvSpPr>
          <p:nvPr/>
        </p:nvSpPr>
        <p:spPr bwMode="auto">
          <a:xfrm>
            <a:off x="4167963" y="1851025"/>
            <a:ext cx="425689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dirty="0">
                <a:solidFill>
                  <a:schemeClr val="tx1"/>
                </a:solidFill>
                <a:latin typeface="Twinkl" pitchFamily="2" charset="0"/>
              </a:rPr>
              <a:t>Nutrients and water are absorbed in the system in the stomach, small and large intestines. </a:t>
            </a:r>
          </a:p>
          <a:p>
            <a:pPr>
              <a:lnSpc>
                <a:spcPct val="100000"/>
              </a:lnSpc>
              <a:spcBef>
                <a:spcPct val="0"/>
              </a:spcBef>
              <a:buFontTx/>
              <a:buNone/>
            </a:pPr>
            <a:endParaRPr lang="en-GB" altLang="en-US" dirty="0">
              <a:solidFill>
                <a:schemeClr val="tx1"/>
              </a:solidFill>
              <a:latin typeface="Twinkl" pitchFamily="2" charset="0"/>
            </a:endParaRPr>
          </a:p>
          <a:p>
            <a:pPr>
              <a:lnSpc>
                <a:spcPct val="100000"/>
              </a:lnSpc>
              <a:spcBef>
                <a:spcPct val="0"/>
              </a:spcBef>
              <a:buFontTx/>
              <a:buNone/>
            </a:pPr>
            <a:r>
              <a:rPr lang="en-GB" altLang="en-US" dirty="0">
                <a:solidFill>
                  <a:schemeClr val="tx1"/>
                </a:solidFill>
                <a:latin typeface="Twinkl" pitchFamily="2" charset="0"/>
              </a:rPr>
              <a:t>They enter the blood stream via the capillaries where they are passed through to the arteries. </a:t>
            </a:r>
          </a:p>
          <a:p>
            <a:pPr>
              <a:lnSpc>
                <a:spcPct val="100000"/>
              </a:lnSpc>
              <a:spcBef>
                <a:spcPct val="0"/>
              </a:spcBef>
              <a:buFontTx/>
              <a:buNone/>
            </a:pPr>
            <a:endParaRPr lang="en-GB" altLang="en-US" dirty="0">
              <a:solidFill>
                <a:schemeClr val="tx1"/>
              </a:solidFill>
              <a:latin typeface="Twinkl" pitchFamily="2" charset="0"/>
            </a:endParaRPr>
          </a:p>
          <a:p>
            <a:pPr>
              <a:lnSpc>
                <a:spcPct val="100000"/>
              </a:lnSpc>
              <a:spcBef>
                <a:spcPct val="0"/>
              </a:spcBef>
              <a:buFontTx/>
              <a:buNone/>
            </a:pPr>
            <a:r>
              <a:rPr lang="en-GB" altLang="en-US" dirty="0">
                <a:solidFill>
                  <a:schemeClr val="tx1"/>
                </a:solidFill>
                <a:latin typeface="Twinkl" pitchFamily="2" charset="0"/>
              </a:rPr>
              <a:t>The blood is circulated throughout the body (including being oxygenated in the lungs and the heart). </a:t>
            </a:r>
          </a:p>
          <a:p>
            <a:pPr>
              <a:lnSpc>
                <a:spcPct val="100000"/>
              </a:lnSpc>
              <a:spcBef>
                <a:spcPct val="0"/>
              </a:spcBef>
              <a:buFontTx/>
              <a:buNone/>
            </a:pPr>
            <a:endParaRPr lang="en-GB" altLang="en-US" dirty="0">
              <a:solidFill>
                <a:schemeClr val="tx1"/>
              </a:solidFill>
              <a:latin typeface="Twinkl" pitchFamily="2" charset="0"/>
            </a:endParaRPr>
          </a:p>
          <a:p>
            <a:pPr>
              <a:lnSpc>
                <a:spcPct val="100000"/>
              </a:lnSpc>
              <a:spcBef>
                <a:spcPct val="0"/>
              </a:spcBef>
              <a:buFontTx/>
              <a:buNone/>
            </a:pPr>
            <a:r>
              <a:rPr lang="en-GB" altLang="en-US" dirty="0">
                <a:solidFill>
                  <a:schemeClr val="tx1"/>
                </a:solidFill>
                <a:latin typeface="Twinkl" pitchFamily="2" charset="0"/>
              </a:rPr>
              <a:t>Nutrients are absorbed by the cells that need them and water is absorbed by all cells. </a:t>
            </a:r>
          </a:p>
        </p:txBody>
      </p:sp>
      <p:sp>
        <p:nvSpPr>
          <p:cNvPr id="27" name="Rounded Rectangle 26"/>
          <p:cNvSpPr/>
          <p:nvPr/>
        </p:nvSpPr>
        <p:spPr>
          <a:xfrm>
            <a:off x="630238" y="1651000"/>
            <a:ext cx="3284537" cy="4578350"/>
          </a:xfrm>
          <a:prstGeom prst="roundRect">
            <a:avLst>
              <a:gd name="adj" fmla="val 4426"/>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58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1912938"/>
            <a:ext cx="2239963"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5015</TotalTime>
  <Words>1207</Words>
  <Application>Microsoft Office PowerPoint</Application>
  <PresentationFormat>On-screen Show (4:3)</PresentationFormat>
  <Paragraphs>116</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BPreplay</vt:lpstr>
      <vt:lpstr>Sassoon Infant Rg</vt:lpstr>
      <vt:lpstr>Sassoon Infant Md</vt:lpstr>
      <vt:lpstr>Arial</vt:lpstr>
      <vt:lpstr>Roboto</vt:lpstr>
      <vt:lpstr>Twinkl</vt:lpstr>
      <vt:lpstr>Calibri</vt:lpstr>
      <vt:lpstr>Office Theme</vt:lpstr>
      <vt:lpstr>Science</vt:lpstr>
      <vt:lpstr>PowerPoint Presentation</vt:lpstr>
      <vt:lpstr>PowerPoint Presentation</vt:lpstr>
      <vt:lpstr>Why Do We Need Nutrients?</vt:lpstr>
      <vt:lpstr>How Do We Get Nutrients?</vt:lpstr>
      <vt:lpstr>How Does It Work?</vt:lpstr>
      <vt:lpstr>How Does It Work?</vt:lpstr>
      <vt:lpstr>How Does It Work?</vt:lpstr>
      <vt:lpstr>How Does It Work?</vt:lpstr>
      <vt:lpstr>How Does It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Ben O'Connell</cp:lastModifiedBy>
  <cp:revision>396</cp:revision>
  <dcterms:created xsi:type="dcterms:W3CDTF">2014-10-01T16:09:27Z</dcterms:created>
  <dcterms:modified xsi:type="dcterms:W3CDTF">2020-07-05T10:22:15Z</dcterms:modified>
</cp:coreProperties>
</file>