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19"/>
  </p:handoutMasterIdLst>
  <p:sldIdLst>
    <p:sldId id="261" r:id="rId2"/>
    <p:sldId id="258" r:id="rId3"/>
    <p:sldId id="263" r:id="rId4"/>
    <p:sldId id="291" r:id="rId5"/>
    <p:sldId id="290" r:id="rId6"/>
    <p:sldId id="264" r:id="rId7"/>
    <p:sldId id="292" r:id="rId8"/>
    <p:sldId id="268" r:id="rId9"/>
    <p:sldId id="293" r:id="rId10"/>
    <p:sldId id="296" r:id="rId11"/>
    <p:sldId id="297" r:id="rId12"/>
    <p:sldId id="298" r:id="rId13"/>
    <p:sldId id="299" r:id="rId14"/>
    <p:sldId id="300" r:id="rId15"/>
    <p:sldId id="288" r:id="rId16"/>
    <p:sldId id="301" r:id="rId17"/>
    <p:sldId id="285" r:id="rId18"/>
  </p:sldIdLst>
  <p:sldSz cx="9144000" cy="6858000" type="screen4x3"/>
  <p:notesSz cx="6858000" cy="9144000"/>
  <p:embeddedFontLst>
    <p:embeddedFont>
      <p:font typeface="Sassoon Infant Md" panose="02000603050000020003" pitchFamily="50" charset="0"/>
      <p:regular r:id="rId20"/>
    </p:embeddedFont>
    <p:embeddedFont>
      <p:font typeface="Londrina Solid" panose="02000506000000020003" pitchFamily="50" charset="0"/>
      <p:regular r:id="rId21"/>
    </p:embeddedFont>
    <p:embeddedFont>
      <p:font typeface="Calibri" panose="020F0502020204030204" pitchFamily="34" charset="0"/>
      <p:regular r:id="rId22"/>
      <p:bold r:id="rId23"/>
      <p:italic r:id="rId24"/>
      <p:boldItalic r:id="rId25"/>
    </p:embeddedFont>
    <p:embeddedFont>
      <p:font typeface="BPreplay" panose="02000503000000020004" pitchFamily="50" charset="0"/>
      <p:regular r:id="rId26"/>
      <p:bold r:id="rId27"/>
      <p:italic r:id="rId28"/>
      <p:boldItalic r:id="rId29"/>
    </p:embeddedFont>
    <p:embeddedFont>
      <p:font typeface="Sassoon Infant Rg" panose="02000503030000020003" pitchFamily="50" charset="0"/>
      <p:regular r:id="rId30"/>
      <p:bold r:id="rId31"/>
    </p:embeddedFont>
  </p:embeddedFontLst>
  <p:defaultTextStyle>
    <a:defPPr>
      <a:defRPr lang="en-US"/>
    </a:defPPr>
    <a:lvl1pPr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1pPr>
    <a:lvl2pPr marL="4572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2pPr>
    <a:lvl3pPr marL="9144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3pPr>
    <a:lvl4pPr marL="13716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4pPr>
    <a:lvl5pPr marL="18288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5pPr>
    <a:lvl6pPr marL="2286000" algn="l" defTabSz="914400" rtl="0" eaLnBrk="1" latinLnBrk="0" hangingPunct="1">
      <a:defRPr kern="1200">
        <a:solidFill>
          <a:schemeClr val="tx1"/>
        </a:solidFill>
        <a:latin typeface="Sassoon Infant Rg" panose="02000503030000020003" pitchFamily="50" charset="0"/>
        <a:ea typeface="+mn-ea"/>
        <a:cs typeface="+mn-cs"/>
      </a:defRPr>
    </a:lvl6pPr>
    <a:lvl7pPr marL="2743200" algn="l" defTabSz="914400" rtl="0" eaLnBrk="1" latinLnBrk="0" hangingPunct="1">
      <a:defRPr kern="1200">
        <a:solidFill>
          <a:schemeClr val="tx1"/>
        </a:solidFill>
        <a:latin typeface="Sassoon Infant Rg" panose="02000503030000020003" pitchFamily="50" charset="0"/>
        <a:ea typeface="+mn-ea"/>
        <a:cs typeface="+mn-cs"/>
      </a:defRPr>
    </a:lvl7pPr>
    <a:lvl8pPr marL="3200400" algn="l" defTabSz="914400" rtl="0" eaLnBrk="1" latinLnBrk="0" hangingPunct="1">
      <a:defRPr kern="1200">
        <a:solidFill>
          <a:schemeClr val="tx1"/>
        </a:solidFill>
        <a:latin typeface="Sassoon Infant Rg" panose="02000503030000020003" pitchFamily="50" charset="0"/>
        <a:ea typeface="+mn-ea"/>
        <a:cs typeface="+mn-cs"/>
      </a:defRPr>
    </a:lvl8pPr>
    <a:lvl9pPr marL="3657600" algn="l" defTabSz="914400" rtl="0" eaLnBrk="1" latinLnBrk="0" hangingPunct="1">
      <a:defRPr kern="1200">
        <a:solidFill>
          <a:schemeClr val="tx1"/>
        </a:solidFill>
        <a:latin typeface="Sassoon Infant Rg" panose="02000503030000020003" pitchFamily="50" charset="0"/>
        <a:ea typeface="+mn-ea"/>
        <a:cs typeface="+mn-cs"/>
      </a:defRPr>
    </a:lvl9pPr>
  </p:defaultTextStyle>
  <p:extLst>
    <p:ext uri="{EFAFB233-063F-42B5-8137-9DF3F51BA10A}">
      <p15:sldGuideLst xmlns:p15="http://schemas.microsoft.com/office/powerpoint/2012/main">
        <p15:guide id="1" orient="horz" pos="2205">
          <p15:clr>
            <a:srgbClr val="A4A3A4"/>
          </p15:clr>
        </p15:guide>
        <p15:guide id="2" pos="5284">
          <p15:clr>
            <a:srgbClr val="A4A3A4"/>
          </p15:clr>
        </p15:guide>
        <p15:guide id="3" orient="horz" pos="3997">
          <p15:clr>
            <a:srgbClr val="A4A3A4"/>
          </p15:clr>
        </p15:guide>
        <p15:guide id="4" pos="5443">
          <p15:clr>
            <a:srgbClr val="A4A3A4"/>
          </p15:clr>
        </p15:guide>
        <p15:guide id="5" orient="horz" pos="300">
          <p15:clr>
            <a:srgbClr val="A4A3A4"/>
          </p15:clr>
        </p15:guide>
        <p15:guide id="6" pos="476">
          <p15:clr>
            <a:srgbClr val="A4A3A4"/>
          </p15:clr>
        </p15:guide>
        <p15:guide id="7" orient="horz" pos="459">
          <p15:clr>
            <a:srgbClr val="A4A3A4"/>
          </p15:clr>
        </p15:guide>
        <p15:guide id="8" orient="horz" pos="383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DB58"/>
    <a:srgbClr val="DBC7B3"/>
    <a:srgbClr val="A6D3F0"/>
    <a:srgbClr val="92CAED"/>
    <a:srgbClr val="BDDEF3"/>
    <a:srgbClr val="81C9E3"/>
    <a:srgbClr val="BCEA14"/>
    <a:srgbClr val="F84B06"/>
    <a:srgbClr val="DBB88A"/>
    <a:srgbClr val="BCCC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1506" y="108"/>
      </p:cViewPr>
      <p:guideLst>
        <p:guide orient="horz" pos="2205"/>
        <p:guide pos="5284"/>
        <p:guide orient="horz" pos="3997"/>
        <p:guide pos="5443"/>
        <p:guide orient="horz" pos="300"/>
        <p:guide pos="476"/>
        <p:guide orient="horz" pos="459"/>
        <p:guide orient="horz" pos="3838"/>
      </p:guideLst>
    </p:cSldViewPr>
  </p:slideViewPr>
  <p:notesTextViewPr>
    <p:cViewPr>
      <p:scale>
        <a:sx n="3" d="2"/>
        <a:sy n="3" d="2"/>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4463AD6-A1BE-4825-BA78-7C46C96B0DC3}" type="datetimeFigureOut">
              <a:rPr lang="en-GB"/>
              <a:pPr>
                <a:defRPr/>
              </a:pPr>
              <a:t>04/11/2019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F6A2F788-50EF-46C7-912D-63B33052E3FB}" type="slidenum">
              <a:rPr lang="en-GB"/>
              <a:pPr>
                <a:defRPr/>
              </a:pPr>
              <a:t>‹#›</a:t>
            </a:fld>
            <a:endParaRPr lang="en-GB"/>
          </a:p>
        </p:txBody>
      </p:sp>
    </p:spTree>
    <p:extLst>
      <p:ext uri="{BB962C8B-B14F-4D97-AF65-F5344CB8AC3E}">
        <p14:creationId xmlns:p14="http://schemas.microsoft.com/office/powerpoint/2010/main" val="273491973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 name="Title 1"/>
          <p:cNvSpPr>
            <a:spLocks noGrp="1"/>
          </p:cNvSpPr>
          <p:nvPr>
            <p:ph type="ctrTitle"/>
          </p:nvPr>
        </p:nvSpPr>
        <p:spPr>
          <a:xfrm>
            <a:off x="466725" y="1122363"/>
            <a:ext cx="8201025" cy="2387600"/>
          </a:xfrm>
        </p:spPr>
        <p:txBody>
          <a:bodyPr>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89004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 name="Title 1"/>
          <p:cNvSpPr>
            <a:spLocks noGrp="1"/>
          </p:cNvSpPr>
          <p:nvPr>
            <p:ph type="title"/>
          </p:nvPr>
        </p:nvSpPr>
        <p:spPr>
          <a:xfrm>
            <a:off x="457198" y="485775"/>
            <a:ext cx="8220075" cy="1266826"/>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1800225"/>
            <a:ext cx="8220075" cy="459581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921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2004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902104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794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8" y="6700838"/>
            <a:ext cx="58420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1104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79" r:id="rId3"/>
    <p:sldLayoutId id="2147483680" r:id="rId4"/>
    <p:sldLayoutId id="2147483681" r:id="rId5"/>
    <p:sldLayoutId id="2147483684" r:id="rId6"/>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147" name="TextBox 6"/>
          <p:cNvSpPr txBox="1">
            <a:spLocks noChangeArrowheads="1"/>
          </p:cNvSpPr>
          <p:nvPr/>
        </p:nvSpPr>
        <p:spPr bwMode="auto">
          <a:xfrm>
            <a:off x="2071688" y="6383338"/>
            <a:ext cx="4992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bg1"/>
                </a:solidFill>
                <a:latin typeface="BPreplay" panose="02000503000000020004" pitchFamily="50" charset="0"/>
              </a:rPr>
              <a:t>Year One</a:t>
            </a:r>
          </a:p>
        </p:txBody>
      </p:sp>
      <p:sp>
        <p:nvSpPr>
          <p:cNvPr id="4" name="Rectangle 3"/>
          <p:cNvSpPr/>
          <p:nvPr/>
        </p:nvSpPr>
        <p:spPr>
          <a:xfrm>
            <a:off x="0" y="6251575"/>
            <a:ext cx="9144000" cy="6111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cxnSp>
        <p:nvCxnSpPr>
          <p:cNvPr id="6" name="Straight Connector 5"/>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150" name="TextBox 10"/>
          <p:cNvSpPr txBox="1">
            <a:spLocks noChangeArrowheads="1"/>
          </p:cNvSpPr>
          <p:nvPr/>
        </p:nvSpPr>
        <p:spPr bwMode="auto">
          <a:xfrm>
            <a:off x="2857500" y="6464300"/>
            <a:ext cx="34210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800" b="1" dirty="0">
                <a:solidFill>
                  <a:schemeClr val="bg1"/>
                </a:solidFill>
                <a:latin typeface="BPreplay" panose="02000503000000020004" pitchFamily="50" charset="0"/>
              </a:rPr>
              <a:t>Science</a:t>
            </a:r>
            <a:r>
              <a:rPr lang="en-GB" altLang="en-US" sz="800" dirty="0">
                <a:solidFill>
                  <a:schemeClr val="bg1"/>
                </a:solidFill>
                <a:latin typeface="BPreplay" panose="02000503000000020004" pitchFamily="50" charset="0"/>
              </a:rPr>
              <a:t> | Year 3 | Rocks | </a:t>
            </a:r>
            <a:r>
              <a:rPr lang="en-GB" altLang="en-US" sz="800">
                <a:solidFill>
                  <a:schemeClr val="bg1"/>
                </a:solidFill>
                <a:latin typeface="BPreplay" panose="02000503000000020004" pitchFamily="50" charset="0"/>
              </a:rPr>
              <a:t>Fantastic Fossils | Lesson 3</a:t>
            </a:r>
          </a:p>
        </p:txBody>
      </p:sp>
      <p:sp>
        <p:nvSpPr>
          <p:cNvPr id="6151" name="Text Placeholder 16"/>
          <p:cNvSpPr>
            <a:spLocks noGrp="1"/>
          </p:cNvSpPr>
          <p:nvPr>
            <p:ph type="body" sz="quarter" idx="10"/>
          </p:nvPr>
        </p:nvSpPr>
        <p:spPr>
          <a:xfrm>
            <a:off x="1655763" y="3200400"/>
            <a:ext cx="5832475" cy="542925"/>
          </a:xfrm>
        </p:spPr>
        <p:txBody>
          <a:bodyPr/>
          <a:lstStyle/>
          <a:p>
            <a:pPr eaLnBrk="1" hangingPunct="1"/>
            <a:r>
              <a:rPr lang="en-GB" altLang="en-US"/>
              <a:t>Rocks</a:t>
            </a:r>
          </a:p>
        </p:txBody>
      </p:sp>
      <p:sp>
        <p:nvSpPr>
          <p:cNvPr id="6152" name="Title 17"/>
          <p:cNvSpPr>
            <a:spLocks noGrp="1"/>
          </p:cNvSpPr>
          <p:nvPr>
            <p:ph type="title"/>
          </p:nvPr>
        </p:nvSpPr>
        <p:spPr>
          <a:xfrm>
            <a:off x="539750" y="2359025"/>
            <a:ext cx="8064500" cy="655638"/>
          </a:xfrm>
        </p:spPr>
        <p:txBody>
          <a:bodyPr/>
          <a:lstStyle/>
          <a:p>
            <a:pPr eaLnBrk="1" hangingPunct="1"/>
            <a:r>
              <a:rPr lang="en-GB" altLang="en-US"/>
              <a:t>Science</a:t>
            </a:r>
          </a:p>
        </p:txBody>
      </p:sp>
      <p:pic>
        <p:nvPicPr>
          <p:cNvPr id="615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5550" y="982663"/>
            <a:ext cx="16129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755650" y="1490661"/>
            <a:ext cx="7632700" cy="4602163"/>
          </a:xfrm>
          <a:prstGeom prst="rect">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2098" y="2771898"/>
            <a:ext cx="4464117" cy="3104049"/>
          </a:xfrm>
          <a:prstGeom prst="rect">
            <a:avLst/>
          </a:prstGeom>
        </p:spPr>
      </p:pic>
      <p:sp>
        <p:nvSpPr>
          <p:cNvPr id="12290" name="Title 5"/>
          <p:cNvSpPr>
            <a:spLocks noGrp="1"/>
          </p:cNvSpPr>
          <p:nvPr>
            <p:ph type="title"/>
          </p:nvPr>
        </p:nvSpPr>
        <p:spPr>
          <a:xfrm>
            <a:off x="461963" y="436563"/>
            <a:ext cx="8220075" cy="1054100"/>
          </a:xfrm>
        </p:spPr>
        <p:txBody>
          <a:bodyPr>
            <a:noAutofit/>
          </a:bodyPr>
          <a:lstStyle/>
          <a:p>
            <a:pPr algn="ctr" eaLnBrk="1" hangingPunct="1">
              <a:defRPr/>
            </a:pPr>
            <a:r>
              <a:rPr lang="en-GB" altLang="en-US" dirty="0"/>
              <a:t>Fossilisation Process; Step 1</a:t>
            </a:r>
          </a:p>
        </p:txBody>
      </p:sp>
      <p:sp>
        <p:nvSpPr>
          <p:cNvPr id="8" name="Rounded Rectangle 7"/>
          <p:cNvSpPr/>
          <p:nvPr/>
        </p:nvSpPr>
        <p:spPr>
          <a:xfrm>
            <a:off x="755650" y="1490662"/>
            <a:ext cx="7632700" cy="12812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An animal or creature dies on land or in the sea and it gets covered by a layer of sediments (e.g. plant material and tiny parts of rock or soil </a:t>
            </a:r>
            <a:r>
              <a:rPr lang="en-GB" dirty="0" err="1">
                <a:solidFill>
                  <a:schemeClr val="tx1"/>
                </a:solidFill>
              </a:rPr>
              <a:t>etc</a:t>
            </a:r>
            <a:r>
              <a:rPr lang="en-GB" dirty="0">
                <a:solidFill>
                  <a:schemeClr val="tx1"/>
                </a:solidFill>
              </a:rPr>
              <a:t>). Over time, through compaction and cementation (solidifying), these eventually form a layer of rock. </a:t>
            </a:r>
          </a:p>
        </p:txBody>
      </p:sp>
    </p:spTree>
    <p:extLst>
      <p:ext uri="{BB962C8B-B14F-4D97-AF65-F5344CB8AC3E}">
        <p14:creationId xmlns:p14="http://schemas.microsoft.com/office/powerpoint/2010/main" val="1346512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755650" y="1490661"/>
            <a:ext cx="7632700" cy="4602163"/>
          </a:xfrm>
          <a:prstGeom prst="rect">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2098" y="2771898"/>
            <a:ext cx="4464117" cy="3104049"/>
          </a:xfrm>
          <a:prstGeom prst="rect">
            <a:avLst/>
          </a:prstGeom>
        </p:spPr>
      </p:pic>
      <p:sp>
        <p:nvSpPr>
          <p:cNvPr id="12290" name="Title 5"/>
          <p:cNvSpPr>
            <a:spLocks noGrp="1"/>
          </p:cNvSpPr>
          <p:nvPr>
            <p:ph type="title"/>
          </p:nvPr>
        </p:nvSpPr>
        <p:spPr>
          <a:xfrm>
            <a:off x="461963" y="436563"/>
            <a:ext cx="8220075" cy="1054100"/>
          </a:xfrm>
        </p:spPr>
        <p:txBody>
          <a:bodyPr>
            <a:noAutofit/>
          </a:bodyPr>
          <a:lstStyle/>
          <a:p>
            <a:pPr algn="ctr" eaLnBrk="1" hangingPunct="1">
              <a:defRPr/>
            </a:pPr>
            <a:r>
              <a:rPr lang="en-GB" altLang="en-US" dirty="0"/>
              <a:t>Fossilisation Process; Step 2</a:t>
            </a:r>
          </a:p>
        </p:txBody>
      </p:sp>
      <p:sp>
        <p:nvSpPr>
          <p:cNvPr id="8" name="Rounded Rectangle 7"/>
          <p:cNvSpPr/>
          <p:nvPr/>
        </p:nvSpPr>
        <p:spPr>
          <a:xfrm>
            <a:off x="755650" y="1490663"/>
            <a:ext cx="7632700" cy="106435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Over time more layers of rock are formed which cover it and by this time the only thing to remain of the organism would be the hard parts such as bones, shells and teeth. </a:t>
            </a:r>
          </a:p>
        </p:txBody>
      </p:sp>
    </p:spTree>
    <p:extLst>
      <p:ext uri="{BB962C8B-B14F-4D97-AF65-F5344CB8AC3E}">
        <p14:creationId xmlns:p14="http://schemas.microsoft.com/office/powerpoint/2010/main" val="1307306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755650" y="1490661"/>
            <a:ext cx="7632700" cy="4602163"/>
          </a:xfrm>
          <a:prstGeom prst="rect">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0" name="Title 5"/>
          <p:cNvSpPr>
            <a:spLocks noGrp="1"/>
          </p:cNvSpPr>
          <p:nvPr>
            <p:ph type="title"/>
          </p:nvPr>
        </p:nvSpPr>
        <p:spPr>
          <a:xfrm>
            <a:off x="461963" y="436563"/>
            <a:ext cx="8220075" cy="1054100"/>
          </a:xfrm>
        </p:spPr>
        <p:txBody>
          <a:bodyPr>
            <a:noAutofit/>
          </a:bodyPr>
          <a:lstStyle/>
          <a:p>
            <a:pPr algn="ctr" eaLnBrk="1" hangingPunct="1">
              <a:defRPr/>
            </a:pPr>
            <a:r>
              <a:rPr lang="en-GB" altLang="en-US" dirty="0"/>
              <a:t>Fossilisation Process; Step 3</a:t>
            </a:r>
          </a:p>
        </p:txBody>
      </p:sp>
      <p:sp>
        <p:nvSpPr>
          <p:cNvPr id="8" name="Rounded Rectangle 7"/>
          <p:cNvSpPr/>
          <p:nvPr/>
        </p:nvSpPr>
        <p:spPr>
          <a:xfrm>
            <a:off x="755650" y="1490662"/>
            <a:ext cx="7632700" cy="13266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Over thousands of years the mould fossil might become a cast fossil with sediment entering the mould. In the case of replacement fossils, the original bone matter changes to mineral matter but this does not affect the shape of the bones.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2098" y="2771898"/>
            <a:ext cx="4464117" cy="3104049"/>
          </a:xfrm>
          <a:prstGeom prst="rect">
            <a:avLst/>
          </a:prstGeom>
        </p:spPr>
      </p:pic>
    </p:spTree>
    <p:extLst>
      <p:ext uri="{BB962C8B-B14F-4D97-AF65-F5344CB8AC3E}">
        <p14:creationId xmlns:p14="http://schemas.microsoft.com/office/powerpoint/2010/main" val="181909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755650" y="1490661"/>
            <a:ext cx="7632700" cy="4602163"/>
          </a:xfrm>
          <a:prstGeom prst="rect">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2098" y="2771898"/>
            <a:ext cx="4464117" cy="3104049"/>
          </a:xfrm>
          <a:prstGeom prst="rect">
            <a:avLst/>
          </a:prstGeom>
        </p:spPr>
      </p:pic>
      <p:sp>
        <p:nvSpPr>
          <p:cNvPr id="12290" name="Title 5"/>
          <p:cNvSpPr>
            <a:spLocks noGrp="1"/>
          </p:cNvSpPr>
          <p:nvPr>
            <p:ph type="title"/>
          </p:nvPr>
        </p:nvSpPr>
        <p:spPr>
          <a:xfrm>
            <a:off x="461963" y="436563"/>
            <a:ext cx="8220075" cy="1054100"/>
          </a:xfrm>
        </p:spPr>
        <p:txBody>
          <a:bodyPr>
            <a:noAutofit/>
          </a:bodyPr>
          <a:lstStyle/>
          <a:p>
            <a:pPr algn="ctr" eaLnBrk="1" hangingPunct="1">
              <a:defRPr/>
            </a:pPr>
            <a:r>
              <a:rPr lang="en-GB" altLang="en-US" dirty="0"/>
              <a:t>Fossilisation Process; Step 4</a:t>
            </a:r>
          </a:p>
        </p:txBody>
      </p:sp>
      <p:sp>
        <p:nvSpPr>
          <p:cNvPr id="8" name="Rounded Rectangle 7"/>
          <p:cNvSpPr/>
          <p:nvPr/>
        </p:nvSpPr>
        <p:spPr>
          <a:xfrm>
            <a:off x="755650" y="1719262"/>
            <a:ext cx="7632700" cy="5935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Over a long period of time the sea will recede in certain places. The sea level could also be changed quickly through earthquakes and volcanic eruptions.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2934" y="2771898"/>
            <a:ext cx="4462444" cy="3102313"/>
          </a:xfrm>
          <a:prstGeom prst="rect">
            <a:avLst/>
          </a:prstGeom>
        </p:spPr>
      </p:pic>
    </p:spTree>
    <p:extLst>
      <p:ext uri="{BB962C8B-B14F-4D97-AF65-F5344CB8AC3E}">
        <p14:creationId xmlns:p14="http://schemas.microsoft.com/office/powerpoint/2010/main" val="2996783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755650" y="1490661"/>
            <a:ext cx="7632700" cy="4602163"/>
          </a:xfrm>
          <a:prstGeom prst="rect">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2097" y="2771898"/>
            <a:ext cx="4464117" cy="3104049"/>
          </a:xfrm>
          <a:prstGeom prst="rect">
            <a:avLst/>
          </a:prstGeom>
        </p:spPr>
      </p:pic>
      <p:sp>
        <p:nvSpPr>
          <p:cNvPr id="12290" name="Title 5"/>
          <p:cNvSpPr>
            <a:spLocks noGrp="1"/>
          </p:cNvSpPr>
          <p:nvPr>
            <p:ph type="title"/>
          </p:nvPr>
        </p:nvSpPr>
        <p:spPr>
          <a:xfrm>
            <a:off x="461963" y="436563"/>
            <a:ext cx="8220075" cy="1054100"/>
          </a:xfrm>
        </p:spPr>
        <p:txBody>
          <a:bodyPr>
            <a:noAutofit/>
          </a:bodyPr>
          <a:lstStyle/>
          <a:p>
            <a:pPr algn="ctr" eaLnBrk="1" hangingPunct="1">
              <a:defRPr/>
            </a:pPr>
            <a:r>
              <a:rPr lang="en-GB" altLang="en-US" dirty="0"/>
              <a:t>Fossilisation Process; Step 5</a:t>
            </a:r>
          </a:p>
        </p:txBody>
      </p:sp>
      <p:sp>
        <p:nvSpPr>
          <p:cNvPr id="8" name="Rounded Rectangle 7"/>
          <p:cNvSpPr/>
          <p:nvPr/>
        </p:nvSpPr>
        <p:spPr>
          <a:xfrm>
            <a:off x="755650" y="1490663"/>
            <a:ext cx="7632700" cy="5605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As erosion and weathering takes place, eventually the fossils become exposed.</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2096" y="2771898"/>
            <a:ext cx="4464118" cy="3102313"/>
          </a:xfrm>
          <a:prstGeom prst="rect">
            <a:avLst/>
          </a:prstGeom>
        </p:spPr>
      </p:pic>
    </p:spTree>
    <p:extLst>
      <p:ext uri="{BB962C8B-B14F-4D97-AF65-F5344CB8AC3E}">
        <p14:creationId xmlns:p14="http://schemas.microsoft.com/office/powerpoint/2010/main" val="1929089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1266" name="Individual Wor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7788"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55650" y="2062164"/>
            <a:ext cx="7632700" cy="4030662"/>
          </a:xfrm>
          <a:prstGeom prst="rect">
            <a:avLst/>
          </a:prstGeom>
          <a:solidFill>
            <a:srgbClr val="E2DB5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267" name="Title 5"/>
          <p:cNvSpPr>
            <a:spLocks noGrp="1"/>
          </p:cNvSpPr>
          <p:nvPr>
            <p:ph type="title"/>
          </p:nvPr>
        </p:nvSpPr>
        <p:spPr>
          <a:xfrm>
            <a:off x="458788" y="411163"/>
            <a:ext cx="8220075" cy="1651000"/>
          </a:xfrm>
        </p:spPr>
        <p:txBody>
          <a:bodyPr>
            <a:noAutofit/>
          </a:bodyPr>
          <a:lstStyle/>
          <a:p>
            <a:pPr algn="ctr" eaLnBrk="1" hangingPunct="1">
              <a:defRPr/>
            </a:pPr>
            <a:r>
              <a:rPr lang="en-GB" altLang="en-US" dirty="0"/>
              <a:t>Order the Fossilisation </a:t>
            </a:r>
            <a:br>
              <a:rPr lang="en-GB" altLang="en-US" dirty="0"/>
            </a:br>
            <a:r>
              <a:rPr lang="en-GB" altLang="en-US" dirty="0"/>
              <a:t>Process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4569" y="2264167"/>
            <a:ext cx="2525742" cy="3571262"/>
          </a:xfrm>
          <a:prstGeom prst="rect">
            <a:avLst/>
          </a:prstGeom>
          <a:ln>
            <a:solidFill>
              <a:schemeClr val="tx1"/>
            </a:solid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7738" y="2263775"/>
            <a:ext cx="2526238" cy="3571965"/>
          </a:xfrm>
          <a:prstGeom prst="rect">
            <a:avLst/>
          </a:prstGeom>
          <a:ln>
            <a:solidFill>
              <a:schemeClr val="tx1"/>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30319">
            <a:off x="2971287" y="4783255"/>
            <a:ext cx="1543983" cy="1035449"/>
          </a:xfrm>
          <a:prstGeom prst="rect">
            <a:avLst/>
          </a:prstGeom>
          <a:ln>
            <a:solidFill>
              <a:schemeClr val="tx1"/>
            </a:solidFill>
          </a:ln>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617216">
            <a:off x="1103080" y="4410251"/>
            <a:ext cx="1540197" cy="1037149"/>
          </a:xfrm>
          <a:prstGeom prst="rect">
            <a:avLst/>
          </a:prstGeom>
          <a:ln>
            <a:solidFill>
              <a:schemeClr val="tx1"/>
            </a:solidFill>
          </a:ln>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50223" t="15046" r="5326" b="63303"/>
          <a:stretch/>
        </p:blipFill>
        <p:spPr>
          <a:xfrm rot="21138650">
            <a:off x="1348386" y="2425511"/>
            <a:ext cx="1563271" cy="1076650"/>
          </a:xfrm>
          <a:prstGeom prst="rect">
            <a:avLst/>
          </a:prstGeom>
          <a:ln>
            <a:solidFill>
              <a:schemeClr val="tx1">
                <a:lumMod val="90000"/>
                <a:lumOff val="10000"/>
              </a:schemeClr>
            </a:solidFill>
          </a:ln>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39098">
            <a:off x="2283131" y="3406609"/>
            <a:ext cx="1543982" cy="1027271"/>
          </a:xfrm>
          <a:prstGeom prst="rect">
            <a:avLst/>
          </a:prstGeom>
          <a:ln>
            <a:solidFill>
              <a:schemeClr val="tx1"/>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7172"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3600" b="1">
                <a:solidFill>
                  <a:schemeClr val="tx1"/>
                </a:solidFill>
                <a:latin typeface="Sassoon Infant Md" panose="02000603050000020003" pitchFamily="50" charset="0"/>
              </a:rPr>
              <a:t>Success Criteria</a:t>
            </a:r>
          </a:p>
        </p:txBody>
      </p:sp>
      <p:sp>
        <p:nvSpPr>
          <p:cNvPr id="7173"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3600" b="1">
                <a:solidFill>
                  <a:schemeClr val="tx1"/>
                </a:solidFill>
                <a:latin typeface="Sassoon Infant Md" panose="02000603050000020003" pitchFamily="50" charset="0"/>
              </a:rPr>
              <a:t>Aim</a:t>
            </a:r>
          </a:p>
        </p:txBody>
      </p:sp>
      <p:sp>
        <p:nvSpPr>
          <p:cNvPr id="7174" name="Content Placeholder 15"/>
          <p:cNvSpPr>
            <a:spLocks noGrp="1"/>
          </p:cNvSpPr>
          <p:nvPr>
            <p:ph idx="1"/>
          </p:nvPr>
        </p:nvSpPr>
        <p:spPr>
          <a:xfrm>
            <a:off x="628650" y="1127125"/>
            <a:ext cx="7886700" cy="1409700"/>
          </a:xfrm>
        </p:spPr>
        <p:txBody>
          <a:bodyPr/>
          <a:lstStyle/>
          <a:p>
            <a:pPr eaLnBrk="1" hangingPunct="1"/>
            <a:r>
              <a:rPr lang="en-GB" altLang="en-US" dirty="0"/>
              <a:t>I can explain how fossils are formed.</a:t>
            </a:r>
          </a:p>
        </p:txBody>
      </p:sp>
      <p:sp>
        <p:nvSpPr>
          <p:cNvPr id="20" name="Content Placeholder 15"/>
          <p:cNvSpPr txBox="1">
            <a:spLocks/>
          </p:cNvSpPr>
          <p:nvPr/>
        </p:nvSpPr>
        <p:spPr>
          <a:xfrm>
            <a:off x="628650" y="3467100"/>
            <a:ext cx="7886700" cy="2735263"/>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t>I can explain the difference between a bone and a fossil.</a:t>
            </a:r>
          </a:p>
          <a:p>
            <a:pPr fontAlgn="auto">
              <a:spcAft>
                <a:spcPts val="0"/>
              </a:spcAft>
              <a:defRPr/>
            </a:pPr>
            <a:r>
              <a:rPr lang="en-GB" dirty="0"/>
              <a:t>I can order the steps of how a fossil is formed.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Tree>
    <p:extLst>
      <p:ext uri="{BB962C8B-B14F-4D97-AF65-F5344CB8AC3E}">
        <p14:creationId xmlns:p14="http://schemas.microsoft.com/office/powerpoint/2010/main" val="847401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7172"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3600" b="1">
                <a:solidFill>
                  <a:schemeClr val="tx1"/>
                </a:solidFill>
                <a:latin typeface="Sassoon Infant Md" panose="02000603050000020003" pitchFamily="50" charset="0"/>
              </a:rPr>
              <a:t>Success Criteria</a:t>
            </a:r>
          </a:p>
        </p:txBody>
      </p:sp>
      <p:sp>
        <p:nvSpPr>
          <p:cNvPr id="7173"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3600" b="1">
                <a:solidFill>
                  <a:schemeClr val="tx1"/>
                </a:solidFill>
                <a:latin typeface="Sassoon Infant Md" panose="02000603050000020003" pitchFamily="50" charset="0"/>
              </a:rPr>
              <a:t>Aim</a:t>
            </a:r>
          </a:p>
        </p:txBody>
      </p:sp>
      <p:sp>
        <p:nvSpPr>
          <p:cNvPr id="7174" name="Content Placeholder 15"/>
          <p:cNvSpPr>
            <a:spLocks noGrp="1"/>
          </p:cNvSpPr>
          <p:nvPr>
            <p:ph idx="1"/>
          </p:nvPr>
        </p:nvSpPr>
        <p:spPr>
          <a:xfrm>
            <a:off x="628650" y="1127125"/>
            <a:ext cx="7886700" cy="1409700"/>
          </a:xfrm>
        </p:spPr>
        <p:txBody>
          <a:bodyPr/>
          <a:lstStyle/>
          <a:p>
            <a:pPr eaLnBrk="1" hangingPunct="1"/>
            <a:r>
              <a:rPr lang="en-GB" altLang="en-US" dirty="0"/>
              <a:t>I can explain how fossils are formed.</a:t>
            </a:r>
          </a:p>
        </p:txBody>
      </p:sp>
      <p:sp>
        <p:nvSpPr>
          <p:cNvPr id="20" name="Content Placeholder 15"/>
          <p:cNvSpPr txBox="1">
            <a:spLocks/>
          </p:cNvSpPr>
          <p:nvPr/>
        </p:nvSpPr>
        <p:spPr>
          <a:xfrm>
            <a:off x="628650" y="3467100"/>
            <a:ext cx="7886700" cy="2735263"/>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t>I can explain the difference between a bone and a fossil.</a:t>
            </a:r>
          </a:p>
          <a:p>
            <a:pPr fontAlgn="auto">
              <a:spcAft>
                <a:spcPts val="0"/>
              </a:spcAft>
              <a:defRPr/>
            </a:pPr>
            <a:r>
              <a:rPr lang="en-GB" dirty="0"/>
              <a:t>I can order the steps of how a fossil is formed.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26"/>
          <p:cNvSpPr/>
          <p:nvPr/>
        </p:nvSpPr>
        <p:spPr>
          <a:xfrm>
            <a:off x="765774" y="3500438"/>
            <a:ext cx="7622576" cy="2592386"/>
          </a:xfrm>
          <a:prstGeom prst="rect">
            <a:avLst/>
          </a:prstGeom>
          <a:solidFill>
            <a:srgbClr val="E2DB5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l="15699" t="176" r="322" b="-176"/>
          <a:stretch/>
        </p:blipFill>
        <p:spPr>
          <a:xfrm>
            <a:off x="444843" y="1213554"/>
            <a:ext cx="6433750" cy="4673326"/>
          </a:xfrm>
          <a:prstGeom prst="rect">
            <a:avLst/>
          </a:prstGeom>
        </p:spPr>
      </p:pic>
      <p:sp>
        <p:nvSpPr>
          <p:cNvPr id="20487" name="Title 5"/>
          <p:cNvSpPr>
            <a:spLocks noGrp="1"/>
          </p:cNvSpPr>
          <p:nvPr>
            <p:ph type="title"/>
          </p:nvPr>
        </p:nvSpPr>
        <p:spPr>
          <a:xfrm>
            <a:off x="461963" y="436563"/>
            <a:ext cx="8220075" cy="1054100"/>
          </a:xfrm>
        </p:spPr>
        <p:txBody>
          <a:bodyPr>
            <a:noAutofit/>
          </a:bodyPr>
          <a:lstStyle/>
          <a:p>
            <a:pPr algn="ctr" eaLnBrk="1" hangingPunct="1">
              <a:defRPr/>
            </a:pPr>
            <a:r>
              <a:rPr lang="en-GB" altLang="en-US" dirty="0"/>
              <a:t>Are Dinosaurs Real?</a:t>
            </a:r>
          </a:p>
        </p:txBody>
      </p:sp>
      <p:sp>
        <p:nvSpPr>
          <p:cNvPr id="26" name="Rounded Rectangle 25"/>
          <p:cNvSpPr/>
          <p:nvPr/>
        </p:nvSpPr>
        <p:spPr>
          <a:xfrm>
            <a:off x="3589466" y="3984196"/>
            <a:ext cx="4798884" cy="19026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a:solidFill>
                  <a:schemeClr val="tx1"/>
                </a:solidFill>
              </a:rPr>
              <a:t>Discuss the question with your talk partner.</a:t>
            </a:r>
          </a:p>
          <a:p>
            <a:pPr eaLnBrk="1" fontAlgn="auto" hangingPunct="1">
              <a:spcBef>
                <a:spcPts val="0"/>
              </a:spcBef>
              <a:spcAft>
                <a:spcPts val="0"/>
              </a:spcAft>
              <a:defRPr/>
            </a:pPr>
            <a:endParaRPr lang="en-GB" dirty="0">
              <a:solidFill>
                <a:schemeClr val="tx1"/>
              </a:solidFill>
              <a:latin typeface="+mj-lt"/>
            </a:endParaRPr>
          </a:p>
          <a:p>
            <a:pPr eaLnBrk="1" fontAlgn="auto" hangingPunct="1">
              <a:spcBef>
                <a:spcPts val="0"/>
              </a:spcBef>
              <a:spcAft>
                <a:spcPts val="0"/>
              </a:spcAft>
              <a:defRPr/>
            </a:pPr>
            <a:r>
              <a:rPr lang="en-GB" dirty="0">
                <a:solidFill>
                  <a:schemeClr val="tx1"/>
                </a:solidFill>
                <a:latin typeface="+mj-lt"/>
              </a:rPr>
              <a:t>What evidence do you have that they are real or not real?</a:t>
            </a:r>
          </a:p>
          <a:p>
            <a:pPr eaLnBrk="1" fontAlgn="auto" hangingPunct="1">
              <a:spcBef>
                <a:spcPts val="0"/>
              </a:spcBef>
              <a:spcAft>
                <a:spcPts val="0"/>
              </a:spcAft>
              <a:defRPr/>
            </a:pPr>
            <a:endParaRPr lang="en-GB" dirty="0">
              <a:solidFill>
                <a:schemeClr val="tx1"/>
              </a:solidFill>
              <a:latin typeface="+mj-lt"/>
            </a:endParaRPr>
          </a:p>
          <a:p>
            <a:pPr eaLnBrk="1" fontAlgn="auto" hangingPunct="1">
              <a:spcBef>
                <a:spcPts val="0"/>
              </a:spcBef>
              <a:spcAft>
                <a:spcPts val="0"/>
              </a:spcAft>
              <a:defRPr/>
            </a:pPr>
            <a:r>
              <a:rPr lang="en-GB" dirty="0">
                <a:solidFill>
                  <a:schemeClr val="tx1"/>
                </a:solidFill>
                <a:latin typeface="+mj-lt"/>
              </a:rPr>
              <a:t>Where does the evidence come from?</a:t>
            </a:r>
          </a:p>
        </p:txBody>
      </p:sp>
    </p:spTree>
    <p:extLst>
      <p:ext uri="{BB962C8B-B14F-4D97-AF65-F5344CB8AC3E}">
        <p14:creationId xmlns:p14="http://schemas.microsoft.com/office/powerpoint/2010/main" val="2379756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487" name="Title 5"/>
          <p:cNvSpPr>
            <a:spLocks noGrp="1"/>
          </p:cNvSpPr>
          <p:nvPr>
            <p:ph type="title"/>
          </p:nvPr>
        </p:nvSpPr>
        <p:spPr>
          <a:xfrm>
            <a:off x="461963" y="436563"/>
            <a:ext cx="8220075" cy="1054100"/>
          </a:xfrm>
        </p:spPr>
        <p:txBody>
          <a:bodyPr>
            <a:noAutofit/>
          </a:bodyPr>
          <a:lstStyle/>
          <a:p>
            <a:pPr algn="ctr" eaLnBrk="1" hangingPunct="1">
              <a:defRPr/>
            </a:pPr>
            <a:r>
              <a:rPr lang="en-GB" altLang="en-US" dirty="0"/>
              <a:t>Are Dinosaurs Real?</a:t>
            </a:r>
          </a:p>
        </p:txBody>
      </p:sp>
      <p:sp>
        <p:nvSpPr>
          <p:cNvPr id="28" name="Rectangle 27"/>
          <p:cNvSpPr/>
          <p:nvPr/>
        </p:nvSpPr>
        <p:spPr>
          <a:xfrm>
            <a:off x="755650" y="1476376"/>
            <a:ext cx="7632699" cy="2238890"/>
          </a:xfrm>
          <a:prstGeom prst="rect">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 name="Rounded Rectangle 28"/>
          <p:cNvSpPr/>
          <p:nvPr/>
        </p:nvSpPr>
        <p:spPr>
          <a:xfrm>
            <a:off x="4374293" y="1490663"/>
            <a:ext cx="4014056" cy="22246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a:solidFill>
                  <a:schemeClr val="tx1"/>
                </a:solidFill>
              </a:rPr>
              <a:t>It is believed that dinosaur fossils have been found for centuries and these gave rise to some of the mythical creatures in ancient cultures. However, without documented evidence we can not know this for sure. </a:t>
            </a:r>
          </a:p>
        </p:txBody>
      </p:sp>
      <p:sp>
        <p:nvSpPr>
          <p:cNvPr id="30" name="Rectangle 29"/>
          <p:cNvSpPr/>
          <p:nvPr/>
        </p:nvSpPr>
        <p:spPr>
          <a:xfrm>
            <a:off x="755650" y="3921211"/>
            <a:ext cx="7632700" cy="2171615"/>
          </a:xfrm>
          <a:prstGeom prst="rect">
            <a:avLst/>
          </a:prstGeom>
          <a:solidFill>
            <a:srgbClr val="E2DB5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2" name="Rounded Rectangle 31"/>
          <p:cNvSpPr/>
          <p:nvPr/>
        </p:nvSpPr>
        <p:spPr>
          <a:xfrm>
            <a:off x="755650" y="4000596"/>
            <a:ext cx="4911982" cy="20922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a:solidFill>
                  <a:schemeClr val="tx1"/>
                </a:solidFill>
              </a:rPr>
              <a:t>What we do know is that our current knowledge of dinosaurs and </a:t>
            </a:r>
            <a:r>
              <a:rPr lang="en-GB" dirty="0">
                <a:solidFill>
                  <a:schemeClr val="tx1"/>
                </a:solidFill>
                <a:latin typeface="Londrina Solid" panose="02000506000000020003" pitchFamily="50" charset="0"/>
              </a:rPr>
              <a:t>palaeontology</a:t>
            </a:r>
            <a:r>
              <a:rPr lang="en-GB" dirty="0">
                <a:solidFill>
                  <a:schemeClr val="tx1"/>
                </a:solidFill>
              </a:rPr>
              <a:t> (the study of fossils) started in the 1800s. So we really have only known about them for the last 200 years! We know about dinosaurs due to the discovery of fossils and fossilised skeletons.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073" y="1191046"/>
            <a:ext cx="2747532" cy="288674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1126" y="3725045"/>
            <a:ext cx="2553730" cy="2563945"/>
          </a:xfrm>
          <a:prstGeom prst="rect">
            <a:avLst/>
          </a:prstGeom>
        </p:spPr>
      </p:pic>
    </p:spTree>
    <p:extLst>
      <p:ext uri="{BB962C8B-B14F-4D97-AF65-F5344CB8AC3E}">
        <p14:creationId xmlns:p14="http://schemas.microsoft.com/office/powerpoint/2010/main" val="2955791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755649" y="3500438"/>
            <a:ext cx="3693199" cy="2592386"/>
          </a:xfrm>
          <a:prstGeom prst="rect">
            <a:avLst/>
          </a:prstGeom>
          <a:solidFill>
            <a:srgbClr val="E2DB5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Rectangle 2"/>
          <p:cNvSpPr/>
          <p:nvPr/>
        </p:nvSpPr>
        <p:spPr>
          <a:xfrm>
            <a:off x="755650" y="1476374"/>
            <a:ext cx="3693197" cy="1769334"/>
          </a:xfrm>
          <a:prstGeom prst="rect">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267" name="Title 5"/>
          <p:cNvSpPr>
            <a:spLocks noGrp="1"/>
          </p:cNvSpPr>
          <p:nvPr>
            <p:ph type="title"/>
          </p:nvPr>
        </p:nvSpPr>
        <p:spPr>
          <a:xfrm>
            <a:off x="458788" y="411163"/>
            <a:ext cx="8220075" cy="1065212"/>
          </a:xfrm>
        </p:spPr>
        <p:txBody>
          <a:bodyPr>
            <a:noAutofit/>
          </a:bodyPr>
          <a:lstStyle/>
          <a:p>
            <a:pPr eaLnBrk="1" hangingPunct="1">
              <a:defRPr/>
            </a:pPr>
            <a:r>
              <a:rPr lang="en-GB" altLang="en-US" dirty="0"/>
              <a:t>Bones or Fossils?</a:t>
            </a:r>
          </a:p>
        </p:txBody>
      </p:sp>
      <p:sp>
        <p:nvSpPr>
          <p:cNvPr id="2" name="Rounded Rectangle 1"/>
          <p:cNvSpPr/>
          <p:nvPr/>
        </p:nvSpPr>
        <p:spPr>
          <a:xfrm>
            <a:off x="755649" y="1476374"/>
            <a:ext cx="3693197" cy="17693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There are some key concepts we need to know before moving on.</a:t>
            </a:r>
          </a:p>
          <a:p>
            <a:pPr algn="ctr" eaLnBrk="1" fontAlgn="auto" hangingPunct="1">
              <a:spcBef>
                <a:spcPts val="0"/>
              </a:spcBef>
              <a:spcAft>
                <a:spcPts val="0"/>
              </a:spcAft>
              <a:defRPr/>
            </a:pPr>
            <a:endParaRPr lang="en-GB" dirty="0">
              <a:solidFill>
                <a:schemeClr val="tx1"/>
              </a:solidFill>
            </a:endParaRPr>
          </a:p>
          <a:p>
            <a:pPr algn="ctr" eaLnBrk="1" fontAlgn="auto" hangingPunct="1">
              <a:spcBef>
                <a:spcPts val="0"/>
              </a:spcBef>
              <a:spcAft>
                <a:spcPts val="0"/>
              </a:spcAft>
              <a:defRPr/>
            </a:pPr>
            <a:r>
              <a:rPr lang="en-GB" dirty="0">
                <a:solidFill>
                  <a:schemeClr val="tx1"/>
                </a:solidFill>
                <a:latin typeface="+mj-lt"/>
              </a:rPr>
              <a:t>What is the difference between bones and fossils?</a:t>
            </a:r>
          </a:p>
        </p:txBody>
      </p:sp>
      <p:sp>
        <p:nvSpPr>
          <p:cNvPr id="8" name="Rounded Rectangle 7"/>
          <p:cNvSpPr/>
          <p:nvPr/>
        </p:nvSpPr>
        <p:spPr>
          <a:xfrm>
            <a:off x="755648" y="3500438"/>
            <a:ext cx="3693199" cy="1697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a:solidFill>
                  <a:schemeClr val="tx1"/>
                </a:solidFill>
                <a:latin typeface="+mj-lt"/>
              </a:rPr>
              <a:t>Bones</a:t>
            </a:r>
          </a:p>
          <a:p>
            <a:pPr eaLnBrk="1" fontAlgn="auto" hangingPunct="1">
              <a:spcBef>
                <a:spcPts val="0"/>
              </a:spcBef>
              <a:spcAft>
                <a:spcPts val="0"/>
              </a:spcAft>
              <a:defRPr/>
            </a:pPr>
            <a:r>
              <a:rPr lang="en-GB" dirty="0">
                <a:solidFill>
                  <a:schemeClr val="tx1"/>
                </a:solidFill>
              </a:rPr>
              <a:t>Bones are any piece of the hard whitish tissue that makes up the skeleton in animals including humans. </a:t>
            </a:r>
          </a:p>
        </p:txBody>
      </p:sp>
      <p:sp>
        <p:nvSpPr>
          <p:cNvPr id="12" name="Rectangle 11"/>
          <p:cNvSpPr/>
          <p:nvPr/>
        </p:nvSpPr>
        <p:spPr>
          <a:xfrm>
            <a:off x="4695151" y="1476375"/>
            <a:ext cx="3693199" cy="4616450"/>
          </a:xfrm>
          <a:prstGeom prst="rect">
            <a:avLst/>
          </a:prstGeom>
          <a:solidFill>
            <a:srgbClr val="E2DB5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 name="Rounded Rectangle 12"/>
          <p:cNvSpPr/>
          <p:nvPr/>
        </p:nvSpPr>
        <p:spPr>
          <a:xfrm>
            <a:off x="4695150" y="1476374"/>
            <a:ext cx="3693199" cy="461645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a:solidFill>
                  <a:schemeClr val="tx1"/>
                </a:solidFill>
                <a:latin typeface="+mj-lt"/>
              </a:rPr>
              <a:t>Fossils</a:t>
            </a:r>
          </a:p>
          <a:p>
            <a:pPr eaLnBrk="1" fontAlgn="auto" hangingPunct="1">
              <a:spcBef>
                <a:spcPts val="0"/>
              </a:spcBef>
              <a:spcAft>
                <a:spcPts val="0"/>
              </a:spcAft>
              <a:defRPr/>
            </a:pPr>
            <a:r>
              <a:rPr lang="en-GB" dirty="0">
                <a:solidFill>
                  <a:schemeClr val="tx1"/>
                </a:solidFill>
              </a:rPr>
              <a:t>Fossils are more than </a:t>
            </a:r>
          </a:p>
          <a:p>
            <a:pPr eaLnBrk="1" fontAlgn="auto" hangingPunct="1">
              <a:spcBef>
                <a:spcPts val="0"/>
              </a:spcBef>
              <a:spcAft>
                <a:spcPts val="0"/>
              </a:spcAft>
              <a:defRPr/>
            </a:pPr>
            <a:r>
              <a:rPr lang="en-GB" dirty="0">
                <a:solidFill>
                  <a:schemeClr val="tx1"/>
                </a:solidFill>
              </a:rPr>
              <a:t>just ancient bones, which </a:t>
            </a:r>
          </a:p>
          <a:p>
            <a:pPr eaLnBrk="1" fontAlgn="auto" hangingPunct="1">
              <a:spcBef>
                <a:spcPts val="0"/>
              </a:spcBef>
              <a:spcAft>
                <a:spcPts val="0"/>
              </a:spcAft>
              <a:defRPr/>
            </a:pPr>
            <a:r>
              <a:rPr lang="en-GB" dirty="0">
                <a:solidFill>
                  <a:schemeClr val="tx1"/>
                </a:solidFill>
              </a:rPr>
              <a:t>is what many people think. </a:t>
            </a:r>
          </a:p>
          <a:p>
            <a:pPr eaLnBrk="1" fontAlgn="auto" hangingPunct="1">
              <a:spcBef>
                <a:spcPts val="0"/>
              </a:spcBef>
              <a:spcAft>
                <a:spcPts val="0"/>
              </a:spcAft>
              <a:defRPr/>
            </a:pPr>
            <a:r>
              <a:rPr lang="en-GB" dirty="0">
                <a:solidFill>
                  <a:schemeClr val="tx1"/>
                </a:solidFill>
              </a:rPr>
              <a:t>There are three types of fossils – body fossils, trace fossils and chemical fossils. </a:t>
            </a:r>
            <a:endParaRPr lang="en-GB" dirty="0">
              <a:solidFill>
                <a:schemeClr val="tx1"/>
              </a:solidFill>
              <a:latin typeface="+mj-lt"/>
            </a:endParaRPr>
          </a:p>
          <a:p>
            <a:pPr eaLnBrk="1" fontAlgn="auto" hangingPunct="1">
              <a:spcBef>
                <a:spcPts val="0"/>
              </a:spcBef>
              <a:spcAft>
                <a:spcPts val="0"/>
              </a:spcAft>
              <a:defRPr/>
            </a:pPr>
            <a:endParaRPr lang="en-GB" dirty="0">
              <a:solidFill>
                <a:schemeClr val="tx1"/>
              </a:solidFill>
              <a:latin typeface="+mj-lt"/>
            </a:endParaRPr>
          </a:p>
          <a:p>
            <a:pPr eaLnBrk="1" fontAlgn="auto" hangingPunct="1">
              <a:spcBef>
                <a:spcPts val="0"/>
              </a:spcBef>
              <a:spcAft>
                <a:spcPts val="0"/>
              </a:spcAft>
              <a:defRPr/>
            </a:pPr>
            <a:r>
              <a:rPr lang="en-GB" dirty="0">
                <a:solidFill>
                  <a:schemeClr val="tx1"/>
                </a:solidFill>
                <a:latin typeface="+mj-lt"/>
              </a:rPr>
              <a:t>Chemical fossils </a:t>
            </a:r>
          </a:p>
          <a:p>
            <a:pPr eaLnBrk="1" fontAlgn="auto" hangingPunct="1">
              <a:spcBef>
                <a:spcPts val="0"/>
              </a:spcBef>
              <a:spcAft>
                <a:spcPts val="0"/>
              </a:spcAft>
              <a:defRPr/>
            </a:pPr>
            <a:r>
              <a:rPr lang="en-GB" dirty="0">
                <a:solidFill>
                  <a:schemeClr val="tx1"/>
                </a:solidFill>
              </a:rPr>
              <a:t>Chemical fossils contain carbon, which is proof that they must be formed from once living things. Examples of chemical </a:t>
            </a:r>
          </a:p>
          <a:p>
            <a:pPr eaLnBrk="1" fontAlgn="auto" hangingPunct="1">
              <a:spcBef>
                <a:spcPts val="0"/>
              </a:spcBef>
              <a:spcAft>
                <a:spcPts val="0"/>
              </a:spcAft>
              <a:defRPr/>
            </a:pPr>
            <a:r>
              <a:rPr lang="en-GB" dirty="0">
                <a:solidFill>
                  <a:schemeClr val="tx1"/>
                </a:solidFill>
              </a:rPr>
              <a:t>fossils include coal, </a:t>
            </a:r>
          </a:p>
          <a:p>
            <a:pPr eaLnBrk="1" fontAlgn="auto" hangingPunct="1">
              <a:spcBef>
                <a:spcPts val="0"/>
              </a:spcBef>
              <a:spcAft>
                <a:spcPts val="0"/>
              </a:spcAft>
              <a:defRPr/>
            </a:pPr>
            <a:r>
              <a:rPr lang="en-GB" dirty="0">
                <a:solidFill>
                  <a:schemeClr val="tx1"/>
                </a:solidFill>
              </a:rPr>
              <a:t>petroleum oil and </a:t>
            </a:r>
          </a:p>
          <a:p>
            <a:pPr eaLnBrk="1" fontAlgn="auto" hangingPunct="1">
              <a:spcBef>
                <a:spcPts val="0"/>
              </a:spcBef>
              <a:spcAft>
                <a:spcPts val="0"/>
              </a:spcAft>
              <a:defRPr/>
            </a:pPr>
            <a:r>
              <a:rPr lang="en-GB" dirty="0">
                <a:solidFill>
                  <a:schemeClr val="tx1"/>
                </a:solidFill>
              </a:rPr>
              <a:t>natural gas.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7863"/>
          <a:stretch/>
        </p:blipFill>
        <p:spPr>
          <a:xfrm>
            <a:off x="7054681" y="5011959"/>
            <a:ext cx="1194488" cy="90923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3910">
            <a:off x="6445960" y="1286641"/>
            <a:ext cx="2257817" cy="159653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44708">
            <a:off x="1843415" y="4958352"/>
            <a:ext cx="2247513" cy="988906"/>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35150" t="6333" r="29041" b="5859"/>
          <a:stretch/>
        </p:blipFill>
        <p:spPr>
          <a:xfrm rot="16200000">
            <a:off x="7178249" y="2965621"/>
            <a:ext cx="790834" cy="135100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755650" y="2248930"/>
            <a:ext cx="7632701" cy="3830590"/>
          </a:xfrm>
          <a:prstGeom prst="rect">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Rectangle 2"/>
          <p:cNvSpPr/>
          <p:nvPr/>
        </p:nvSpPr>
        <p:spPr>
          <a:xfrm>
            <a:off x="755650" y="1476375"/>
            <a:ext cx="7632699" cy="592702"/>
          </a:xfrm>
          <a:prstGeom prst="rect">
            <a:avLst/>
          </a:prstGeom>
          <a:solidFill>
            <a:srgbClr val="E2DB5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267" name="Title 5"/>
          <p:cNvSpPr>
            <a:spLocks noGrp="1"/>
          </p:cNvSpPr>
          <p:nvPr>
            <p:ph type="title"/>
          </p:nvPr>
        </p:nvSpPr>
        <p:spPr>
          <a:xfrm>
            <a:off x="458788" y="411163"/>
            <a:ext cx="8220075" cy="1065212"/>
          </a:xfrm>
        </p:spPr>
        <p:txBody>
          <a:bodyPr>
            <a:noAutofit/>
          </a:bodyPr>
          <a:lstStyle/>
          <a:p>
            <a:pPr eaLnBrk="1" hangingPunct="1">
              <a:defRPr/>
            </a:pPr>
            <a:r>
              <a:rPr lang="en-GB" altLang="en-US" dirty="0"/>
              <a:t>Body Fossils</a:t>
            </a:r>
          </a:p>
        </p:txBody>
      </p:sp>
      <p:sp>
        <p:nvSpPr>
          <p:cNvPr id="2" name="Rounded Rectangle 1"/>
          <p:cNvSpPr/>
          <p:nvPr/>
        </p:nvSpPr>
        <p:spPr>
          <a:xfrm>
            <a:off x="755650" y="1476374"/>
            <a:ext cx="7632700" cy="6060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600" dirty="0">
                <a:solidFill>
                  <a:schemeClr val="tx1"/>
                </a:solidFill>
              </a:rPr>
              <a:t>Body fossils are the remains of an animal or plant such as bones, shells or leaves. </a:t>
            </a:r>
          </a:p>
          <a:p>
            <a:pPr eaLnBrk="1" fontAlgn="auto" hangingPunct="1">
              <a:spcBef>
                <a:spcPts val="0"/>
              </a:spcBef>
              <a:spcAft>
                <a:spcPts val="0"/>
              </a:spcAft>
              <a:defRPr/>
            </a:pPr>
            <a:r>
              <a:rPr lang="en-GB" sz="1600" dirty="0">
                <a:solidFill>
                  <a:schemeClr val="tx1"/>
                </a:solidFill>
              </a:rPr>
              <a:t>There are three types of body fossils:</a:t>
            </a:r>
          </a:p>
        </p:txBody>
      </p:sp>
      <p:sp>
        <p:nvSpPr>
          <p:cNvPr id="8" name="Rounded Rectangle 7"/>
          <p:cNvSpPr/>
          <p:nvPr/>
        </p:nvSpPr>
        <p:spPr>
          <a:xfrm>
            <a:off x="755650" y="2263618"/>
            <a:ext cx="6650165" cy="14435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600" dirty="0">
                <a:solidFill>
                  <a:schemeClr val="tx1"/>
                </a:solidFill>
                <a:latin typeface="+mj-lt"/>
              </a:rPr>
              <a:t>Mould and Cast Fossils </a:t>
            </a:r>
          </a:p>
          <a:p>
            <a:pPr eaLnBrk="1" fontAlgn="auto" hangingPunct="1">
              <a:spcBef>
                <a:spcPts val="0"/>
              </a:spcBef>
              <a:spcAft>
                <a:spcPts val="0"/>
              </a:spcAft>
              <a:defRPr/>
            </a:pPr>
            <a:r>
              <a:rPr lang="en-GB" sz="1600" dirty="0">
                <a:solidFill>
                  <a:schemeClr val="tx1"/>
                </a:solidFill>
              </a:rPr>
              <a:t>Mould fossils form when all the parts (including the bones) have decayed and all that is left is the mould of the animal.</a:t>
            </a:r>
          </a:p>
          <a:p>
            <a:pPr eaLnBrk="1" fontAlgn="auto" hangingPunct="1">
              <a:spcBef>
                <a:spcPts val="0"/>
              </a:spcBef>
              <a:spcAft>
                <a:spcPts val="0"/>
              </a:spcAft>
              <a:defRPr/>
            </a:pPr>
            <a:r>
              <a:rPr lang="en-GB" sz="1600" dirty="0">
                <a:solidFill>
                  <a:schemeClr val="tx1"/>
                </a:solidFill>
              </a:rPr>
              <a:t>Cast fossils form from mould fossils as the mould fossil is filled up with sediment – so it is not made up of the original matter of the animal or plant.</a:t>
            </a:r>
          </a:p>
        </p:txBody>
      </p:sp>
      <p:sp>
        <p:nvSpPr>
          <p:cNvPr id="16" name="Rounded Rectangle 15"/>
          <p:cNvSpPr/>
          <p:nvPr/>
        </p:nvSpPr>
        <p:spPr>
          <a:xfrm>
            <a:off x="755650" y="3797740"/>
            <a:ext cx="6716069" cy="12438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600" dirty="0">
                <a:solidFill>
                  <a:schemeClr val="tx1"/>
                </a:solidFill>
                <a:latin typeface="+mj-lt"/>
              </a:rPr>
              <a:t>Replacement Fossils</a:t>
            </a:r>
          </a:p>
          <a:p>
            <a:pPr eaLnBrk="1" fontAlgn="auto" hangingPunct="1">
              <a:spcBef>
                <a:spcPts val="0"/>
              </a:spcBef>
              <a:spcAft>
                <a:spcPts val="0"/>
              </a:spcAft>
              <a:defRPr/>
            </a:pPr>
            <a:r>
              <a:rPr lang="en-GB" sz="1600" dirty="0">
                <a:solidFill>
                  <a:schemeClr val="tx1"/>
                </a:solidFill>
              </a:rPr>
              <a:t>Replacement fossils form when water dissolves the original hard matter of the bones and replaces them with mineral matter – this is what we think of when we discuss dinosaur fossils. They still look like the original bones but are not made up of the same matter.</a:t>
            </a:r>
          </a:p>
        </p:txBody>
      </p:sp>
      <p:sp>
        <p:nvSpPr>
          <p:cNvPr id="18" name="Rounded Rectangle 17"/>
          <p:cNvSpPr/>
          <p:nvPr/>
        </p:nvSpPr>
        <p:spPr>
          <a:xfrm>
            <a:off x="755650" y="5132173"/>
            <a:ext cx="6716069" cy="9576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600" dirty="0">
                <a:solidFill>
                  <a:schemeClr val="tx1"/>
                </a:solidFill>
                <a:latin typeface="+mj-lt"/>
              </a:rPr>
              <a:t>Whole Body Fossils</a:t>
            </a:r>
          </a:p>
          <a:p>
            <a:pPr eaLnBrk="1" fontAlgn="auto" hangingPunct="1">
              <a:spcBef>
                <a:spcPts val="0"/>
              </a:spcBef>
              <a:spcAft>
                <a:spcPts val="0"/>
              </a:spcAft>
              <a:defRPr/>
            </a:pPr>
            <a:r>
              <a:rPr lang="en-GB" sz="1600" dirty="0">
                <a:solidFill>
                  <a:schemeClr val="tx1"/>
                </a:solidFill>
              </a:rPr>
              <a:t>Whole body fossils form when the original body has been preserved – for example a woolly mammoth in ice or a mosquito in amber.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6415" r="122" b="29794"/>
          <a:stretch/>
        </p:blipFill>
        <p:spPr>
          <a:xfrm>
            <a:off x="7430530" y="2378950"/>
            <a:ext cx="816634" cy="54525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5707">
            <a:off x="7388608" y="3031797"/>
            <a:ext cx="837621" cy="84097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8946" y="4047885"/>
            <a:ext cx="928437" cy="975478"/>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9606" y="5280528"/>
            <a:ext cx="989490" cy="660979"/>
          </a:xfrm>
          <a:prstGeom prst="rect">
            <a:avLst/>
          </a:prstGeom>
        </p:spPr>
      </p:pic>
    </p:spTree>
    <p:extLst>
      <p:ext uri="{BB962C8B-B14F-4D97-AF65-F5344CB8AC3E}">
        <p14:creationId xmlns:p14="http://schemas.microsoft.com/office/powerpoint/2010/main" val="298194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755650" y="1490663"/>
            <a:ext cx="7632700" cy="423862"/>
          </a:xfrm>
          <a:prstGeom prst="rect">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0" name="Title 5"/>
          <p:cNvSpPr>
            <a:spLocks noGrp="1"/>
          </p:cNvSpPr>
          <p:nvPr>
            <p:ph type="title"/>
          </p:nvPr>
        </p:nvSpPr>
        <p:spPr>
          <a:xfrm>
            <a:off x="461963" y="436563"/>
            <a:ext cx="8220075" cy="1054100"/>
          </a:xfrm>
        </p:spPr>
        <p:txBody>
          <a:bodyPr>
            <a:noAutofit/>
          </a:bodyPr>
          <a:lstStyle/>
          <a:p>
            <a:pPr algn="ctr" eaLnBrk="1" hangingPunct="1">
              <a:defRPr/>
            </a:pPr>
            <a:r>
              <a:rPr lang="en-GB" altLang="en-US" dirty="0"/>
              <a:t>Trace Fossils</a:t>
            </a:r>
          </a:p>
        </p:txBody>
      </p:sp>
      <p:sp>
        <p:nvSpPr>
          <p:cNvPr id="8" name="Rounded Rectangle 7"/>
          <p:cNvSpPr/>
          <p:nvPr/>
        </p:nvSpPr>
        <p:spPr>
          <a:xfrm>
            <a:off x="755650" y="1490663"/>
            <a:ext cx="7632700" cy="4238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These are fossils that record the activity of an animal including:</a:t>
            </a:r>
          </a:p>
        </p:txBody>
      </p:sp>
      <p:sp>
        <p:nvSpPr>
          <p:cNvPr id="16" name="Rectangle 15"/>
          <p:cNvSpPr/>
          <p:nvPr/>
        </p:nvSpPr>
        <p:spPr>
          <a:xfrm flipV="1">
            <a:off x="760413" y="2079621"/>
            <a:ext cx="2365504" cy="4013201"/>
          </a:xfrm>
          <a:prstGeom prst="rect">
            <a:avLst/>
          </a:prstGeom>
          <a:solidFill>
            <a:srgbClr val="E2DB5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 name="Rounded Rectangle 16"/>
          <p:cNvSpPr/>
          <p:nvPr/>
        </p:nvSpPr>
        <p:spPr>
          <a:xfrm>
            <a:off x="755651" y="2079625"/>
            <a:ext cx="2370266" cy="4651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latin typeface="+mj-lt"/>
              </a:rPr>
              <a:t>Footprints</a:t>
            </a:r>
          </a:p>
        </p:txBody>
      </p:sp>
      <p:sp>
        <p:nvSpPr>
          <p:cNvPr id="25" name="Rectangle 24"/>
          <p:cNvSpPr/>
          <p:nvPr/>
        </p:nvSpPr>
        <p:spPr>
          <a:xfrm flipV="1">
            <a:off x="3391629" y="2079620"/>
            <a:ext cx="2365504" cy="4013201"/>
          </a:xfrm>
          <a:prstGeom prst="rect">
            <a:avLst/>
          </a:prstGeom>
          <a:solidFill>
            <a:srgbClr val="E2DB5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6" name="Rectangle 25"/>
          <p:cNvSpPr/>
          <p:nvPr/>
        </p:nvSpPr>
        <p:spPr>
          <a:xfrm flipV="1">
            <a:off x="6022846" y="2079624"/>
            <a:ext cx="2365504" cy="4013201"/>
          </a:xfrm>
          <a:prstGeom prst="rect">
            <a:avLst/>
          </a:prstGeom>
          <a:solidFill>
            <a:srgbClr val="E2DB5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7" name="Rounded Rectangle 26"/>
          <p:cNvSpPr/>
          <p:nvPr/>
        </p:nvSpPr>
        <p:spPr>
          <a:xfrm>
            <a:off x="3386867" y="2079625"/>
            <a:ext cx="2370266" cy="4651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latin typeface="+mj-lt"/>
              </a:rPr>
              <a:t>Trackways</a:t>
            </a:r>
          </a:p>
        </p:txBody>
      </p:sp>
      <p:sp>
        <p:nvSpPr>
          <p:cNvPr id="28" name="Rounded Rectangle 27"/>
          <p:cNvSpPr/>
          <p:nvPr/>
        </p:nvSpPr>
        <p:spPr>
          <a:xfrm>
            <a:off x="6020465" y="2079624"/>
            <a:ext cx="2370266" cy="6965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latin typeface="+mj-lt"/>
              </a:rPr>
              <a:t>Coprolites </a:t>
            </a:r>
          </a:p>
          <a:p>
            <a:pPr algn="ctr" eaLnBrk="1" fontAlgn="auto" hangingPunct="1">
              <a:spcBef>
                <a:spcPts val="0"/>
              </a:spcBef>
              <a:spcAft>
                <a:spcPts val="0"/>
              </a:spcAft>
              <a:defRPr/>
            </a:pPr>
            <a:r>
              <a:rPr lang="en-GB" sz="1600" dirty="0">
                <a:solidFill>
                  <a:schemeClr val="tx1"/>
                </a:solidFill>
              </a:rPr>
              <a:t>(fossil faeces)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300000">
            <a:off x="5698573" y="3903011"/>
            <a:ext cx="3014050" cy="106295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05663" y="3433028"/>
            <a:ext cx="2875005" cy="200292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2159" t="1032" r="3145" b="2782"/>
          <a:stretch/>
        </p:blipFill>
        <p:spPr>
          <a:xfrm>
            <a:off x="3566781" y="2996986"/>
            <a:ext cx="2001479" cy="287500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755650" y="1490662"/>
            <a:ext cx="7632700" cy="2562354"/>
          </a:xfrm>
          <a:prstGeom prst="rect">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0" name="Title 5"/>
          <p:cNvSpPr>
            <a:spLocks noGrp="1"/>
          </p:cNvSpPr>
          <p:nvPr>
            <p:ph type="title"/>
          </p:nvPr>
        </p:nvSpPr>
        <p:spPr>
          <a:xfrm>
            <a:off x="461963" y="436563"/>
            <a:ext cx="8220075" cy="1054100"/>
          </a:xfrm>
        </p:spPr>
        <p:txBody>
          <a:bodyPr>
            <a:noAutofit/>
          </a:bodyPr>
          <a:lstStyle/>
          <a:p>
            <a:pPr algn="ctr" eaLnBrk="1" hangingPunct="1">
              <a:defRPr/>
            </a:pPr>
            <a:r>
              <a:rPr lang="en-GB" altLang="en-US" dirty="0"/>
              <a:t>Fossilisation Process</a:t>
            </a:r>
          </a:p>
        </p:txBody>
      </p:sp>
      <p:sp>
        <p:nvSpPr>
          <p:cNvPr id="8" name="Rounded Rectangle 7"/>
          <p:cNvSpPr/>
          <p:nvPr/>
        </p:nvSpPr>
        <p:spPr>
          <a:xfrm>
            <a:off x="755650" y="1490662"/>
            <a:ext cx="7632700" cy="25623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There are many different ways that fossilisation occurs. However, you will focus on how fossils form in rocks (both body and trace fossils).</a:t>
            </a:r>
          </a:p>
          <a:p>
            <a:pPr algn="ctr" eaLnBrk="1" fontAlgn="auto" hangingPunct="1">
              <a:spcBef>
                <a:spcPts val="0"/>
              </a:spcBef>
              <a:spcAft>
                <a:spcPts val="0"/>
              </a:spcAft>
              <a:defRPr/>
            </a:pPr>
            <a:endParaRPr lang="en-GB" dirty="0">
              <a:solidFill>
                <a:schemeClr val="tx1"/>
              </a:solidFill>
            </a:endParaRPr>
          </a:p>
          <a:p>
            <a:pPr algn="ctr" eaLnBrk="1" fontAlgn="auto" hangingPunct="1">
              <a:spcBef>
                <a:spcPts val="0"/>
              </a:spcBef>
              <a:spcAft>
                <a:spcPts val="0"/>
              </a:spcAft>
              <a:defRPr/>
            </a:pPr>
            <a:r>
              <a:rPr lang="en-GB" dirty="0">
                <a:solidFill>
                  <a:schemeClr val="tx1"/>
                </a:solidFill>
                <a:latin typeface="+mj-lt"/>
              </a:rPr>
              <a:t>Fossilisation only takes place in sedimentary rocks </a:t>
            </a:r>
            <a:r>
              <a:rPr lang="en-GB" dirty="0">
                <a:solidFill>
                  <a:schemeClr val="tx1"/>
                </a:solidFill>
              </a:rPr>
              <a:t>as the heat from the lava that creates igneous rocks and changes the structure of metamorphic rocks would be too high for fossils to survive. </a:t>
            </a:r>
          </a:p>
        </p:txBody>
      </p:sp>
      <p:sp>
        <p:nvSpPr>
          <p:cNvPr id="16" name="Rectangle 15"/>
          <p:cNvSpPr/>
          <p:nvPr/>
        </p:nvSpPr>
        <p:spPr>
          <a:xfrm flipV="1">
            <a:off x="760413" y="4341341"/>
            <a:ext cx="2365504" cy="1751479"/>
          </a:xfrm>
          <a:prstGeom prst="rect">
            <a:avLst/>
          </a:prstGeom>
          <a:solidFill>
            <a:srgbClr val="E2DB5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5" name="Rectangle 24"/>
          <p:cNvSpPr/>
          <p:nvPr/>
        </p:nvSpPr>
        <p:spPr>
          <a:xfrm flipV="1">
            <a:off x="3391629" y="4341340"/>
            <a:ext cx="2365504" cy="1751479"/>
          </a:xfrm>
          <a:prstGeom prst="rect">
            <a:avLst/>
          </a:prstGeom>
          <a:solidFill>
            <a:srgbClr val="E2DB5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6" name="Rectangle 25"/>
          <p:cNvSpPr/>
          <p:nvPr/>
        </p:nvSpPr>
        <p:spPr>
          <a:xfrm flipV="1">
            <a:off x="6022846" y="4341344"/>
            <a:ext cx="2365504" cy="1751479"/>
          </a:xfrm>
          <a:prstGeom prst="rect">
            <a:avLst/>
          </a:prstGeom>
          <a:solidFill>
            <a:srgbClr val="E2DB5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924" y="4522573"/>
            <a:ext cx="2051481" cy="142646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8641" y="4522572"/>
            <a:ext cx="2051481" cy="142646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9857" y="4522572"/>
            <a:ext cx="2051482" cy="1426464"/>
          </a:xfrm>
          <a:prstGeom prst="rect">
            <a:avLst/>
          </a:prstGeom>
        </p:spPr>
      </p:pic>
    </p:spTree>
    <p:extLst>
      <p:ext uri="{BB962C8B-B14F-4D97-AF65-F5344CB8AC3E}">
        <p14:creationId xmlns:p14="http://schemas.microsoft.com/office/powerpoint/2010/main" val="885487408"/>
      </p:ext>
    </p:extLst>
  </p:cSld>
  <p:clrMapOvr>
    <a:masterClrMapping/>
  </p:clrMapOvr>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1623</TotalTime>
  <Words>780</Words>
  <Application>Microsoft Office PowerPoint</Application>
  <PresentationFormat>On-screen Show (4:3)</PresentationFormat>
  <Paragraphs>75</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Sassoon Infant Md</vt:lpstr>
      <vt:lpstr>Londrina Solid</vt:lpstr>
      <vt:lpstr>Calibri</vt:lpstr>
      <vt:lpstr>BPreplay</vt:lpstr>
      <vt:lpstr>Arial</vt:lpstr>
      <vt:lpstr>Sassoon Infant Rg</vt:lpstr>
      <vt:lpstr>Office Theme</vt:lpstr>
      <vt:lpstr>Science</vt:lpstr>
      <vt:lpstr>PowerPoint Presentation</vt:lpstr>
      <vt:lpstr>PowerPoint Presentation</vt:lpstr>
      <vt:lpstr>Are Dinosaurs Real?</vt:lpstr>
      <vt:lpstr>Are Dinosaurs Real?</vt:lpstr>
      <vt:lpstr>Bones or Fossils?</vt:lpstr>
      <vt:lpstr>Body Fossils</vt:lpstr>
      <vt:lpstr>Trace Fossils</vt:lpstr>
      <vt:lpstr>Fossilisation Process</vt:lpstr>
      <vt:lpstr>Fossilisation Process; Step 1</vt:lpstr>
      <vt:lpstr>Fossilisation Process; Step 2</vt:lpstr>
      <vt:lpstr>Fossilisation Process; Step 3</vt:lpstr>
      <vt:lpstr>Fossilisation Process; Step 4</vt:lpstr>
      <vt:lpstr>Fossilisation Process; Step 5</vt:lpstr>
      <vt:lpstr>Order the Fossilisation  Process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Philip Tinkler</cp:lastModifiedBy>
  <cp:revision>133</cp:revision>
  <dcterms:created xsi:type="dcterms:W3CDTF">2014-10-01T16:09:27Z</dcterms:created>
  <dcterms:modified xsi:type="dcterms:W3CDTF">2019-11-04T11:11:09Z</dcterms:modified>
</cp:coreProperties>
</file>