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11"/>
  </p:notesMasterIdLst>
  <p:sldIdLst>
    <p:sldId id="256" r:id="rId2"/>
    <p:sldId id="257" r:id="rId3"/>
    <p:sldId id="258" r:id="rId4"/>
    <p:sldId id="259" r:id="rId5"/>
    <p:sldId id="260" r:id="rId6"/>
    <p:sldId id="261" r:id="rId7"/>
    <p:sldId id="262" r:id="rId8"/>
    <p:sldId id="263" r:id="rId9"/>
    <p:sldId id="264" r:id="rId10"/>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7" d="100"/>
          <a:sy n="107" d="100"/>
        </p:scale>
        <p:origin x="754" y="72"/>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9c9623399b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9c9623399b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9a7d795dfe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g9a7d795dfe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g9a7d795dfe_0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 name="Google Shape;114;g9a7d795dfe_0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gaa3f5670bf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1" name="Google Shape;121;gaa3f5670bf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gaa3f5670bf_0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8" name="Google Shape;128;gaa3f5670bf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gaa3f5670bf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5" name="Google Shape;135;gaa3f5670bf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gaa3f5670bf_0_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 name="Google Shape;143;gaa3f5670bf_0_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gaa3f5670bf_0_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0" name="Google Shape;150;gaa3f5670bf_0_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8" Type="http://schemas.openxmlformats.org/officeDocument/2006/relationships/hyperlink" Target="https://youtu.be/LurCQ9XGkt0" TargetMode="External"/><Relationship Id="rId13" Type="http://schemas.openxmlformats.org/officeDocument/2006/relationships/slide" Target="slide9.xml"/><Relationship Id="rId18" Type="http://schemas.openxmlformats.org/officeDocument/2006/relationships/hyperlink" Target="https://www.youtube.com/watch?v=4DcGBE-F9hk" TargetMode="External"/><Relationship Id="rId3" Type="http://schemas.openxmlformats.org/officeDocument/2006/relationships/hyperlink" Target="https://www.youtube.com/watch?v=M0UUXpYXEpE" TargetMode="External"/><Relationship Id="rId7" Type="http://schemas.openxmlformats.org/officeDocument/2006/relationships/hyperlink" Target="https://www.youtube.com/watch?v=0u5cWwC9DNk" TargetMode="External"/><Relationship Id="rId12" Type="http://schemas.openxmlformats.org/officeDocument/2006/relationships/hyperlink" Target="https://www.youtube.com/watch?v=5n4_8NRtejg" TargetMode="External"/><Relationship Id="rId17" Type="http://schemas.openxmlformats.org/officeDocument/2006/relationships/slide" Target="slide7.xml"/><Relationship Id="rId2" Type="http://schemas.openxmlformats.org/officeDocument/2006/relationships/notesSlide" Target="../notesSlides/notesSlide2.xml"/><Relationship Id="rId16" Type="http://schemas.openxmlformats.org/officeDocument/2006/relationships/slide" Target="slide6.xml"/><Relationship Id="rId1" Type="http://schemas.openxmlformats.org/officeDocument/2006/relationships/slideLayout" Target="../slideLayouts/slideLayout1.xml"/><Relationship Id="rId6" Type="http://schemas.openxmlformats.org/officeDocument/2006/relationships/hyperlink" Target="https://youtu.be/Td6zFtZPkJ4" TargetMode="External"/><Relationship Id="rId11" Type="http://schemas.openxmlformats.org/officeDocument/2006/relationships/slide" Target="slide5.xml"/><Relationship Id="rId5" Type="http://schemas.openxmlformats.org/officeDocument/2006/relationships/hyperlink" Target="https://www.youtube.com/watch?v=QS2yDmWk0vs" TargetMode="External"/><Relationship Id="rId15" Type="http://schemas.openxmlformats.org/officeDocument/2006/relationships/slide" Target="slide8.xml"/><Relationship Id="rId10" Type="http://schemas.openxmlformats.org/officeDocument/2006/relationships/hyperlink" Target="https://www.youtube.com/watch?v=X3-gKPNyrTA" TargetMode="External"/><Relationship Id="rId4" Type="http://schemas.openxmlformats.org/officeDocument/2006/relationships/slide" Target="slide4.xml"/><Relationship Id="rId9" Type="http://schemas.openxmlformats.org/officeDocument/2006/relationships/hyperlink" Target="https://www.youtube.com/watch?v=4hdR8Mlib3M" TargetMode="External"/><Relationship Id="rId14" Type="http://schemas.openxmlformats.org/officeDocument/2006/relationships/hyperlink" Target="https://youtu.be/3Z05939ZMbE"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www.youtube.com/watch?v=kBum-oG4bQU" TargetMode="External"/><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3.jp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hyperlink" Target="http://www.youtube.com/watch?v=o7SUtgpPoYw" TargetMode="External"/><Relationship Id="rId2" Type="http://schemas.openxmlformats.org/officeDocument/2006/relationships/notesSlide" Target="../notesSlides/notesSlide5.xml"/><Relationship Id="rId1" Type="http://schemas.openxmlformats.org/officeDocument/2006/relationships/slideLayout" Target="../slideLayouts/slideLayout11.xml"/><Relationship Id="rId4" Type="http://schemas.openxmlformats.org/officeDocument/2006/relationships/image" Target="../media/image5.jpg"/></Relationships>
</file>

<file path=ppt/slides/_rels/slide6.xml.rels><?xml version="1.0" encoding="UTF-8" standalone="yes"?>
<Relationships xmlns="http://schemas.openxmlformats.org/package/2006/relationships"><Relationship Id="rId3" Type="http://schemas.openxmlformats.org/officeDocument/2006/relationships/hyperlink" Target="http://www.youtube.com/watch?v=Qir_YL9-erM" TargetMode="External"/><Relationship Id="rId2" Type="http://schemas.openxmlformats.org/officeDocument/2006/relationships/notesSlide" Target="../notesSlides/notesSlide6.xml"/><Relationship Id="rId1" Type="http://schemas.openxmlformats.org/officeDocument/2006/relationships/slideLayout" Target="../slideLayouts/slideLayout11.xml"/><Relationship Id="rId4" Type="http://schemas.openxmlformats.org/officeDocument/2006/relationships/image" Target="../media/image6.jpg"/></Relationships>
</file>

<file path=ppt/slides/_rels/slide7.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7.xml"/><Relationship Id="rId1" Type="http://schemas.openxmlformats.org/officeDocument/2006/relationships/slideLayout" Target="../slideLayouts/slideLayout11.xml"/><Relationship Id="rId4" Type="http://schemas.openxmlformats.org/officeDocument/2006/relationships/image" Target="../media/image8.gif"/></Relationships>
</file>

<file path=ppt/slides/_rels/slide8.xml.rels><?xml version="1.0" encoding="UTF-8" standalone="yes"?>
<Relationships xmlns="http://schemas.openxmlformats.org/package/2006/relationships"><Relationship Id="rId3" Type="http://schemas.openxmlformats.org/officeDocument/2006/relationships/hyperlink" Target="http://www.youtube.com/watch?v=g7NmDRkAka8" TargetMode="External"/><Relationship Id="rId2" Type="http://schemas.openxmlformats.org/officeDocument/2006/relationships/notesSlide" Target="../notesSlides/notesSlide8.xml"/><Relationship Id="rId1" Type="http://schemas.openxmlformats.org/officeDocument/2006/relationships/slideLayout" Target="../slideLayouts/slideLayout11.xml"/><Relationship Id="rId4" Type="http://schemas.openxmlformats.org/officeDocument/2006/relationships/image" Target="../media/image9.jp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54" name="Google Shape;54;p13"/>
          <p:cNvPicPr preferRelativeResize="0"/>
          <p:nvPr/>
        </p:nvPicPr>
        <p:blipFill>
          <a:blip r:embed="rId3">
            <a:alphaModFix/>
          </a:blip>
          <a:stretch>
            <a:fillRect/>
          </a:stretch>
        </p:blipFill>
        <p:spPr>
          <a:xfrm>
            <a:off x="279775" y="133350"/>
            <a:ext cx="4876800" cy="4876800"/>
          </a:xfrm>
          <a:prstGeom prst="rect">
            <a:avLst/>
          </a:prstGeom>
          <a:noFill/>
          <a:ln>
            <a:noFill/>
          </a:ln>
        </p:spPr>
      </p:pic>
      <p:pic>
        <p:nvPicPr>
          <p:cNvPr id="55" name="Google Shape;55;p13"/>
          <p:cNvPicPr preferRelativeResize="0"/>
          <p:nvPr/>
        </p:nvPicPr>
        <p:blipFill>
          <a:blip r:embed="rId4">
            <a:alphaModFix/>
          </a:blip>
          <a:stretch>
            <a:fillRect/>
          </a:stretch>
        </p:blipFill>
        <p:spPr>
          <a:xfrm>
            <a:off x="6051725" y="133350"/>
            <a:ext cx="1828800" cy="1706297"/>
          </a:xfrm>
          <a:prstGeom prst="rect">
            <a:avLst/>
          </a:prstGeom>
          <a:noFill/>
          <a:ln>
            <a:noFill/>
          </a:ln>
        </p:spPr>
      </p:pic>
      <p:sp>
        <p:nvSpPr>
          <p:cNvPr id="56" name="Google Shape;56;p13"/>
          <p:cNvSpPr txBox="1"/>
          <p:nvPr/>
        </p:nvSpPr>
        <p:spPr>
          <a:xfrm>
            <a:off x="5276850" y="1837125"/>
            <a:ext cx="3781500" cy="2496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300"/>
              <a:t>You have to get from one side of the Blockbusters PE grid to the other by clicking on the hyperlinks in the yellow hexagons You can go diagonally or right to left. Turn to the next slide to get started...</a:t>
            </a:r>
            <a:endParaRPr sz="230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Google Shape;61;p14"/>
          <p:cNvSpPr/>
          <p:nvPr/>
        </p:nvSpPr>
        <p:spPr>
          <a:xfrm>
            <a:off x="512226" y="557678"/>
            <a:ext cx="1817700" cy="1002600"/>
          </a:xfrm>
          <a:prstGeom prst="hexagon">
            <a:avLst>
              <a:gd name="adj" fmla="val 25000"/>
              <a:gd name="vf" fmla="val 115470"/>
            </a:avLst>
          </a:prstGeom>
          <a:solidFill>
            <a:srgbClr val="FFFF00"/>
          </a:solid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b="1" u="sng">
                <a:solidFill>
                  <a:schemeClr val="hlink"/>
                </a:solidFill>
                <a:hlinkClick r:id="rId3"/>
              </a:rPr>
              <a:t>Just Dance - Eye of the Tiger</a:t>
            </a:r>
            <a:endParaRPr b="1"/>
          </a:p>
        </p:txBody>
      </p:sp>
      <p:sp>
        <p:nvSpPr>
          <p:cNvPr id="62" name="Google Shape;62;p14"/>
          <p:cNvSpPr/>
          <p:nvPr/>
        </p:nvSpPr>
        <p:spPr>
          <a:xfrm>
            <a:off x="512226" y="1572870"/>
            <a:ext cx="1817700" cy="1002600"/>
          </a:xfrm>
          <a:prstGeom prst="hexagon">
            <a:avLst>
              <a:gd name="adj" fmla="val 25000"/>
              <a:gd name="vf" fmla="val 115470"/>
            </a:avLst>
          </a:prstGeom>
          <a:solidFill>
            <a:srgbClr val="FFFF00"/>
          </a:solid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b="1" u="sng">
                <a:solidFill>
                  <a:schemeClr val="hlink"/>
                </a:solidFill>
                <a:hlinkClick r:id="rId4" action="ppaction://hlinksldjump"/>
              </a:rPr>
              <a:t>Keepie Uppie Challenge</a:t>
            </a:r>
            <a:endParaRPr b="1"/>
          </a:p>
        </p:txBody>
      </p:sp>
      <p:sp>
        <p:nvSpPr>
          <p:cNvPr id="63" name="Google Shape;63;p14"/>
          <p:cNvSpPr/>
          <p:nvPr/>
        </p:nvSpPr>
        <p:spPr>
          <a:xfrm>
            <a:off x="512226" y="3578086"/>
            <a:ext cx="1817700" cy="1002600"/>
          </a:xfrm>
          <a:prstGeom prst="hexagon">
            <a:avLst>
              <a:gd name="adj" fmla="val 25000"/>
              <a:gd name="vf" fmla="val 115470"/>
            </a:avLst>
          </a:prstGeom>
          <a:solidFill>
            <a:srgbClr val="FFFF00"/>
          </a:solid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b="1" u="sng">
                <a:solidFill>
                  <a:schemeClr val="hlink"/>
                </a:solidFill>
                <a:hlinkClick r:id="rId5"/>
              </a:rPr>
              <a:t>Body Scan Meditation</a:t>
            </a:r>
            <a:endParaRPr b="1"/>
          </a:p>
        </p:txBody>
      </p:sp>
      <p:sp>
        <p:nvSpPr>
          <p:cNvPr id="64" name="Google Shape;64;p14"/>
          <p:cNvSpPr/>
          <p:nvPr/>
        </p:nvSpPr>
        <p:spPr>
          <a:xfrm>
            <a:off x="512226" y="2575474"/>
            <a:ext cx="1817700" cy="1002600"/>
          </a:xfrm>
          <a:prstGeom prst="hexagon">
            <a:avLst>
              <a:gd name="adj" fmla="val 25000"/>
              <a:gd name="vf" fmla="val 115470"/>
            </a:avLst>
          </a:prstGeom>
          <a:solidFill>
            <a:srgbClr val="FFFF00"/>
          </a:solid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b="1" u="sng">
                <a:solidFill>
                  <a:schemeClr val="hlink"/>
                </a:solidFill>
                <a:hlinkClick r:id="rId6"/>
              </a:rPr>
              <a:t>Yoga for the Classroom - Yoga with Adriene</a:t>
            </a:r>
            <a:endParaRPr b="1"/>
          </a:p>
        </p:txBody>
      </p:sp>
      <p:sp>
        <p:nvSpPr>
          <p:cNvPr id="65" name="Google Shape;65;p14"/>
          <p:cNvSpPr/>
          <p:nvPr/>
        </p:nvSpPr>
        <p:spPr>
          <a:xfrm>
            <a:off x="2086183" y="1058979"/>
            <a:ext cx="1817700" cy="1002600"/>
          </a:xfrm>
          <a:prstGeom prst="hexagon">
            <a:avLst>
              <a:gd name="adj" fmla="val 25000"/>
              <a:gd name="vf" fmla="val 115470"/>
            </a:avLst>
          </a:prstGeom>
          <a:solidFill>
            <a:srgbClr val="FFFF00"/>
          </a:solid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b="1" u="sng">
                <a:solidFill>
                  <a:schemeClr val="hlink"/>
                </a:solidFill>
                <a:hlinkClick r:id="rId7"/>
              </a:rPr>
              <a:t>Balloon Breathing Meditation</a:t>
            </a:r>
            <a:endParaRPr b="1"/>
          </a:p>
        </p:txBody>
      </p:sp>
      <p:sp>
        <p:nvSpPr>
          <p:cNvPr id="66" name="Google Shape;66;p14"/>
          <p:cNvSpPr/>
          <p:nvPr/>
        </p:nvSpPr>
        <p:spPr>
          <a:xfrm>
            <a:off x="2086171" y="2074176"/>
            <a:ext cx="1817700" cy="1002600"/>
          </a:xfrm>
          <a:prstGeom prst="hexagon">
            <a:avLst>
              <a:gd name="adj" fmla="val 25000"/>
              <a:gd name="vf" fmla="val 115470"/>
            </a:avLst>
          </a:prstGeom>
          <a:solidFill>
            <a:srgbClr val="FFFF00"/>
          </a:solid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200" b="1" u="sng">
                <a:solidFill>
                  <a:schemeClr val="hlink"/>
                </a:solidFill>
                <a:hlinkClick r:id="rId8"/>
              </a:rPr>
              <a:t>Baby Shark Ab Challenge</a:t>
            </a:r>
            <a:r>
              <a:rPr lang="en" sz="1200" b="1" u="sng">
                <a:solidFill>
                  <a:schemeClr val="hlink"/>
                </a:solidFill>
                <a:hlinkClick r:id="rId8"/>
              </a:rPr>
              <a:t> (watch the video first, then try it yourself)</a:t>
            </a:r>
            <a:endParaRPr sz="1200" b="1"/>
          </a:p>
        </p:txBody>
      </p:sp>
      <p:sp>
        <p:nvSpPr>
          <p:cNvPr id="67" name="Google Shape;67;p14"/>
          <p:cNvSpPr/>
          <p:nvPr/>
        </p:nvSpPr>
        <p:spPr>
          <a:xfrm>
            <a:off x="2086183" y="3073039"/>
            <a:ext cx="1817700" cy="1002600"/>
          </a:xfrm>
          <a:prstGeom prst="hexagon">
            <a:avLst>
              <a:gd name="adj" fmla="val 25000"/>
              <a:gd name="vf" fmla="val 115470"/>
            </a:avLst>
          </a:prstGeom>
          <a:solidFill>
            <a:srgbClr val="FFFF00"/>
          </a:solid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b="1" u="sng">
                <a:solidFill>
                  <a:schemeClr val="hlink"/>
                </a:solidFill>
                <a:hlinkClick r:id="rId9"/>
              </a:rPr>
              <a:t>PE with Joe</a:t>
            </a:r>
            <a:endParaRPr b="1"/>
          </a:p>
        </p:txBody>
      </p:sp>
      <p:sp>
        <p:nvSpPr>
          <p:cNvPr id="68" name="Google Shape;68;p14"/>
          <p:cNvSpPr/>
          <p:nvPr/>
        </p:nvSpPr>
        <p:spPr>
          <a:xfrm>
            <a:off x="2086183" y="4077077"/>
            <a:ext cx="1817700" cy="1002600"/>
          </a:xfrm>
          <a:prstGeom prst="hexagon">
            <a:avLst>
              <a:gd name="adj" fmla="val 25000"/>
              <a:gd name="vf" fmla="val 115470"/>
            </a:avLst>
          </a:prstGeom>
          <a:solidFill>
            <a:srgbClr val="FFFF00"/>
          </a:solid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b="1" u="sng">
                <a:solidFill>
                  <a:schemeClr val="hlink"/>
                </a:solidFill>
                <a:hlinkClick r:id="" action="ppaction://hlinkshowjump?jump=nextslide"/>
              </a:rPr>
              <a:t>Circuits</a:t>
            </a:r>
            <a:endParaRPr b="1"/>
          </a:p>
        </p:txBody>
      </p:sp>
      <p:sp>
        <p:nvSpPr>
          <p:cNvPr id="69" name="Google Shape;69;p14"/>
          <p:cNvSpPr/>
          <p:nvPr/>
        </p:nvSpPr>
        <p:spPr>
          <a:xfrm>
            <a:off x="3663159" y="562837"/>
            <a:ext cx="1817700" cy="1002600"/>
          </a:xfrm>
          <a:prstGeom prst="hexagon">
            <a:avLst>
              <a:gd name="adj" fmla="val 25000"/>
              <a:gd name="vf" fmla="val 115470"/>
            </a:avLst>
          </a:prstGeom>
          <a:solidFill>
            <a:srgbClr val="FFFF00"/>
          </a:solid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300" b="1" u="sng">
                <a:solidFill>
                  <a:schemeClr val="hlink"/>
                </a:solidFill>
                <a:hlinkClick r:id="rId10"/>
              </a:rPr>
              <a:t>Yoga for Neck, Shoulders and Upper Back</a:t>
            </a:r>
            <a:endParaRPr sz="1300" b="1"/>
          </a:p>
        </p:txBody>
      </p:sp>
      <p:sp>
        <p:nvSpPr>
          <p:cNvPr id="70" name="Google Shape;70;p14"/>
          <p:cNvSpPr/>
          <p:nvPr/>
        </p:nvSpPr>
        <p:spPr>
          <a:xfrm>
            <a:off x="3663159" y="1572866"/>
            <a:ext cx="1817700" cy="1002600"/>
          </a:xfrm>
          <a:prstGeom prst="hexagon">
            <a:avLst>
              <a:gd name="adj" fmla="val 25000"/>
              <a:gd name="vf" fmla="val 115470"/>
            </a:avLst>
          </a:prstGeom>
          <a:solidFill>
            <a:srgbClr val="FFFF00"/>
          </a:solid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b="1" u="sng">
                <a:solidFill>
                  <a:schemeClr val="hlink"/>
                </a:solidFill>
                <a:hlinkClick r:id="rId11" action="ppaction://hlinksldjump"/>
              </a:rPr>
              <a:t>Create Your Own Assault Course (Fast Feet)</a:t>
            </a:r>
            <a:endParaRPr b="1"/>
          </a:p>
        </p:txBody>
      </p:sp>
      <p:sp>
        <p:nvSpPr>
          <p:cNvPr id="71" name="Google Shape;71;p14"/>
          <p:cNvSpPr/>
          <p:nvPr/>
        </p:nvSpPr>
        <p:spPr>
          <a:xfrm>
            <a:off x="5237134" y="3077482"/>
            <a:ext cx="1817700" cy="1002600"/>
          </a:xfrm>
          <a:prstGeom prst="hexagon">
            <a:avLst>
              <a:gd name="adj" fmla="val 25000"/>
              <a:gd name="vf" fmla="val 115470"/>
            </a:avLst>
          </a:prstGeom>
          <a:solidFill>
            <a:srgbClr val="FFFF00"/>
          </a:solid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 b="1" u="sng">
                <a:solidFill>
                  <a:schemeClr val="hlink"/>
                </a:solidFill>
                <a:hlinkClick r:id="rId12"/>
              </a:rPr>
              <a:t>Just Dance - The Weekend</a:t>
            </a:r>
            <a:endParaRPr sz="1300" b="1"/>
          </a:p>
        </p:txBody>
      </p:sp>
      <p:sp>
        <p:nvSpPr>
          <p:cNvPr id="72" name="Google Shape;72;p14"/>
          <p:cNvSpPr/>
          <p:nvPr/>
        </p:nvSpPr>
        <p:spPr>
          <a:xfrm>
            <a:off x="5237134" y="4084533"/>
            <a:ext cx="1817700" cy="1002600"/>
          </a:xfrm>
          <a:prstGeom prst="hexagon">
            <a:avLst>
              <a:gd name="adj" fmla="val 25000"/>
              <a:gd name="vf" fmla="val 115470"/>
            </a:avLst>
          </a:prstGeom>
          <a:solidFill>
            <a:srgbClr val="FFFF00"/>
          </a:solid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 b="1" u="sng">
                <a:solidFill>
                  <a:schemeClr val="hlink"/>
                </a:solidFill>
                <a:hlinkClick r:id="rId13" action="ppaction://hlinksldjump"/>
              </a:rPr>
              <a:t>Wacky Races (race a member of your family)</a:t>
            </a:r>
            <a:endParaRPr b="1"/>
          </a:p>
        </p:txBody>
      </p:sp>
      <p:sp>
        <p:nvSpPr>
          <p:cNvPr id="73" name="Google Shape;73;p14"/>
          <p:cNvSpPr/>
          <p:nvPr/>
        </p:nvSpPr>
        <p:spPr>
          <a:xfrm>
            <a:off x="5237117" y="1060412"/>
            <a:ext cx="1817700" cy="1002600"/>
          </a:xfrm>
          <a:prstGeom prst="hexagon">
            <a:avLst>
              <a:gd name="adj" fmla="val 25000"/>
              <a:gd name="vf" fmla="val 115470"/>
            </a:avLst>
          </a:prstGeom>
          <a:solidFill>
            <a:srgbClr val="FFFF00"/>
          </a:solid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b="1" u="sng">
                <a:solidFill>
                  <a:schemeClr val="hlink"/>
                </a:solidFill>
                <a:hlinkClick r:id="rId14"/>
              </a:rPr>
              <a:t>PE with Joe</a:t>
            </a:r>
            <a:endParaRPr b="1"/>
          </a:p>
        </p:txBody>
      </p:sp>
      <p:sp>
        <p:nvSpPr>
          <p:cNvPr id="74" name="Google Shape;74;p14"/>
          <p:cNvSpPr/>
          <p:nvPr/>
        </p:nvSpPr>
        <p:spPr>
          <a:xfrm>
            <a:off x="5237117" y="2070460"/>
            <a:ext cx="1817700" cy="1002600"/>
          </a:xfrm>
          <a:prstGeom prst="hexagon">
            <a:avLst>
              <a:gd name="adj" fmla="val 25000"/>
              <a:gd name="vf" fmla="val 115470"/>
            </a:avLst>
          </a:prstGeom>
          <a:solidFill>
            <a:srgbClr val="FFFF00"/>
          </a:solid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b="1" u="sng">
                <a:solidFill>
                  <a:schemeClr val="hlink"/>
                </a:solidFill>
                <a:hlinkClick r:id="rId15" action="ppaction://hlinksldjump"/>
              </a:rPr>
              <a:t>Squat Walk</a:t>
            </a:r>
            <a:endParaRPr b="1"/>
          </a:p>
        </p:txBody>
      </p:sp>
      <p:sp>
        <p:nvSpPr>
          <p:cNvPr id="75" name="Google Shape;75;p14"/>
          <p:cNvSpPr/>
          <p:nvPr/>
        </p:nvSpPr>
        <p:spPr>
          <a:xfrm>
            <a:off x="3663142" y="3578086"/>
            <a:ext cx="1817700" cy="1002600"/>
          </a:xfrm>
          <a:prstGeom prst="hexagon">
            <a:avLst>
              <a:gd name="adj" fmla="val 25000"/>
              <a:gd name="vf" fmla="val 115470"/>
            </a:avLst>
          </a:prstGeom>
          <a:solidFill>
            <a:srgbClr val="FFFF00"/>
          </a:solid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b="1" u="sng">
                <a:solidFill>
                  <a:schemeClr val="hlink"/>
                </a:solidFill>
                <a:hlinkClick r:id="rId16" action="ppaction://hlinksldjump"/>
              </a:rPr>
              <a:t>Create Your Own Assault Course (Balance)</a:t>
            </a:r>
            <a:endParaRPr b="1"/>
          </a:p>
        </p:txBody>
      </p:sp>
      <p:sp>
        <p:nvSpPr>
          <p:cNvPr id="76" name="Google Shape;76;p14"/>
          <p:cNvSpPr/>
          <p:nvPr/>
        </p:nvSpPr>
        <p:spPr>
          <a:xfrm>
            <a:off x="3663154" y="2572460"/>
            <a:ext cx="1817700" cy="1002600"/>
          </a:xfrm>
          <a:prstGeom prst="hexagon">
            <a:avLst>
              <a:gd name="adj" fmla="val 25000"/>
              <a:gd name="vf" fmla="val 115470"/>
            </a:avLst>
          </a:prstGeom>
          <a:solidFill>
            <a:srgbClr val="FFFF00"/>
          </a:solid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b="1" u="sng">
                <a:solidFill>
                  <a:schemeClr val="hlink"/>
                </a:solidFill>
                <a:hlinkClick r:id="rId17" action="ppaction://hlinksldjump"/>
              </a:rPr>
              <a:t>Bicep Curls</a:t>
            </a:r>
            <a:endParaRPr b="1"/>
          </a:p>
        </p:txBody>
      </p:sp>
      <p:sp>
        <p:nvSpPr>
          <p:cNvPr id="77" name="Google Shape;77;p14"/>
          <p:cNvSpPr/>
          <p:nvPr/>
        </p:nvSpPr>
        <p:spPr>
          <a:xfrm>
            <a:off x="2086183" y="56379"/>
            <a:ext cx="1817700" cy="1002600"/>
          </a:xfrm>
          <a:prstGeom prst="hexagon">
            <a:avLst>
              <a:gd name="adj" fmla="val 25000"/>
              <a:gd name="vf" fmla="val 115470"/>
            </a:avLst>
          </a:prstGeom>
          <a:solidFill>
            <a:srgbClr val="FFFF00"/>
          </a:solid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b="1" u="sng">
                <a:solidFill>
                  <a:schemeClr val="hlink"/>
                </a:solidFill>
                <a:hlinkClick r:id="" action="ppaction://hlinkshowjump?jump=nextslide"/>
              </a:rPr>
              <a:t>Circuits</a:t>
            </a:r>
            <a:endParaRPr b="1"/>
          </a:p>
        </p:txBody>
      </p:sp>
      <p:sp>
        <p:nvSpPr>
          <p:cNvPr id="78" name="Google Shape;78;p14"/>
          <p:cNvSpPr/>
          <p:nvPr/>
        </p:nvSpPr>
        <p:spPr>
          <a:xfrm>
            <a:off x="5237117" y="56387"/>
            <a:ext cx="1817700" cy="1002600"/>
          </a:xfrm>
          <a:prstGeom prst="hexagon">
            <a:avLst>
              <a:gd name="adj" fmla="val 25000"/>
              <a:gd name="vf" fmla="val 115470"/>
            </a:avLst>
          </a:prstGeom>
          <a:solidFill>
            <a:srgbClr val="FFFF00"/>
          </a:solid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b="1" u="sng">
                <a:solidFill>
                  <a:schemeClr val="hlink"/>
                </a:solidFill>
                <a:hlinkClick r:id="rId13" action="ppaction://hlinksldjump"/>
              </a:rPr>
              <a:t>Wacky Races (race a member of your family)</a:t>
            </a:r>
            <a:endParaRPr b="1"/>
          </a:p>
        </p:txBody>
      </p:sp>
      <p:sp>
        <p:nvSpPr>
          <p:cNvPr id="79" name="Google Shape;79;p14"/>
          <p:cNvSpPr/>
          <p:nvPr/>
        </p:nvSpPr>
        <p:spPr>
          <a:xfrm>
            <a:off x="6814076" y="562836"/>
            <a:ext cx="1817700" cy="1002600"/>
          </a:xfrm>
          <a:prstGeom prst="hexagon">
            <a:avLst>
              <a:gd name="adj" fmla="val 25000"/>
              <a:gd name="vf" fmla="val 115470"/>
            </a:avLst>
          </a:prstGeom>
          <a:solidFill>
            <a:srgbClr val="FFFF00"/>
          </a:solid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b="1" u="sng">
                <a:solidFill>
                  <a:schemeClr val="hlink"/>
                </a:solidFill>
                <a:hlinkClick r:id="rId5"/>
              </a:rPr>
              <a:t>Body Scan Meditation</a:t>
            </a:r>
            <a:endParaRPr b="1"/>
          </a:p>
        </p:txBody>
      </p:sp>
      <p:sp>
        <p:nvSpPr>
          <p:cNvPr id="80" name="Google Shape;80;p14"/>
          <p:cNvSpPr/>
          <p:nvPr/>
        </p:nvSpPr>
        <p:spPr>
          <a:xfrm>
            <a:off x="6814076" y="1572874"/>
            <a:ext cx="1817700" cy="1002600"/>
          </a:xfrm>
          <a:prstGeom prst="hexagon">
            <a:avLst>
              <a:gd name="adj" fmla="val 25000"/>
              <a:gd name="vf" fmla="val 115470"/>
            </a:avLst>
          </a:prstGeom>
          <a:solidFill>
            <a:srgbClr val="FFFF00"/>
          </a:solid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b="1" u="sng">
                <a:solidFill>
                  <a:schemeClr val="hlink"/>
                </a:solidFill>
                <a:hlinkClick r:id="rId6"/>
              </a:rPr>
              <a:t>Yoga for the Classroom - Yoga with Adriene</a:t>
            </a:r>
            <a:endParaRPr b="1"/>
          </a:p>
        </p:txBody>
      </p:sp>
      <p:sp>
        <p:nvSpPr>
          <p:cNvPr id="81" name="Google Shape;81;p14"/>
          <p:cNvSpPr/>
          <p:nvPr/>
        </p:nvSpPr>
        <p:spPr>
          <a:xfrm>
            <a:off x="6814076" y="2568020"/>
            <a:ext cx="1817700" cy="1002600"/>
          </a:xfrm>
          <a:prstGeom prst="hexagon">
            <a:avLst>
              <a:gd name="adj" fmla="val 25000"/>
              <a:gd name="vf" fmla="val 115470"/>
            </a:avLst>
          </a:prstGeom>
          <a:solidFill>
            <a:srgbClr val="FFFF00"/>
          </a:solid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b="1" u="sng">
                <a:solidFill>
                  <a:schemeClr val="hlink"/>
                </a:solidFill>
                <a:hlinkClick r:id="rId4" action="ppaction://hlinksldjump"/>
              </a:rPr>
              <a:t>Keepie Uppie Challenge</a:t>
            </a:r>
            <a:endParaRPr b="1"/>
          </a:p>
        </p:txBody>
      </p:sp>
      <p:sp>
        <p:nvSpPr>
          <p:cNvPr id="82" name="Google Shape;82;p14"/>
          <p:cNvSpPr/>
          <p:nvPr/>
        </p:nvSpPr>
        <p:spPr>
          <a:xfrm>
            <a:off x="6814076" y="3578078"/>
            <a:ext cx="1817700" cy="1002600"/>
          </a:xfrm>
          <a:prstGeom prst="hexagon">
            <a:avLst>
              <a:gd name="adj" fmla="val 25000"/>
              <a:gd name="vf" fmla="val 115470"/>
            </a:avLst>
          </a:prstGeom>
          <a:solidFill>
            <a:srgbClr val="FFFF00"/>
          </a:solid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b="1" u="sng">
                <a:solidFill>
                  <a:schemeClr val="hlink"/>
                </a:solidFill>
                <a:hlinkClick r:id="rId18"/>
              </a:rPr>
              <a:t>Just Dance - Rasputin</a:t>
            </a:r>
            <a:endParaRPr b="1"/>
          </a:p>
        </p:txBody>
      </p:sp>
      <p:sp>
        <p:nvSpPr>
          <p:cNvPr id="83" name="Google Shape;83;p14"/>
          <p:cNvSpPr/>
          <p:nvPr/>
        </p:nvSpPr>
        <p:spPr>
          <a:xfrm>
            <a:off x="-1064774" y="72703"/>
            <a:ext cx="1817700" cy="1002600"/>
          </a:xfrm>
          <a:prstGeom prst="hexagon">
            <a:avLst>
              <a:gd name="adj" fmla="val 25000"/>
              <a:gd name="vf" fmla="val 115470"/>
            </a:avLst>
          </a:prstGeom>
          <a:solidFill>
            <a:srgbClr val="5C5AFB"/>
          </a:solid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84" name="Google Shape;84;p14"/>
          <p:cNvSpPr/>
          <p:nvPr/>
        </p:nvSpPr>
        <p:spPr>
          <a:xfrm>
            <a:off x="-1064774" y="1058978"/>
            <a:ext cx="1817700" cy="1002600"/>
          </a:xfrm>
          <a:prstGeom prst="hexagon">
            <a:avLst>
              <a:gd name="adj" fmla="val 25000"/>
              <a:gd name="vf" fmla="val 115470"/>
            </a:avLst>
          </a:prstGeom>
          <a:solidFill>
            <a:srgbClr val="5C5AFB"/>
          </a:solid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85" name="Google Shape;85;p14"/>
          <p:cNvSpPr/>
          <p:nvPr/>
        </p:nvSpPr>
        <p:spPr>
          <a:xfrm>
            <a:off x="-1064774" y="2074178"/>
            <a:ext cx="1817700" cy="1002600"/>
          </a:xfrm>
          <a:prstGeom prst="hexagon">
            <a:avLst>
              <a:gd name="adj" fmla="val 25000"/>
              <a:gd name="vf" fmla="val 115470"/>
            </a:avLst>
          </a:prstGeom>
          <a:solidFill>
            <a:srgbClr val="5C5AFB"/>
          </a:solid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86" name="Google Shape;86;p14"/>
          <p:cNvSpPr/>
          <p:nvPr/>
        </p:nvSpPr>
        <p:spPr>
          <a:xfrm>
            <a:off x="-1064774" y="3073053"/>
            <a:ext cx="1817700" cy="1002600"/>
          </a:xfrm>
          <a:prstGeom prst="hexagon">
            <a:avLst>
              <a:gd name="adj" fmla="val 25000"/>
              <a:gd name="vf" fmla="val 115470"/>
            </a:avLst>
          </a:prstGeom>
          <a:solidFill>
            <a:srgbClr val="5C5AFB"/>
          </a:solid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87" name="Google Shape;87;p14"/>
          <p:cNvSpPr/>
          <p:nvPr/>
        </p:nvSpPr>
        <p:spPr>
          <a:xfrm>
            <a:off x="-1064774" y="4091978"/>
            <a:ext cx="1817700" cy="1002600"/>
          </a:xfrm>
          <a:prstGeom prst="hexagon">
            <a:avLst>
              <a:gd name="adj" fmla="val 25000"/>
              <a:gd name="vf" fmla="val 115470"/>
            </a:avLst>
          </a:prstGeom>
          <a:solidFill>
            <a:srgbClr val="5C5AFB"/>
          </a:solid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88" name="Google Shape;88;p14"/>
          <p:cNvSpPr/>
          <p:nvPr/>
        </p:nvSpPr>
        <p:spPr>
          <a:xfrm>
            <a:off x="8388076" y="1058978"/>
            <a:ext cx="1817700" cy="1002600"/>
          </a:xfrm>
          <a:prstGeom prst="hexagon">
            <a:avLst>
              <a:gd name="adj" fmla="val 25000"/>
              <a:gd name="vf" fmla="val 115470"/>
            </a:avLst>
          </a:prstGeom>
          <a:solidFill>
            <a:srgbClr val="5C5AFB"/>
          </a:solid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89" name="Google Shape;89;p14"/>
          <p:cNvSpPr/>
          <p:nvPr/>
        </p:nvSpPr>
        <p:spPr>
          <a:xfrm>
            <a:off x="8388076" y="2054128"/>
            <a:ext cx="1817700" cy="1002600"/>
          </a:xfrm>
          <a:prstGeom prst="hexagon">
            <a:avLst>
              <a:gd name="adj" fmla="val 25000"/>
              <a:gd name="vf" fmla="val 115470"/>
            </a:avLst>
          </a:prstGeom>
          <a:solidFill>
            <a:srgbClr val="5C5AFB"/>
          </a:solid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90" name="Google Shape;90;p14"/>
          <p:cNvSpPr/>
          <p:nvPr/>
        </p:nvSpPr>
        <p:spPr>
          <a:xfrm>
            <a:off x="8388076" y="3073053"/>
            <a:ext cx="1817700" cy="1002600"/>
          </a:xfrm>
          <a:prstGeom prst="hexagon">
            <a:avLst>
              <a:gd name="adj" fmla="val 25000"/>
              <a:gd name="vf" fmla="val 115470"/>
            </a:avLst>
          </a:prstGeom>
          <a:solidFill>
            <a:srgbClr val="5C5AFB"/>
          </a:solid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91" name="Google Shape;91;p14"/>
          <p:cNvSpPr/>
          <p:nvPr/>
        </p:nvSpPr>
        <p:spPr>
          <a:xfrm>
            <a:off x="8388076" y="4091978"/>
            <a:ext cx="1817700" cy="1002600"/>
          </a:xfrm>
          <a:prstGeom prst="hexagon">
            <a:avLst>
              <a:gd name="adj" fmla="val 25000"/>
              <a:gd name="vf" fmla="val 115470"/>
            </a:avLst>
          </a:prstGeom>
          <a:solidFill>
            <a:srgbClr val="5C5AFB"/>
          </a:solid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92" name="Google Shape;92;p14"/>
          <p:cNvSpPr/>
          <p:nvPr/>
        </p:nvSpPr>
        <p:spPr>
          <a:xfrm>
            <a:off x="8388076" y="72703"/>
            <a:ext cx="1817700" cy="1002600"/>
          </a:xfrm>
          <a:prstGeom prst="hexagon">
            <a:avLst>
              <a:gd name="adj" fmla="val 25000"/>
              <a:gd name="vf" fmla="val 115470"/>
            </a:avLst>
          </a:prstGeom>
          <a:solidFill>
            <a:srgbClr val="5C5AFB"/>
          </a:solid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93" name="Google Shape;93;p14"/>
          <p:cNvSpPr/>
          <p:nvPr/>
        </p:nvSpPr>
        <p:spPr>
          <a:xfrm>
            <a:off x="-1064774" y="-933622"/>
            <a:ext cx="1817700" cy="1002600"/>
          </a:xfrm>
          <a:prstGeom prst="hexagon">
            <a:avLst>
              <a:gd name="adj" fmla="val 25000"/>
              <a:gd name="vf" fmla="val 115470"/>
            </a:avLst>
          </a:prstGeom>
          <a:solidFill>
            <a:srgbClr val="5C5AFB"/>
          </a:solid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94" name="Google Shape;94;p14"/>
          <p:cNvSpPr/>
          <p:nvPr/>
        </p:nvSpPr>
        <p:spPr>
          <a:xfrm>
            <a:off x="8388076" y="-928472"/>
            <a:ext cx="1817700" cy="1002600"/>
          </a:xfrm>
          <a:prstGeom prst="hexagon">
            <a:avLst>
              <a:gd name="adj" fmla="val 25000"/>
              <a:gd name="vf" fmla="val 115470"/>
            </a:avLst>
          </a:prstGeom>
          <a:solidFill>
            <a:srgbClr val="5C5AFB"/>
          </a:solid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95" name="Google Shape;95;p14"/>
          <p:cNvSpPr/>
          <p:nvPr/>
        </p:nvSpPr>
        <p:spPr>
          <a:xfrm>
            <a:off x="512226" y="4605878"/>
            <a:ext cx="1817700" cy="1002600"/>
          </a:xfrm>
          <a:prstGeom prst="hexagon">
            <a:avLst>
              <a:gd name="adj" fmla="val 25000"/>
              <a:gd name="vf" fmla="val 115470"/>
            </a:avLst>
          </a:prstGeom>
          <a:solidFill>
            <a:srgbClr val="FFFFFF"/>
          </a:solid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96" name="Google Shape;96;p14"/>
          <p:cNvSpPr/>
          <p:nvPr/>
        </p:nvSpPr>
        <p:spPr>
          <a:xfrm>
            <a:off x="3663151" y="4573228"/>
            <a:ext cx="1817700" cy="1002600"/>
          </a:xfrm>
          <a:prstGeom prst="hexagon">
            <a:avLst>
              <a:gd name="adj" fmla="val 25000"/>
              <a:gd name="vf" fmla="val 115470"/>
            </a:avLst>
          </a:prstGeom>
          <a:solidFill>
            <a:srgbClr val="FFFFFF"/>
          </a:solid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97" name="Google Shape;97;p14"/>
          <p:cNvSpPr/>
          <p:nvPr/>
        </p:nvSpPr>
        <p:spPr>
          <a:xfrm>
            <a:off x="6814076" y="4588128"/>
            <a:ext cx="1817700" cy="1002600"/>
          </a:xfrm>
          <a:prstGeom prst="hexagon">
            <a:avLst>
              <a:gd name="adj" fmla="val 25000"/>
              <a:gd name="vf" fmla="val 115470"/>
            </a:avLst>
          </a:prstGeom>
          <a:solidFill>
            <a:srgbClr val="FFFFFF"/>
          </a:solid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98" name="Google Shape;98;p14"/>
          <p:cNvSpPr/>
          <p:nvPr/>
        </p:nvSpPr>
        <p:spPr>
          <a:xfrm>
            <a:off x="512226" y="-457522"/>
            <a:ext cx="1817700" cy="1002600"/>
          </a:xfrm>
          <a:prstGeom prst="hexagon">
            <a:avLst>
              <a:gd name="adj" fmla="val 25000"/>
              <a:gd name="vf" fmla="val 115470"/>
            </a:avLst>
          </a:prstGeom>
          <a:solidFill>
            <a:srgbClr val="FFFFFF"/>
          </a:solid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99" name="Google Shape;99;p14"/>
          <p:cNvSpPr/>
          <p:nvPr/>
        </p:nvSpPr>
        <p:spPr>
          <a:xfrm>
            <a:off x="3661651" y="-447222"/>
            <a:ext cx="1817700" cy="1002600"/>
          </a:xfrm>
          <a:prstGeom prst="hexagon">
            <a:avLst>
              <a:gd name="adj" fmla="val 25000"/>
              <a:gd name="vf" fmla="val 115470"/>
            </a:avLst>
          </a:prstGeom>
          <a:solidFill>
            <a:srgbClr val="FFFFFF"/>
          </a:solid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00" name="Google Shape;100;p14"/>
          <p:cNvSpPr/>
          <p:nvPr/>
        </p:nvSpPr>
        <p:spPr>
          <a:xfrm>
            <a:off x="6811076" y="-447222"/>
            <a:ext cx="1817700" cy="1002600"/>
          </a:xfrm>
          <a:prstGeom prst="hexagon">
            <a:avLst>
              <a:gd name="adj" fmla="val 25000"/>
              <a:gd name="vf" fmla="val 115470"/>
            </a:avLst>
          </a:prstGeom>
          <a:solidFill>
            <a:srgbClr val="FFFFFF"/>
          </a:solid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01" name="Google Shape;101;p14"/>
          <p:cNvSpPr/>
          <p:nvPr/>
        </p:nvSpPr>
        <p:spPr>
          <a:xfrm>
            <a:off x="5237126" y="5085703"/>
            <a:ext cx="1817700" cy="1002600"/>
          </a:xfrm>
          <a:prstGeom prst="hexagon">
            <a:avLst>
              <a:gd name="adj" fmla="val 25000"/>
              <a:gd name="vf" fmla="val 115470"/>
            </a:avLst>
          </a:prstGeom>
          <a:solidFill>
            <a:srgbClr val="FFFFFF"/>
          </a:solid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02" name="Google Shape;102;p14"/>
          <p:cNvSpPr/>
          <p:nvPr/>
        </p:nvSpPr>
        <p:spPr>
          <a:xfrm>
            <a:off x="2086176" y="5081978"/>
            <a:ext cx="1817700" cy="1002600"/>
          </a:xfrm>
          <a:prstGeom prst="hexagon">
            <a:avLst>
              <a:gd name="adj" fmla="val 25000"/>
              <a:gd name="vf" fmla="val 115470"/>
            </a:avLst>
          </a:prstGeom>
          <a:solidFill>
            <a:srgbClr val="FFFFFF"/>
          </a:solid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03" name="Google Shape;103;p14"/>
          <p:cNvSpPr/>
          <p:nvPr/>
        </p:nvSpPr>
        <p:spPr>
          <a:xfrm>
            <a:off x="2086176" y="-948522"/>
            <a:ext cx="1817700" cy="1002600"/>
          </a:xfrm>
          <a:prstGeom prst="hexagon">
            <a:avLst>
              <a:gd name="adj" fmla="val 25000"/>
              <a:gd name="vf" fmla="val 115470"/>
            </a:avLst>
          </a:prstGeom>
          <a:solidFill>
            <a:srgbClr val="FFFFFF"/>
          </a:solid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04" name="Google Shape;104;p14"/>
          <p:cNvSpPr/>
          <p:nvPr/>
        </p:nvSpPr>
        <p:spPr>
          <a:xfrm>
            <a:off x="5237126" y="-944797"/>
            <a:ext cx="1817700" cy="1002600"/>
          </a:xfrm>
          <a:prstGeom prst="hexagon">
            <a:avLst>
              <a:gd name="adj" fmla="val 25000"/>
              <a:gd name="vf" fmla="val 115470"/>
            </a:avLst>
          </a:prstGeom>
          <a:solidFill>
            <a:srgbClr val="FFFFFF"/>
          </a:solid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15"/>
          <p:cNvSpPr txBox="1">
            <a:spLocks noGrp="1"/>
          </p:cNvSpPr>
          <p:nvPr>
            <p:ph type="title"/>
          </p:nvPr>
        </p:nvSpPr>
        <p:spPr>
          <a:xfrm>
            <a:off x="4668000" y="174250"/>
            <a:ext cx="4323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latin typeface="Comic Sans MS"/>
                <a:ea typeface="Comic Sans MS"/>
                <a:cs typeface="Comic Sans MS"/>
                <a:sym typeface="Comic Sans MS"/>
              </a:rPr>
              <a:t>Circuits</a:t>
            </a:r>
            <a:endParaRPr>
              <a:latin typeface="Comic Sans MS"/>
              <a:ea typeface="Comic Sans MS"/>
              <a:cs typeface="Comic Sans MS"/>
              <a:sym typeface="Comic Sans MS"/>
            </a:endParaRPr>
          </a:p>
        </p:txBody>
      </p:sp>
      <p:sp>
        <p:nvSpPr>
          <p:cNvPr id="110" name="Google Shape;110;p15"/>
          <p:cNvSpPr txBox="1">
            <a:spLocks noGrp="1"/>
          </p:cNvSpPr>
          <p:nvPr>
            <p:ph type="body" idx="1"/>
          </p:nvPr>
        </p:nvSpPr>
        <p:spPr>
          <a:xfrm>
            <a:off x="0" y="121450"/>
            <a:ext cx="45414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900">
                <a:solidFill>
                  <a:srgbClr val="000000"/>
                </a:solidFill>
                <a:latin typeface="Comic Sans MS"/>
                <a:ea typeface="Comic Sans MS"/>
                <a:cs typeface="Comic Sans MS"/>
                <a:sym typeface="Comic Sans MS"/>
              </a:rPr>
              <a:t>For this exercise you have </a:t>
            </a:r>
            <a:r>
              <a:rPr lang="en" sz="1900" b="1" u="sng">
                <a:solidFill>
                  <a:srgbClr val="000000"/>
                </a:solidFill>
                <a:latin typeface="Comic Sans MS"/>
                <a:ea typeface="Comic Sans MS"/>
                <a:cs typeface="Comic Sans MS"/>
                <a:sym typeface="Comic Sans MS"/>
              </a:rPr>
              <a:t>5 different exercises</a:t>
            </a:r>
            <a:r>
              <a:rPr lang="en" sz="1900">
                <a:solidFill>
                  <a:srgbClr val="000000"/>
                </a:solidFill>
                <a:latin typeface="Comic Sans MS"/>
                <a:ea typeface="Comic Sans MS"/>
                <a:cs typeface="Comic Sans MS"/>
                <a:sym typeface="Comic Sans MS"/>
              </a:rPr>
              <a:t> to complete, performing each for </a:t>
            </a:r>
            <a:r>
              <a:rPr lang="en" sz="1900" b="1" u="sng">
                <a:solidFill>
                  <a:srgbClr val="000000"/>
                </a:solidFill>
                <a:latin typeface="Comic Sans MS"/>
                <a:ea typeface="Comic Sans MS"/>
                <a:cs typeface="Comic Sans MS"/>
                <a:sym typeface="Comic Sans MS"/>
              </a:rPr>
              <a:t>45 seconds</a:t>
            </a:r>
            <a:r>
              <a:rPr lang="en" sz="1900">
                <a:solidFill>
                  <a:srgbClr val="000000"/>
                </a:solidFill>
                <a:latin typeface="Comic Sans MS"/>
                <a:ea typeface="Comic Sans MS"/>
                <a:cs typeface="Comic Sans MS"/>
                <a:sym typeface="Comic Sans MS"/>
              </a:rPr>
              <a:t> &amp; then </a:t>
            </a:r>
            <a:r>
              <a:rPr lang="en" sz="1900" b="1" u="sng">
                <a:solidFill>
                  <a:srgbClr val="000000"/>
                </a:solidFill>
                <a:latin typeface="Comic Sans MS"/>
                <a:ea typeface="Comic Sans MS"/>
                <a:cs typeface="Comic Sans MS"/>
                <a:sym typeface="Comic Sans MS"/>
              </a:rPr>
              <a:t>rest</a:t>
            </a:r>
            <a:r>
              <a:rPr lang="en" sz="1900">
                <a:solidFill>
                  <a:srgbClr val="000000"/>
                </a:solidFill>
                <a:latin typeface="Comic Sans MS"/>
                <a:ea typeface="Comic Sans MS"/>
                <a:cs typeface="Comic Sans MS"/>
                <a:sym typeface="Comic Sans MS"/>
              </a:rPr>
              <a:t> for </a:t>
            </a:r>
            <a:r>
              <a:rPr lang="en" sz="1900" b="1" u="sng">
                <a:solidFill>
                  <a:srgbClr val="000000"/>
                </a:solidFill>
                <a:latin typeface="Comic Sans MS"/>
                <a:ea typeface="Comic Sans MS"/>
                <a:cs typeface="Comic Sans MS"/>
                <a:sym typeface="Comic Sans MS"/>
              </a:rPr>
              <a:t>15 seconds</a:t>
            </a:r>
            <a:r>
              <a:rPr lang="en" sz="1900">
                <a:solidFill>
                  <a:srgbClr val="000000"/>
                </a:solidFill>
                <a:latin typeface="Comic Sans MS"/>
                <a:ea typeface="Comic Sans MS"/>
                <a:cs typeface="Comic Sans MS"/>
                <a:sym typeface="Comic Sans MS"/>
              </a:rPr>
              <a:t>. Make sure you give it your all, it doesn’t last long. Repeat the 5 exercises twice.</a:t>
            </a:r>
            <a:endParaRPr sz="1900">
              <a:solidFill>
                <a:srgbClr val="000000"/>
              </a:solidFill>
              <a:latin typeface="Comic Sans MS"/>
              <a:ea typeface="Comic Sans MS"/>
              <a:cs typeface="Comic Sans MS"/>
              <a:sym typeface="Comic Sans MS"/>
            </a:endParaRPr>
          </a:p>
          <a:p>
            <a:pPr marL="0" lvl="0" indent="0" algn="l" rtl="0">
              <a:lnSpc>
                <a:spcPct val="100000"/>
              </a:lnSpc>
              <a:spcBef>
                <a:spcPts val="1600"/>
              </a:spcBef>
              <a:spcAft>
                <a:spcPts val="0"/>
              </a:spcAft>
              <a:buNone/>
            </a:pPr>
            <a:r>
              <a:rPr lang="en" sz="1900" b="1" u="sng">
                <a:solidFill>
                  <a:srgbClr val="000000"/>
                </a:solidFill>
                <a:latin typeface="Comic Sans MS"/>
                <a:ea typeface="Comic Sans MS"/>
                <a:cs typeface="Comic Sans MS"/>
                <a:sym typeface="Comic Sans MS"/>
              </a:rPr>
              <a:t>Exercises to complete:</a:t>
            </a:r>
            <a:endParaRPr sz="1900" b="1" u="sng">
              <a:solidFill>
                <a:srgbClr val="000000"/>
              </a:solidFill>
              <a:latin typeface="Comic Sans MS"/>
              <a:ea typeface="Comic Sans MS"/>
              <a:cs typeface="Comic Sans MS"/>
              <a:sym typeface="Comic Sans MS"/>
            </a:endParaRPr>
          </a:p>
          <a:p>
            <a:pPr marL="0" lvl="0" indent="0" algn="l" rtl="0">
              <a:lnSpc>
                <a:spcPct val="100000"/>
              </a:lnSpc>
              <a:spcBef>
                <a:spcPts val="0"/>
              </a:spcBef>
              <a:spcAft>
                <a:spcPts val="0"/>
              </a:spcAft>
              <a:buNone/>
            </a:pPr>
            <a:r>
              <a:rPr lang="en" sz="1900">
                <a:solidFill>
                  <a:srgbClr val="000000"/>
                </a:solidFill>
                <a:latin typeface="Comic Sans MS"/>
                <a:ea typeface="Comic Sans MS"/>
                <a:cs typeface="Comic Sans MS"/>
                <a:sym typeface="Comic Sans MS"/>
              </a:rPr>
              <a:t>Star jumps- </a:t>
            </a:r>
            <a:r>
              <a:rPr lang="en" sz="1300">
                <a:solidFill>
                  <a:srgbClr val="000000"/>
                </a:solidFill>
                <a:latin typeface="Comic Sans MS"/>
                <a:ea typeface="Comic Sans MS"/>
                <a:cs typeface="Comic Sans MS"/>
                <a:sym typeface="Comic Sans MS"/>
              </a:rPr>
              <a:t>Jumping in an upward motion whilst waving your arms up and down.</a:t>
            </a:r>
            <a:endParaRPr sz="1300">
              <a:solidFill>
                <a:srgbClr val="000000"/>
              </a:solidFill>
              <a:latin typeface="Comic Sans MS"/>
              <a:ea typeface="Comic Sans MS"/>
              <a:cs typeface="Comic Sans MS"/>
              <a:sym typeface="Comic Sans MS"/>
            </a:endParaRPr>
          </a:p>
          <a:p>
            <a:pPr marL="0" lvl="0" indent="0" algn="l" rtl="0">
              <a:lnSpc>
                <a:spcPct val="100000"/>
              </a:lnSpc>
              <a:spcBef>
                <a:spcPts val="0"/>
              </a:spcBef>
              <a:spcAft>
                <a:spcPts val="0"/>
              </a:spcAft>
              <a:buNone/>
            </a:pPr>
            <a:r>
              <a:rPr lang="en" sz="1900">
                <a:solidFill>
                  <a:srgbClr val="000000"/>
                </a:solidFill>
                <a:latin typeface="Comic Sans MS"/>
                <a:ea typeface="Comic Sans MS"/>
                <a:cs typeface="Comic Sans MS"/>
                <a:sym typeface="Comic Sans MS"/>
              </a:rPr>
              <a:t>Sit ups-</a:t>
            </a:r>
            <a:r>
              <a:rPr lang="en" sz="1300">
                <a:solidFill>
                  <a:srgbClr val="000000"/>
                </a:solidFill>
                <a:latin typeface="Comic Sans MS"/>
                <a:ea typeface="Comic Sans MS"/>
                <a:cs typeface="Comic Sans MS"/>
                <a:sym typeface="Comic Sans MS"/>
              </a:rPr>
              <a:t>Lie on your back, with your hand behind your head and use your stomach muscles to lift you up and down.</a:t>
            </a:r>
            <a:endParaRPr sz="1300">
              <a:solidFill>
                <a:srgbClr val="000000"/>
              </a:solidFill>
              <a:latin typeface="Comic Sans MS"/>
              <a:ea typeface="Comic Sans MS"/>
              <a:cs typeface="Comic Sans MS"/>
              <a:sym typeface="Comic Sans MS"/>
            </a:endParaRPr>
          </a:p>
          <a:p>
            <a:pPr marL="0" lvl="0" indent="0" algn="l" rtl="0">
              <a:lnSpc>
                <a:spcPct val="100000"/>
              </a:lnSpc>
              <a:spcBef>
                <a:spcPts val="0"/>
              </a:spcBef>
              <a:spcAft>
                <a:spcPts val="0"/>
              </a:spcAft>
              <a:buNone/>
            </a:pPr>
            <a:r>
              <a:rPr lang="en" sz="1900">
                <a:solidFill>
                  <a:srgbClr val="000000"/>
                </a:solidFill>
                <a:latin typeface="Comic Sans MS"/>
                <a:ea typeface="Comic Sans MS"/>
                <a:cs typeface="Comic Sans MS"/>
                <a:sym typeface="Comic Sans MS"/>
              </a:rPr>
              <a:t>Sprinting on the spot- </a:t>
            </a:r>
            <a:r>
              <a:rPr lang="en" sz="1300">
                <a:solidFill>
                  <a:srgbClr val="000000"/>
                </a:solidFill>
                <a:latin typeface="Comic Sans MS"/>
                <a:ea typeface="Comic Sans MS"/>
                <a:cs typeface="Comic Sans MS"/>
                <a:sym typeface="Comic Sans MS"/>
              </a:rPr>
              <a:t>Run as fast as you can!</a:t>
            </a:r>
            <a:endParaRPr sz="1300">
              <a:solidFill>
                <a:srgbClr val="000000"/>
              </a:solidFill>
              <a:latin typeface="Comic Sans MS"/>
              <a:ea typeface="Comic Sans MS"/>
              <a:cs typeface="Comic Sans MS"/>
              <a:sym typeface="Comic Sans MS"/>
            </a:endParaRPr>
          </a:p>
          <a:p>
            <a:pPr marL="0" lvl="0" indent="0" algn="l" rtl="0">
              <a:lnSpc>
                <a:spcPct val="100000"/>
              </a:lnSpc>
              <a:spcBef>
                <a:spcPts val="0"/>
              </a:spcBef>
              <a:spcAft>
                <a:spcPts val="0"/>
              </a:spcAft>
              <a:buNone/>
            </a:pPr>
            <a:r>
              <a:rPr lang="en" sz="1900">
                <a:solidFill>
                  <a:srgbClr val="000000"/>
                </a:solidFill>
                <a:latin typeface="Comic Sans MS"/>
                <a:ea typeface="Comic Sans MS"/>
                <a:cs typeface="Comic Sans MS"/>
                <a:sym typeface="Comic Sans MS"/>
              </a:rPr>
              <a:t>Mountain climbers- </a:t>
            </a:r>
            <a:r>
              <a:rPr lang="en" sz="1300">
                <a:solidFill>
                  <a:srgbClr val="222222"/>
                </a:solidFill>
                <a:highlight>
                  <a:srgbClr val="FFFFFF"/>
                </a:highlight>
                <a:latin typeface="Comic Sans MS"/>
                <a:ea typeface="Comic Sans MS"/>
                <a:cs typeface="Comic Sans MS"/>
                <a:sym typeface="Comic Sans MS"/>
              </a:rPr>
              <a:t>Start in a plank position, Pull your right knee into your chest., quickly switch and pull the left knee in. Continue to switch knees.</a:t>
            </a:r>
            <a:endParaRPr sz="1300">
              <a:solidFill>
                <a:srgbClr val="222222"/>
              </a:solidFill>
              <a:highlight>
                <a:srgbClr val="FFFFFF"/>
              </a:highlight>
              <a:latin typeface="Comic Sans MS"/>
              <a:ea typeface="Comic Sans MS"/>
              <a:cs typeface="Comic Sans MS"/>
              <a:sym typeface="Comic Sans MS"/>
            </a:endParaRPr>
          </a:p>
          <a:p>
            <a:pPr marL="0" lvl="0" indent="0" algn="l" rtl="0">
              <a:lnSpc>
                <a:spcPct val="100000"/>
              </a:lnSpc>
              <a:spcBef>
                <a:spcPts val="0"/>
              </a:spcBef>
              <a:spcAft>
                <a:spcPts val="0"/>
              </a:spcAft>
              <a:buNone/>
            </a:pPr>
            <a:r>
              <a:rPr lang="en" sz="1900">
                <a:solidFill>
                  <a:srgbClr val="000000"/>
                </a:solidFill>
                <a:latin typeface="Comic Sans MS"/>
                <a:ea typeface="Comic Sans MS"/>
                <a:cs typeface="Comic Sans MS"/>
                <a:sym typeface="Comic Sans MS"/>
              </a:rPr>
              <a:t>Burpees-</a:t>
            </a:r>
            <a:r>
              <a:rPr lang="en" sz="1400">
                <a:solidFill>
                  <a:srgbClr val="000000"/>
                </a:solidFill>
                <a:latin typeface="Comic Sans MS"/>
                <a:ea typeface="Comic Sans MS"/>
                <a:cs typeface="Comic Sans MS"/>
                <a:sym typeface="Comic Sans MS"/>
              </a:rPr>
              <a:t>No explanation needed!</a:t>
            </a:r>
            <a:endParaRPr sz="1400">
              <a:solidFill>
                <a:srgbClr val="000000"/>
              </a:solidFill>
              <a:latin typeface="Comic Sans MS"/>
              <a:ea typeface="Comic Sans MS"/>
              <a:cs typeface="Comic Sans MS"/>
              <a:sym typeface="Comic Sans MS"/>
            </a:endParaRPr>
          </a:p>
        </p:txBody>
      </p:sp>
      <p:pic>
        <p:nvPicPr>
          <p:cNvPr id="111" name="Google Shape;111;p15" descr="10 rounds / no music / 8 bit alerts" title="HIIT 10 mins Interval Timer / 45 seconds work 15 rest / 45 secs on 15 secs off">
            <a:hlinkClick r:id="rId3"/>
          </p:cNvPr>
          <p:cNvPicPr preferRelativeResize="0"/>
          <p:nvPr/>
        </p:nvPicPr>
        <p:blipFill>
          <a:blip r:embed="rId4">
            <a:alphaModFix/>
          </a:blip>
          <a:stretch>
            <a:fillRect/>
          </a:stretch>
        </p:blipFill>
        <p:spPr>
          <a:xfrm>
            <a:off x="4541400" y="1170125"/>
            <a:ext cx="4450200" cy="3337650"/>
          </a:xfrm>
          <a:prstGeom prst="rect">
            <a:avLst/>
          </a:prstGeom>
          <a:noFill/>
          <a:ln>
            <a:noFill/>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pic>
        <p:nvPicPr>
          <p:cNvPr id="116" name="Google Shape;116;p16"/>
          <p:cNvPicPr preferRelativeResize="0"/>
          <p:nvPr/>
        </p:nvPicPr>
        <p:blipFill>
          <a:blip r:embed="rId3">
            <a:alphaModFix/>
          </a:blip>
          <a:stretch>
            <a:fillRect/>
          </a:stretch>
        </p:blipFill>
        <p:spPr>
          <a:xfrm>
            <a:off x="206125" y="568725"/>
            <a:ext cx="2857500" cy="4371975"/>
          </a:xfrm>
          <a:prstGeom prst="rect">
            <a:avLst/>
          </a:prstGeom>
          <a:noFill/>
          <a:ln>
            <a:noFill/>
          </a:ln>
        </p:spPr>
      </p:pic>
      <p:sp>
        <p:nvSpPr>
          <p:cNvPr id="117" name="Google Shape;117;p16"/>
          <p:cNvSpPr txBox="1"/>
          <p:nvPr/>
        </p:nvSpPr>
        <p:spPr>
          <a:xfrm>
            <a:off x="3357375" y="174575"/>
            <a:ext cx="5586600" cy="684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000" b="1" u="sng">
                <a:latin typeface="Comic Sans MS"/>
                <a:ea typeface="Comic Sans MS"/>
                <a:cs typeface="Comic Sans MS"/>
                <a:sym typeface="Comic Sans MS"/>
              </a:rPr>
              <a:t>Keepie Uppie Challenge</a:t>
            </a:r>
            <a:endParaRPr sz="2000" b="1" u="sng">
              <a:latin typeface="Comic Sans MS"/>
              <a:ea typeface="Comic Sans MS"/>
              <a:cs typeface="Comic Sans MS"/>
              <a:sym typeface="Comic Sans MS"/>
            </a:endParaRPr>
          </a:p>
        </p:txBody>
      </p:sp>
      <p:sp>
        <p:nvSpPr>
          <p:cNvPr id="118" name="Google Shape;118;p16"/>
          <p:cNvSpPr txBox="1"/>
          <p:nvPr/>
        </p:nvSpPr>
        <p:spPr>
          <a:xfrm>
            <a:off x="3505100" y="805775"/>
            <a:ext cx="4875000" cy="3746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a:latin typeface="Comic Sans MS"/>
                <a:ea typeface="Comic Sans MS"/>
                <a:cs typeface="Comic Sans MS"/>
                <a:sym typeface="Comic Sans MS"/>
              </a:rPr>
              <a:t>Let’s work on our </a:t>
            </a:r>
            <a:r>
              <a:rPr lang="en" sz="1800">
                <a:highlight>
                  <a:srgbClr val="FFFFFF"/>
                </a:highlight>
                <a:latin typeface="Comic Sans MS"/>
                <a:ea typeface="Comic Sans MS"/>
                <a:cs typeface="Comic Sans MS"/>
                <a:sym typeface="Comic Sans MS"/>
              </a:rPr>
              <a:t>ball control, have a workout and have some fun at the same time!</a:t>
            </a:r>
            <a:endParaRPr sz="1800">
              <a:highlight>
                <a:srgbClr val="FFFFFF"/>
              </a:highlight>
              <a:latin typeface="Comic Sans MS"/>
              <a:ea typeface="Comic Sans MS"/>
              <a:cs typeface="Comic Sans MS"/>
              <a:sym typeface="Comic Sans MS"/>
            </a:endParaRPr>
          </a:p>
          <a:p>
            <a:pPr marL="0" lvl="0" indent="0" algn="l" rtl="0">
              <a:spcBef>
                <a:spcPts val="0"/>
              </a:spcBef>
              <a:spcAft>
                <a:spcPts val="0"/>
              </a:spcAft>
              <a:buNone/>
            </a:pPr>
            <a:endParaRPr sz="1800">
              <a:highlight>
                <a:srgbClr val="FFFFFF"/>
              </a:highlight>
              <a:latin typeface="Comic Sans MS"/>
              <a:ea typeface="Comic Sans MS"/>
              <a:cs typeface="Comic Sans MS"/>
              <a:sym typeface="Comic Sans MS"/>
            </a:endParaRPr>
          </a:p>
          <a:p>
            <a:pPr marL="0" lvl="0" indent="0" algn="l" rtl="0">
              <a:spcBef>
                <a:spcPts val="0"/>
              </a:spcBef>
              <a:spcAft>
                <a:spcPts val="0"/>
              </a:spcAft>
              <a:buNone/>
            </a:pPr>
            <a:endParaRPr sz="1800">
              <a:highlight>
                <a:srgbClr val="FFFFFF"/>
              </a:highlight>
              <a:latin typeface="Comic Sans MS"/>
              <a:ea typeface="Comic Sans MS"/>
              <a:cs typeface="Comic Sans MS"/>
              <a:sym typeface="Comic Sans MS"/>
            </a:endParaRPr>
          </a:p>
          <a:p>
            <a:pPr marL="0" lvl="0" indent="0" algn="l" rtl="0">
              <a:spcBef>
                <a:spcPts val="0"/>
              </a:spcBef>
              <a:spcAft>
                <a:spcPts val="0"/>
              </a:spcAft>
              <a:buNone/>
            </a:pPr>
            <a:r>
              <a:rPr lang="en" sz="1800">
                <a:latin typeface="Comic Sans MS"/>
                <a:ea typeface="Comic Sans MS"/>
                <a:cs typeface="Comic Sans MS"/>
                <a:sym typeface="Comic Sans MS"/>
              </a:rPr>
              <a:t>Your Challenge is to see how long you can juggle a ball (or toilet roll even a pair of balled up socks) with your feet.</a:t>
            </a:r>
            <a:endParaRPr sz="1800">
              <a:latin typeface="Comic Sans MS"/>
              <a:ea typeface="Comic Sans MS"/>
              <a:cs typeface="Comic Sans MS"/>
              <a:sym typeface="Comic Sans MS"/>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17"/>
          <p:cNvSpPr txBox="1"/>
          <p:nvPr/>
        </p:nvSpPr>
        <p:spPr>
          <a:xfrm>
            <a:off x="3357375" y="174575"/>
            <a:ext cx="5586600" cy="684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000" b="1" u="sng">
                <a:latin typeface="Comic Sans MS"/>
                <a:ea typeface="Comic Sans MS"/>
                <a:cs typeface="Comic Sans MS"/>
                <a:sym typeface="Comic Sans MS"/>
              </a:rPr>
              <a:t>Create Your Own Assault Course!</a:t>
            </a:r>
            <a:endParaRPr sz="2000" b="1" u="sng">
              <a:latin typeface="Comic Sans MS"/>
              <a:ea typeface="Comic Sans MS"/>
              <a:cs typeface="Comic Sans MS"/>
              <a:sym typeface="Comic Sans MS"/>
            </a:endParaRPr>
          </a:p>
        </p:txBody>
      </p:sp>
      <p:sp>
        <p:nvSpPr>
          <p:cNvPr id="124" name="Google Shape;124;p17"/>
          <p:cNvSpPr txBox="1"/>
          <p:nvPr/>
        </p:nvSpPr>
        <p:spPr>
          <a:xfrm>
            <a:off x="3505100" y="805775"/>
            <a:ext cx="4875000" cy="3746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a:latin typeface="Comic Sans MS"/>
                <a:ea typeface="Comic Sans MS"/>
                <a:cs typeface="Comic Sans MS"/>
                <a:sym typeface="Comic Sans MS"/>
              </a:rPr>
              <a:t>This video shows you 5 different fast feet exercises. Can you create a (safe!) assault course around your room, your garden or your home based on these exercises?</a:t>
            </a:r>
            <a:endParaRPr sz="1800">
              <a:latin typeface="Comic Sans MS"/>
              <a:ea typeface="Comic Sans MS"/>
              <a:cs typeface="Comic Sans MS"/>
              <a:sym typeface="Comic Sans MS"/>
            </a:endParaRPr>
          </a:p>
          <a:p>
            <a:pPr marL="0" lvl="0" indent="0" algn="l" rtl="0">
              <a:spcBef>
                <a:spcPts val="0"/>
              </a:spcBef>
              <a:spcAft>
                <a:spcPts val="0"/>
              </a:spcAft>
              <a:buNone/>
            </a:pPr>
            <a:endParaRPr sz="1800">
              <a:latin typeface="Comic Sans MS"/>
              <a:ea typeface="Comic Sans MS"/>
              <a:cs typeface="Comic Sans MS"/>
              <a:sym typeface="Comic Sans MS"/>
            </a:endParaRPr>
          </a:p>
          <a:p>
            <a:pPr marL="0" lvl="0" indent="0" algn="l" rtl="0">
              <a:spcBef>
                <a:spcPts val="0"/>
              </a:spcBef>
              <a:spcAft>
                <a:spcPts val="0"/>
              </a:spcAft>
              <a:buNone/>
            </a:pPr>
            <a:r>
              <a:rPr lang="en" sz="1800">
                <a:latin typeface="Comic Sans MS"/>
                <a:ea typeface="Comic Sans MS"/>
                <a:cs typeface="Comic Sans MS"/>
                <a:sym typeface="Comic Sans MS"/>
              </a:rPr>
              <a:t>If they are willing, see if you can get other members of your family to join in! Can they beat your PB?</a:t>
            </a:r>
            <a:endParaRPr sz="1800">
              <a:latin typeface="Comic Sans MS"/>
              <a:ea typeface="Comic Sans MS"/>
              <a:cs typeface="Comic Sans MS"/>
              <a:sym typeface="Comic Sans MS"/>
            </a:endParaRPr>
          </a:p>
        </p:txBody>
      </p:sp>
      <p:pic>
        <p:nvPicPr>
          <p:cNvPr id="125" name="Google Shape;125;p17" descr="In today's video we are going through a simple fast footwork/coordination training session to keep your feet sharp at home. Fast footwork is an essential part of overall performance and helps with balance, dribbling, changing direction and acceleration. By incorporating these 5 at home fast feet and coordination drills into your weekly training routine, you'll start seeing improvements in your performance on the pitch. &#10;&#10;Check out my 7 day training programs here: https://www.7mlctraining.com/shop&#10;&#10;.............................................................................................................................................................&#10;&#10;For training programs, training apparel, blogs and more; check out the 7MLC Training Website: https://www.7mlctraining.com &#10;&#10;Listen to The 7mlc Podcast: https://anchor.fm/7mlcpodcast&#10;&#10;Follow me on social media: &#10;&#10;Instagram: &#10;Personal - http://www.instagram.com/michaellewiscunningham&#10;7mlcTraining - http://www.instagram.com/7mlcTraining&#10;Facebook: http://www.facebook.com/michaellewiscunningham&#10;Twitter: http://www.twitter.com/CunnyGoesHam&#10;&#10;For Business Inquires Email:&#10;info@7mlctraining.com &#10;&#10;..............................................................................................................................................................&#10;&#10;amazon affiliate links *Please note, I make a percentage of qualifying purchases. Thank you for supporting the channel*&#10;resistance bands: https://amzn.to/34TYi9y&#10;main camera body: https://amzn.to/2nyd31A&#10;my camera gear: https://amzn.to/2p0qQOS&#10;go pro I use: https://amzn.to/3126tOh&#10;my apple watch: https://amzn.to/31YCOH3&#10;water bottle: https://amzn.to/2AVcK3P&#10;training disks: https://amzn.to/2LZN8sW&#10;training cones: https://amzn.to/321zHhU&#10;rebounder:  https://amzn.to/2LYZ920&#10;goalshot: https://amzn.to/30Z30Ae&#10;agility ladder: https://amzn.to/2p3rZoR&#10;&#10;..............................................................................................................................................................&#10;&#10;Music:&#10;&#10;––––––––––––––––––––––––––––––&#10;Music: Volcano Trap - Gunnar Olsen https://youtu.be/sNnKXcgOZBU&#10;––––––––––––––––––––––––––––––&#10;&#10;..............................................................................................................................................................&#10;&#10;Tags: home fast footwork workout, how to increase foot speed, how to improve fast feet, fast feet training session, at home fast feet training, speed and agility training at home, how to improve speed and agility at home, home speed workout, get faster at home, speed training for soccer players, speed training for footballers, how to train at home, home workout for soccer players, home workout for footballers, home training session for footballers, soccer training at home, how to train in small spaces, full small space soccer training session, soccer workout, workout for soccer players, core workout for footballers, core workout for soccer players, soccer drills to do at home, a day in the life of a professional footballer, a day in the life of a professional soccer player, a day in the life of a pro soccer player, professional soccer training, professional football training session, how to become a professional athlete, how to become a professional soccer player, how to become a professional footballer, workout for soccer players, ball mastery workout for soccer players, crossing drills for soccer players, individual crossing drills, shooting drills for soccer players, shooting drills for footballers, finishing drills for soccer players, soccer finishing drills, soccer shooting drills, drills for tight space control, how to dribble in tight spaces, how to dribble like Messi, ball mastery training, ball mastery exercises, best ball mastery exercises, how to improve ball control, learn to master the ball, 10 ball mastery exercises, football dribbling skills, how to dribble a soccer ball, easy soccer skills for beginners, easy dribbling moves to beat defenders, easy dribbling skills, how to dribble defenders, how to beat defenders 1v1, how to dribble like Ronaldo, how to dribble like Neymar, how to dribble like Messi, best dribbling moves to beat defenders, best dribbling skills" title="5 Fast Feet Exercises To Improve Foot Speed | Home Fast Feet &amp; Coordination Training Session">
            <a:hlinkClick r:id="rId3"/>
          </p:cNvPr>
          <p:cNvPicPr preferRelativeResize="0"/>
          <p:nvPr/>
        </p:nvPicPr>
        <p:blipFill>
          <a:blip r:embed="rId4">
            <a:alphaModFix/>
          </a:blip>
          <a:stretch>
            <a:fillRect/>
          </a:stretch>
        </p:blipFill>
        <p:spPr>
          <a:xfrm>
            <a:off x="153600" y="805775"/>
            <a:ext cx="3203774" cy="34290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25"/>
                                        </p:tgtEl>
                                        <p:attrNameLst>
                                          <p:attrName>style.visibility</p:attrName>
                                        </p:attrNameLst>
                                      </p:cBhvr>
                                      <p:to>
                                        <p:strVal val="visible"/>
                                      </p:to>
                                    </p:set>
                                    <p:animEffect transition="in" filter="fade">
                                      <p:cBhvr>
                                        <p:cTn id="7" dur="1000"/>
                                        <p:tgtEl>
                                          <p:spTgt spid="1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p18"/>
          <p:cNvSpPr txBox="1"/>
          <p:nvPr/>
        </p:nvSpPr>
        <p:spPr>
          <a:xfrm>
            <a:off x="421275" y="174575"/>
            <a:ext cx="5586600" cy="684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000" b="1" u="sng">
                <a:latin typeface="Comic Sans MS"/>
                <a:ea typeface="Comic Sans MS"/>
                <a:cs typeface="Comic Sans MS"/>
                <a:sym typeface="Comic Sans MS"/>
              </a:rPr>
              <a:t>Create Your Own Assault Course!</a:t>
            </a:r>
            <a:endParaRPr sz="2000" b="1" u="sng">
              <a:latin typeface="Comic Sans MS"/>
              <a:ea typeface="Comic Sans MS"/>
              <a:cs typeface="Comic Sans MS"/>
              <a:sym typeface="Comic Sans MS"/>
            </a:endParaRPr>
          </a:p>
        </p:txBody>
      </p:sp>
      <p:sp>
        <p:nvSpPr>
          <p:cNvPr id="131" name="Google Shape;131;p18"/>
          <p:cNvSpPr txBox="1"/>
          <p:nvPr/>
        </p:nvSpPr>
        <p:spPr>
          <a:xfrm>
            <a:off x="311850" y="859475"/>
            <a:ext cx="4875000" cy="3746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a:latin typeface="Comic Sans MS"/>
                <a:ea typeface="Comic Sans MS"/>
                <a:cs typeface="Comic Sans MS"/>
                <a:sym typeface="Comic Sans MS"/>
              </a:rPr>
              <a:t>Can you create an assault course around your home where you need to keep your balance? You don’t need any equipment to walk on, you could try hopping around on one foot (if you want to really challenge yourself, try that with your eyes closed… you’ll need someone to watch you to make sure you stay safe though).</a:t>
            </a:r>
            <a:endParaRPr sz="1800">
              <a:latin typeface="Comic Sans MS"/>
              <a:ea typeface="Comic Sans MS"/>
              <a:cs typeface="Comic Sans MS"/>
              <a:sym typeface="Comic Sans MS"/>
            </a:endParaRPr>
          </a:p>
          <a:p>
            <a:pPr marL="0" lvl="0" indent="0" algn="l" rtl="0">
              <a:spcBef>
                <a:spcPts val="0"/>
              </a:spcBef>
              <a:spcAft>
                <a:spcPts val="0"/>
              </a:spcAft>
              <a:buNone/>
            </a:pPr>
            <a:endParaRPr sz="1800">
              <a:latin typeface="Comic Sans MS"/>
              <a:ea typeface="Comic Sans MS"/>
              <a:cs typeface="Comic Sans MS"/>
              <a:sym typeface="Comic Sans MS"/>
            </a:endParaRPr>
          </a:p>
          <a:p>
            <a:pPr marL="0" lvl="0" indent="0" algn="l" rtl="0">
              <a:spcBef>
                <a:spcPts val="0"/>
              </a:spcBef>
              <a:spcAft>
                <a:spcPts val="0"/>
              </a:spcAft>
              <a:buNone/>
            </a:pPr>
            <a:r>
              <a:rPr lang="en" sz="1800">
                <a:latin typeface="Comic Sans MS"/>
                <a:ea typeface="Comic Sans MS"/>
                <a:cs typeface="Comic Sans MS"/>
                <a:sym typeface="Comic Sans MS"/>
              </a:rPr>
              <a:t>This video shows what is possible using a scooter. You don’t need to do what he does though, it’s just an idea for what is possible.</a:t>
            </a:r>
            <a:endParaRPr sz="1800">
              <a:latin typeface="Comic Sans MS"/>
              <a:ea typeface="Comic Sans MS"/>
              <a:cs typeface="Comic Sans MS"/>
              <a:sym typeface="Comic Sans MS"/>
            </a:endParaRPr>
          </a:p>
        </p:txBody>
      </p:sp>
      <p:pic>
        <p:nvPicPr>
          <p:cNvPr id="132" name="Google Shape;132;p18" descr="In this episode we use a skateboard/ripstick/roller blades/bike or any other ride-able object to practice balance.&#10;&#10;Enjoy!" title="PE at Home: Balance Obstacle Course">
            <a:hlinkClick r:id="rId3"/>
          </p:cNvPr>
          <p:cNvPicPr preferRelativeResize="0"/>
          <p:nvPr/>
        </p:nvPicPr>
        <p:blipFill>
          <a:blip r:embed="rId4">
            <a:alphaModFix/>
          </a:blip>
          <a:stretch>
            <a:fillRect/>
          </a:stretch>
        </p:blipFill>
        <p:spPr>
          <a:xfrm>
            <a:off x="5339250" y="1011875"/>
            <a:ext cx="3652350" cy="2739263"/>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32"/>
                                        </p:tgtEl>
                                        <p:attrNameLst>
                                          <p:attrName>style.visibility</p:attrName>
                                        </p:attrNameLst>
                                      </p:cBhvr>
                                      <p:to>
                                        <p:strVal val="visible"/>
                                      </p:to>
                                    </p:set>
                                    <p:animEffect transition="in" filter="fade">
                                      <p:cBhvr>
                                        <p:cTn id="7" dur="1000"/>
                                        <p:tgtEl>
                                          <p:spTgt spid="1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p19"/>
          <p:cNvSpPr txBox="1"/>
          <p:nvPr/>
        </p:nvSpPr>
        <p:spPr>
          <a:xfrm>
            <a:off x="421275" y="174575"/>
            <a:ext cx="5586600" cy="684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000" b="1" u="sng">
                <a:latin typeface="Comic Sans MS"/>
                <a:ea typeface="Comic Sans MS"/>
                <a:cs typeface="Comic Sans MS"/>
                <a:sym typeface="Comic Sans MS"/>
              </a:rPr>
              <a:t>Bicep Curls</a:t>
            </a:r>
            <a:endParaRPr sz="2000" b="1" u="sng">
              <a:latin typeface="Comic Sans MS"/>
              <a:ea typeface="Comic Sans MS"/>
              <a:cs typeface="Comic Sans MS"/>
              <a:sym typeface="Comic Sans MS"/>
            </a:endParaRPr>
          </a:p>
        </p:txBody>
      </p:sp>
      <p:pic>
        <p:nvPicPr>
          <p:cNvPr id="138" name="Google Shape;138;p19"/>
          <p:cNvPicPr preferRelativeResize="0"/>
          <p:nvPr/>
        </p:nvPicPr>
        <p:blipFill>
          <a:blip r:embed="rId3">
            <a:alphaModFix/>
          </a:blip>
          <a:stretch>
            <a:fillRect/>
          </a:stretch>
        </p:blipFill>
        <p:spPr>
          <a:xfrm>
            <a:off x="121975" y="708600"/>
            <a:ext cx="4863900" cy="2578875"/>
          </a:xfrm>
          <a:prstGeom prst="rect">
            <a:avLst/>
          </a:prstGeom>
          <a:noFill/>
          <a:ln>
            <a:noFill/>
          </a:ln>
        </p:spPr>
      </p:pic>
      <p:sp>
        <p:nvSpPr>
          <p:cNvPr id="139" name="Google Shape;139;p19"/>
          <p:cNvSpPr txBox="1"/>
          <p:nvPr/>
        </p:nvSpPr>
        <p:spPr>
          <a:xfrm>
            <a:off x="79525" y="3420900"/>
            <a:ext cx="5088300" cy="1722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600">
                <a:latin typeface="Comic Sans MS"/>
                <a:ea typeface="Comic Sans MS"/>
                <a:cs typeface="Comic Sans MS"/>
                <a:sym typeface="Comic Sans MS"/>
              </a:rPr>
              <a:t>You don’t need dumbbells to exercise your muscles (although if you’ve got some suitable ones at home, great)! Anything you can hold, such as tins of food or water bottles, can be used for bicep workouts. Try 4-5 sets of for each arm, each of 8-12 curls. If it’s too easy, change the weight up!</a:t>
            </a:r>
            <a:endParaRPr sz="1600">
              <a:latin typeface="Comic Sans MS"/>
              <a:ea typeface="Comic Sans MS"/>
              <a:cs typeface="Comic Sans MS"/>
              <a:sym typeface="Comic Sans MS"/>
            </a:endParaRPr>
          </a:p>
        </p:txBody>
      </p:sp>
      <p:pic>
        <p:nvPicPr>
          <p:cNvPr id="140" name="Google Shape;140;p19"/>
          <p:cNvPicPr preferRelativeResize="0"/>
          <p:nvPr/>
        </p:nvPicPr>
        <p:blipFill>
          <a:blip r:embed="rId4">
            <a:alphaModFix/>
          </a:blip>
          <a:stretch>
            <a:fillRect/>
          </a:stretch>
        </p:blipFill>
        <p:spPr>
          <a:xfrm>
            <a:off x="5070763" y="698400"/>
            <a:ext cx="3968961" cy="3746699"/>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pic>
        <p:nvPicPr>
          <p:cNvPr id="145" name="Google Shape;145;p20" descr="montaguefitness.com demonstrates how to do a squat walk" title="Squat Walk">
            <a:hlinkClick r:id="rId3"/>
          </p:cNvPr>
          <p:cNvPicPr preferRelativeResize="0"/>
          <p:nvPr/>
        </p:nvPicPr>
        <p:blipFill>
          <a:blip r:embed="rId4">
            <a:alphaModFix/>
          </a:blip>
          <a:stretch>
            <a:fillRect/>
          </a:stretch>
        </p:blipFill>
        <p:spPr>
          <a:xfrm>
            <a:off x="176675" y="857250"/>
            <a:ext cx="4572000" cy="3429000"/>
          </a:xfrm>
          <a:prstGeom prst="rect">
            <a:avLst/>
          </a:prstGeom>
          <a:noFill/>
          <a:ln>
            <a:noFill/>
          </a:ln>
        </p:spPr>
      </p:pic>
      <p:sp>
        <p:nvSpPr>
          <p:cNvPr id="146" name="Google Shape;146;p20"/>
          <p:cNvSpPr txBox="1"/>
          <p:nvPr/>
        </p:nvSpPr>
        <p:spPr>
          <a:xfrm>
            <a:off x="239325" y="172350"/>
            <a:ext cx="5586600" cy="684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000" b="1" u="sng">
                <a:latin typeface="Comic Sans MS"/>
                <a:ea typeface="Comic Sans MS"/>
                <a:cs typeface="Comic Sans MS"/>
                <a:sym typeface="Comic Sans MS"/>
              </a:rPr>
              <a:t>Squat Walk</a:t>
            </a:r>
            <a:endParaRPr sz="2000" b="1" u="sng">
              <a:latin typeface="Comic Sans MS"/>
              <a:ea typeface="Comic Sans MS"/>
              <a:cs typeface="Comic Sans MS"/>
              <a:sym typeface="Comic Sans MS"/>
            </a:endParaRPr>
          </a:p>
        </p:txBody>
      </p:sp>
      <p:sp>
        <p:nvSpPr>
          <p:cNvPr id="147" name="Google Shape;147;p20"/>
          <p:cNvSpPr txBox="1"/>
          <p:nvPr/>
        </p:nvSpPr>
        <p:spPr>
          <a:xfrm>
            <a:off x="4933725" y="857250"/>
            <a:ext cx="4152300" cy="3746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a:latin typeface="Comic Sans MS"/>
                <a:ea typeface="Comic Sans MS"/>
                <a:cs typeface="Comic Sans MS"/>
                <a:sym typeface="Comic Sans MS"/>
              </a:rPr>
              <a:t>How long can you walk around your home or garden doing the squat walk? Challenge other members of your family to see if they can beat your PB!</a:t>
            </a:r>
            <a:endParaRPr sz="1800">
              <a:latin typeface="Comic Sans MS"/>
              <a:ea typeface="Comic Sans MS"/>
              <a:cs typeface="Comic Sans MS"/>
              <a:sym typeface="Comic Sans MS"/>
            </a:endParaRPr>
          </a:p>
          <a:p>
            <a:pPr marL="0" lvl="0" indent="0" algn="l" rtl="0">
              <a:spcBef>
                <a:spcPts val="0"/>
              </a:spcBef>
              <a:spcAft>
                <a:spcPts val="0"/>
              </a:spcAft>
              <a:buNone/>
            </a:pPr>
            <a:endParaRPr sz="1800">
              <a:latin typeface="Comic Sans MS"/>
              <a:ea typeface="Comic Sans MS"/>
              <a:cs typeface="Comic Sans MS"/>
              <a:sym typeface="Comic Sans MS"/>
            </a:endParaRPr>
          </a:p>
          <a:p>
            <a:pPr marL="0" lvl="0" indent="0" algn="l" rtl="0">
              <a:spcBef>
                <a:spcPts val="0"/>
              </a:spcBef>
              <a:spcAft>
                <a:spcPts val="0"/>
              </a:spcAft>
              <a:buNone/>
            </a:pPr>
            <a:r>
              <a:rPr lang="en" sz="1800">
                <a:latin typeface="Comic Sans MS"/>
                <a:ea typeface="Comic Sans MS"/>
                <a:cs typeface="Comic Sans MS"/>
                <a:sym typeface="Comic Sans MS"/>
              </a:rPr>
              <a:t>Remember, keep that butt low! </a:t>
            </a:r>
            <a:endParaRPr sz="1800">
              <a:latin typeface="Comic Sans MS"/>
              <a:ea typeface="Comic Sans MS"/>
              <a:cs typeface="Comic Sans MS"/>
              <a:sym typeface="Comic Sans M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5"/>
                                        </p:tgtEl>
                                        <p:attrNameLst>
                                          <p:attrName>style.visibility</p:attrName>
                                        </p:attrNameLst>
                                      </p:cBhvr>
                                      <p:to>
                                        <p:strVal val="visible"/>
                                      </p:to>
                                    </p:set>
                                    <p:animEffect transition="in" filter="fade">
                                      <p:cBhvr>
                                        <p:cTn id="7" dur="1000"/>
                                        <p:tgtEl>
                                          <p:spTgt spid="1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p21"/>
          <p:cNvSpPr txBox="1"/>
          <p:nvPr/>
        </p:nvSpPr>
        <p:spPr>
          <a:xfrm>
            <a:off x="239325" y="172350"/>
            <a:ext cx="5586600" cy="684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000" b="1" u="sng">
                <a:latin typeface="Comic Sans MS"/>
                <a:ea typeface="Comic Sans MS"/>
                <a:cs typeface="Comic Sans MS"/>
                <a:sym typeface="Comic Sans MS"/>
              </a:rPr>
              <a:t>Wacky Races!</a:t>
            </a:r>
            <a:endParaRPr sz="2000" b="1" u="sng">
              <a:latin typeface="Comic Sans MS"/>
              <a:ea typeface="Comic Sans MS"/>
              <a:cs typeface="Comic Sans MS"/>
              <a:sym typeface="Comic Sans MS"/>
            </a:endParaRPr>
          </a:p>
        </p:txBody>
      </p:sp>
      <p:sp>
        <p:nvSpPr>
          <p:cNvPr id="153" name="Google Shape;153;p21"/>
          <p:cNvSpPr txBox="1"/>
          <p:nvPr/>
        </p:nvSpPr>
        <p:spPr>
          <a:xfrm>
            <a:off x="239325" y="796575"/>
            <a:ext cx="4734300" cy="3746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a:latin typeface="Comic Sans MS"/>
                <a:ea typeface="Comic Sans MS"/>
                <a:cs typeface="Comic Sans MS"/>
                <a:sym typeface="Comic Sans MS"/>
              </a:rPr>
              <a:t>Use your imagination to challenge someone from your household to a race. You might choose to run in a funny way, wear funny clothes, have to tell jokes when you’re racing… the possibilities are endless and are up to you and your imagination!</a:t>
            </a:r>
            <a:endParaRPr sz="1800">
              <a:latin typeface="Comic Sans MS"/>
              <a:ea typeface="Comic Sans MS"/>
              <a:cs typeface="Comic Sans MS"/>
              <a:sym typeface="Comic Sans MS"/>
            </a:endParaRPr>
          </a:p>
        </p:txBody>
      </p:sp>
      <p:pic>
        <p:nvPicPr>
          <p:cNvPr id="154" name="Google Shape;154;p21"/>
          <p:cNvPicPr preferRelativeResize="0"/>
          <p:nvPr/>
        </p:nvPicPr>
        <p:blipFill>
          <a:blip r:embed="rId3">
            <a:alphaModFix/>
          </a:blip>
          <a:stretch>
            <a:fillRect/>
          </a:stretch>
        </p:blipFill>
        <p:spPr>
          <a:xfrm>
            <a:off x="5113900" y="796575"/>
            <a:ext cx="3746700" cy="3746700"/>
          </a:xfrm>
          <a:prstGeom prst="rect">
            <a:avLst/>
          </a:prstGeom>
          <a:noFill/>
          <a:ln>
            <a:noFill/>
          </a:ln>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662</Words>
  <Application>Microsoft Office PowerPoint</Application>
  <PresentationFormat>On-screen Show (16:9)</PresentationFormat>
  <Paragraphs>52</Paragraphs>
  <Slides>9</Slides>
  <Notes>9</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9</vt:i4>
      </vt:variant>
    </vt:vector>
  </HeadingPairs>
  <TitlesOfParts>
    <vt:vector size="12" baseType="lpstr">
      <vt:lpstr>Arial</vt:lpstr>
      <vt:lpstr>Comic Sans MS</vt:lpstr>
      <vt:lpstr>Simple Light</vt:lpstr>
      <vt:lpstr>PowerPoint Presentation</vt:lpstr>
      <vt:lpstr>PowerPoint Presentation</vt:lpstr>
      <vt:lpstr>Circuits</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Michelle Smith</dc:creator>
  <cp:lastModifiedBy>Michelle Smith</cp:lastModifiedBy>
  <cp:revision>1</cp:revision>
  <dcterms:modified xsi:type="dcterms:W3CDTF">2021-01-18T11:19:13Z</dcterms:modified>
</cp:coreProperties>
</file>