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02" d="100"/>
          <a:sy n="102" d="100"/>
        </p:scale>
        <p:origin x="14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1DA9CB-1FC6-4B32-88BF-9150EB819D05}"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300029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1DA9CB-1FC6-4B32-88BF-9150EB819D05}"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9675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1DA9CB-1FC6-4B32-88BF-9150EB819D05}"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86820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1DA9CB-1FC6-4B32-88BF-9150EB819D05}"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1969607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1DA9CB-1FC6-4B32-88BF-9150EB819D05}"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3014207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1DA9CB-1FC6-4B32-88BF-9150EB819D05}"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219889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1DA9CB-1FC6-4B32-88BF-9150EB819D05}" type="datetimeFigureOut">
              <a:rPr lang="en-GB" smtClean="0"/>
              <a:t>01/12/2017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276365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1DA9CB-1FC6-4B32-88BF-9150EB819D05}" type="datetimeFigureOut">
              <a:rPr lang="en-GB" smtClean="0"/>
              <a:t>01/12/2017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10394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DA9CB-1FC6-4B32-88BF-9150EB819D05}" type="datetimeFigureOut">
              <a:rPr lang="en-GB" smtClean="0"/>
              <a:t>01/12/2017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48279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1DA9CB-1FC6-4B32-88BF-9150EB819D05}"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2542223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1DA9CB-1FC6-4B32-88BF-9150EB819D05}"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9ED840-24CA-4109-84E6-591E58DD9DC3}" type="slidenum">
              <a:rPr lang="en-GB" smtClean="0"/>
              <a:t>‹#›</a:t>
            </a:fld>
            <a:endParaRPr lang="en-GB"/>
          </a:p>
        </p:txBody>
      </p:sp>
    </p:spTree>
    <p:extLst>
      <p:ext uri="{BB962C8B-B14F-4D97-AF65-F5344CB8AC3E}">
        <p14:creationId xmlns:p14="http://schemas.microsoft.com/office/powerpoint/2010/main" val="392423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DA9CB-1FC6-4B32-88BF-9150EB819D05}" type="datetimeFigureOut">
              <a:rPr lang="en-GB" smtClean="0"/>
              <a:t>01/12/2017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ED840-24CA-4109-84E6-591E58DD9DC3}" type="slidenum">
              <a:rPr lang="en-GB" smtClean="0"/>
              <a:t>‹#›</a:t>
            </a:fld>
            <a:endParaRPr lang="en-GB"/>
          </a:p>
        </p:txBody>
      </p:sp>
    </p:spTree>
    <p:extLst>
      <p:ext uri="{BB962C8B-B14F-4D97-AF65-F5344CB8AC3E}">
        <p14:creationId xmlns:p14="http://schemas.microsoft.com/office/powerpoint/2010/main" val="18277194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bc.co.uk/schools/primaryhistory/famouspeople/victoria/glossary/index.shtml"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bc.co.uk/schools/primaryhistory/famouspeople/victoria/glossary/index.shtml"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4814" y="1153894"/>
            <a:ext cx="9144000" cy="2387600"/>
          </a:xfrm>
        </p:spPr>
        <p:txBody>
          <a:bodyPr/>
          <a:lstStyle/>
          <a:p>
            <a:r>
              <a:rPr lang="en-GB" dirty="0" smtClean="0">
                <a:solidFill>
                  <a:schemeClr val="accent1">
                    <a:lumMod val="75000"/>
                  </a:schemeClr>
                </a:solidFill>
                <a:latin typeface="Bauhaus 93" panose="04030905020B02020C02" pitchFamily="82" charset="0"/>
              </a:rPr>
              <a:t>Victorians</a:t>
            </a:r>
            <a:endParaRPr lang="en-GB" dirty="0">
              <a:solidFill>
                <a:schemeClr val="accent1">
                  <a:lumMod val="75000"/>
                </a:schemeClr>
              </a:solidFill>
              <a:latin typeface="Bauhaus 93" panose="04030905020B02020C02" pitchFamily="82" charset="0"/>
            </a:endParaRPr>
          </a:p>
        </p:txBody>
      </p:sp>
      <p:sp>
        <p:nvSpPr>
          <p:cNvPr id="3" name="Subtitle 2"/>
          <p:cNvSpPr>
            <a:spLocks noGrp="1"/>
          </p:cNvSpPr>
          <p:nvPr>
            <p:ph type="subTitle" idx="1"/>
          </p:nvPr>
        </p:nvSpPr>
        <p:spPr>
          <a:xfrm>
            <a:off x="2091557" y="3541494"/>
            <a:ext cx="9144000" cy="1655762"/>
          </a:xfrm>
        </p:spPr>
        <p:txBody>
          <a:bodyPr>
            <a:normAutofit lnSpcReduction="10000"/>
          </a:bodyPr>
          <a:lstStyle/>
          <a:p>
            <a:r>
              <a:rPr lang="en-GB" sz="8800" dirty="0" smtClean="0">
                <a:solidFill>
                  <a:schemeClr val="accent2">
                    <a:lumMod val="75000"/>
                  </a:schemeClr>
                </a:solidFill>
                <a:latin typeface="Blackadder ITC" panose="04020505051007020D02" pitchFamily="82" charset="0"/>
              </a:rPr>
              <a:t>Queen Victoria </a:t>
            </a:r>
            <a:endParaRPr lang="en-GB" sz="8800" dirty="0">
              <a:solidFill>
                <a:schemeClr val="accent2">
                  <a:lumMod val="75000"/>
                </a:schemeClr>
              </a:solidFill>
              <a:latin typeface="Blackadder ITC" panose="04020505051007020D02" pitchFamily="82" charset="0"/>
            </a:endParaRPr>
          </a:p>
          <a:p>
            <a:r>
              <a:rPr lang="en-GB" sz="2000" dirty="0" smtClean="0">
                <a:solidFill>
                  <a:schemeClr val="accent2">
                    <a:lumMod val="75000"/>
                  </a:schemeClr>
                </a:solidFill>
                <a:latin typeface="Blackadder ITC" panose="04020505051007020D02" pitchFamily="82" charset="0"/>
              </a:rPr>
              <a:t>By Jim </a:t>
            </a:r>
            <a:r>
              <a:rPr lang="en-GB" sz="2000" dirty="0" smtClean="0">
                <a:solidFill>
                  <a:schemeClr val="accent2">
                    <a:lumMod val="75000"/>
                  </a:schemeClr>
                </a:solidFill>
                <a:latin typeface="Blackadder ITC" panose="04020505051007020D02" pitchFamily="82" charset="0"/>
              </a:rPr>
              <a:t> </a:t>
            </a:r>
            <a:r>
              <a:rPr lang="en-GB" sz="2000" smtClean="0">
                <a:solidFill>
                  <a:schemeClr val="accent2">
                    <a:lumMod val="75000"/>
                  </a:schemeClr>
                </a:solidFill>
                <a:latin typeface="Blackadder ITC" panose="04020505051007020D02" pitchFamily="82" charset="0"/>
              </a:rPr>
              <a:t>and </a:t>
            </a:r>
            <a:r>
              <a:rPr lang="en-GB" sz="2000" smtClean="0">
                <a:solidFill>
                  <a:schemeClr val="accent2">
                    <a:lumMod val="75000"/>
                  </a:schemeClr>
                </a:solidFill>
                <a:latin typeface="Blackadder ITC" panose="04020505051007020D02" pitchFamily="82" charset="0"/>
              </a:rPr>
              <a:t>Conor</a:t>
            </a:r>
            <a:endParaRPr lang="en-GB" sz="2000" dirty="0">
              <a:solidFill>
                <a:schemeClr val="accent2">
                  <a:lumMod val="75000"/>
                </a:schemeClr>
              </a:solidFill>
              <a:latin typeface="Blackadder ITC" panose="04020505051007020D02" pitchFamily="82" charset="0"/>
            </a:endParaRPr>
          </a:p>
        </p:txBody>
      </p:sp>
    </p:spTree>
    <p:extLst>
      <p:ext uri="{BB962C8B-B14F-4D97-AF65-F5344CB8AC3E}">
        <p14:creationId xmlns:p14="http://schemas.microsoft.com/office/powerpoint/2010/main" val="375274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764" y="1548969"/>
            <a:ext cx="5611092" cy="487649"/>
          </a:xfrm>
        </p:spPr>
        <p:txBody>
          <a:bodyPr>
            <a:normAutofit fontScale="90000"/>
          </a:bodyPr>
          <a:lstStyle/>
          <a:p>
            <a:endParaRPr lang="en-GB" dirty="0"/>
          </a:p>
        </p:txBody>
      </p:sp>
      <p:sp>
        <p:nvSpPr>
          <p:cNvPr id="4" name="Text Placeholder 3"/>
          <p:cNvSpPr>
            <a:spLocks noGrp="1"/>
          </p:cNvSpPr>
          <p:nvPr>
            <p:ph type="body" sz="half" idx="2"/>
          </p:nvPr>
        </p:nvSpPr>
        <p:spPr>
          <a:xfrm>
            <a:off x="894340" y="2743200"/>
            <a:ext cx="3932237" cy="3811588"/>
          </a:xfrm>
        </p:spPr>
        <p:txBody>
          <a:bodyPr>
            <a:normAutofit/>
          </a:bodyPr>
          <a:lstStyle/>
          <a:p>
            <a:r>
              <a:rPr lang="en-GB" b="1" dirty="0" smtClean="0"/>
              <a:t>Who </a:t>
            </a:r>
            <a:r>
              <a:rPr lang="en-GB" b="1" dirty="0"/>
              <a:t>was Queen Victoria?</a:t>
            </a:r>
          </a:p>
          <a:p>
            <a:r>
              <a:rPr lang="en-GB" b="1" dirty="0"/>
              <a:t>Queen for an age</a:t>
            </a:r>
            <a:r>
              <a:rPr lang="en-GB" dirty="0"/>
              <a:t/>
            </a:r>
            <a:br>
              <a:rPr lang="en-GB" dirty="0"/>
            </a:br>
            <a:r>
              <a:rPr lang="en-GB" dirty="0"/>
              <a:t>People all over the world know the name of Queen Victoria. She is probably the most famous queen in history. She was Queen of a vast </a:t>
            </a:r>
            <a:r>
              <a:rPr lang="en-GB" i="1" dirty="0">
                <a:hlinkClick r:id="rId2"/>
              </a:rPr>
              <a:t>empire</a:t>
            </a:r>
            <a:r>
              <a:rPr lang="en-GB" dirty="0"/>
              <a:t>, as well as of Britain. A long period of history is named after her - the Victorian Age.</a:t>
            </a:r>
          </a:p>
        </p:txBody>
      </p:sp>
      <p:pic>
        <p:nvPicPr>
          <p:cNvPr id="3074" name="Picture 2" descr="This painting show Queen Victoria on the throne, Victoria was the Queen of England for over 60 year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689540" y="2916621"/>
            <a:ext cx="3412632" cy="2953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66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80">
                                          <p:stCondLst>
                                            <p:cond delay="0"/>
                                          </p:stCondLst>
                                        </p:cTn>
                                        <p:tgtEl>
                                          <p:spTgt spid="3074"/>
                                        </p:tgtEl>
                                      </p:cBhvr>
                                    </p:animEffect>
                                    <p:anim calcmode="lin" valueType="num">
                                      <p:cBhvr>
                                        <p:cTn id="8"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4"/>
                                        </p:tgtEl>
                                      </p:cBhvr>
                                      <p:to x="100000" y="60000"/>
                                    </p:animScale>
                                    <p:animScale>
                                      <p:cBhvr>
                                        <p:cTn id="14" dur="166" decel="50000">
                                          <p:stCondLst>
                                            <p:cond delay="676"/>
                                          </p:stCondLst>
                                        </p:cTn>
                                        <p:tgtEl>
                                          <p:spTgt spid="3074"/>
                                        </p:tgtEl>
                                      </p:cBhvr>
                                      <p:to x="100000" y="100000"/>
                                    </p:animScale>
                                    <p:animScale>
                                      <p:cBhvr>
                                        <p:cTn id="15" dur="26">
                                          <p:stCondLst>
                                            <p:cond delay="1312"/>
                                          </p:stCondLst>
                                        </p:cTn>
                                        <p:tgtEl>
                                          <p:spTgt spid="3074"/>
                                        </p:tgtEl>
                                      </p:cBhvr>
                                      <p:to x="100000" y="80000"/>
                                    </p:animScale>
                                    <p:animScale>
                                      <p:cBhvr>
                                        <p:cTn id="16" dur="166" decel="50000">
                                          <p:stCondLst>
                                            <p:cond delay="1338"/>
                                          </p:stCondLst>
                                        </p:cTn>
                                        <p:tgtEl>
                                          <p:spTgt spid="3074"/>
                                        </p:tgtEl>
                                      </p:cBhvr>
                                      <p:to x="100000" y="100000"/>
                                    </p:animScale>
                                    <p:animScale>
                                      <p:cBhvr>
                                        <p:cTn id="17" dur="26">
                                          <p:stCondLst>
                                            <p:cond delay="1642"/>
                                          </p:stCondLst>
                                        </p:cTn>
                                        <p:tgtEl>
                                          <p:spTgt spid="3074"/>
                                        </p:tgtEl>
                                      </p:cBhvr>
                                      <p:to x="100000" y="90000"/>
                                    </p:animScale>
                                    <p:animScale>
                                      <p:cBhvr>
                                        <p:cTn id="18" dur="166" decel="50000">
                                          <p:stCondLst>
                                            <p:cond delay="1668"/>
                                          </p:stCondLst>
                                        </p:cTn>
                                        <p:tgtEl>
                                          <p:spTgt spid="3074"/>
                                        </p:tgtEl>
                                      </p:cBhvr>
                                      <p:to x="100000" y="100000"/>
                                    </p:animScale>
                                    <p:animScale>
                                      <p:cBhvr>
                                        <p:cTn id="19" dur="26">
                                          <p:stCondLst>
                                            <p:cond delay="1808"/>
                                          </p:stCondLst>
                                        </p:cTn>
                                        <p:tgtEl>
                                          <p:spTgt spid="3074"/>
                                        </p:tgtEl>
                                      </p:cBhvr>
                                      <p:to x="100000" y="95000"/>
                                    </p:animScale>
                                    <p:animScale>
                                      <p:cBhvr>
                                        <p:cTn id="20" dur="166" decel="50000">
                                          <p:stCondLst>
                                            <p:cond delay="1834"/>
                                          </p:stCondLst>
                                        </p:cTn>
                                        <p:tgtEl>
                                          <p:spTgt spid="307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fade">
                                      <p:cBhvr>
                                        <p:cTn id="25" dur="1000"/>
                                        <p:tgtEl>
                                          <p:spTgt spid="4">
                                            <p:txEl>
                                              <p:pRg st="1" end="1"/>
                                            </p:txEl>
                                          </p:spTgt>
                                        </p:tgtEl>
                                      </p:cBhvr>
                                    </p:animEffect>
                                    <p:anim calcmode="lin" valueType="num">
                                      <p:cBhvr>
                                        <p:cTn id="2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9927" y="3196244"/>
            <a:ext cx="789709" cy="45719"/>
          </a:xfrm>
        </p:spPr>
        <p:txBody>
          <a:bodyPr>
            <a:normAutofit fontScale="90000"/>
          </a:bodyPr>
          <a:lstStyle/>
          <a:p>
            <a:r>
              <a:rPr lang="en-GB" dirty="0" smtClean="0"/>
              <a:t>+</a:t>
            </a:r>
            <a:endParaRPr lang="en-GB" dirty="0"/>
          </a:p>
        </p:txBody>
      </p:sp>
      <p:sp>
        <p:nvSpPr>
          <p:cNvPr id="4" name="Text Placeholder 3"/>
          <p:cNvSpPr>
            <a:spLocks noGrp="1"/>
          </p:cNvSpPr>
          <p:nvPr>
            <p:ph type="body" sz="half" idx="2"/>
          </p:nvPr>
        </p:nvSpPr>
        <p:spPr/>
        <p:txBody>
          <a:bodyPr/>
          <a:lstStyle/>
          <a:p>
            <a:r>
              <a:rPr lang="en-GB" b="1" dirty="0">
                <a:solidFill>
                  <a:srgbClr val="000000"/>
                </a:solidFill>
                <a:latin typeface="verdana" panose="020B0604030504040204" pitchFamily="34" charset="0"/>
              </a:rPr>
              <a:t>hat does 'Victorian' mean?</a:t>
            </a:r>
            <a:r>
              <a:rPr lang="en-GB" dirty="0"/>
              <a:t/>
            </a:r>
            <a:br>
              <a:rPr lang="en-GB" dirty="0"/>
            </a:br>
            <a:r>
              <a:rPr lang="en-GB" dirty="0">
                <a:solidFill>
                  <a:srgbClr val="000000"/>
                </a:solidFill>
                <a:latin typeface="verdana" panose="020B0604030504040204" pitchFamily="34" charset="0"/>
              </a:rPr>
              <a:t>It means 'to do with Victoria'. It's an </a:t>
            </a:r>
            <a:r>
              <a:rPr lang="en-GB" i="1" dirty="0">
                <a:solidFill>
                  <a:srgbClr val="195B66"/>
                </a:solidFill>
                <a:latin typeface="verdana" panose="020B0604030504040204" pitchFamily="34" charset="0"/>
                <a:hlinkClick r:id="rId2"/>
              </a:rPr>
              <a:t>adjective</a:t>
            </a:r>
            <a:r>
              <a:rPr lang="en-GB" dirty="0">
                <a:solidFill>
                  <a:srgbClr val="000000"/>
                </a:solidFill>
                <a:latin typeface="verdana" panose="020B0604030504040204" pitchFamily="34" charset="0"/>
              </a:rPr>
              <a:t> used to describe people and things from her time. Victoria was Queen for over 60 years. Many things happened during her life. We talk about 'Victorian' buildings or 'Victorian' furniture. This doesn't mean that Queen Victoria made them herself! It usually means something dates from the 1800s.</a:t>
            </a:r>
            <a:endParaRPr lang="en-GB" dirty="0"/>
          </a:p>
        </p:txBody>
      </p:sp>
      <p:pic>
        <p:nvPicPr>
          <p:cNvPr id="4098" name="Picture 2" descr="This painting show Queen Victoria on the throne, Victoria was the Queen of England for over 60 year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843947" y="1024759"/>
            <a:ext cx="2860839" cy="282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48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anim calcmode="lin" valueType="num">
                                      <p:cBhvr>
                                        <p:cTn id="8" dur="2000" fill="hold"/>
                                        <p:tgtEl>
                                          <p:spTgt spid="4098"/>
                                        </p:tgtEl>
                                        <p:attrNameLst>
                                          <p:attrName>ppt_w</p:attrName>
                                        </p:attrNameLst>
                                      </p:cBhvr>
                                      <p:tavLst>
                                        <p:tav tm="0" fmla="#ppt_w*sin(2.5*pi*$)">
                                          <p:val>
                                            <p:fltVal val="0"/>
                                          </p:val>
                                        </p:tav>
                                        <p:tav tm="100000">
                                          <p:val>
                                            <p:fltVal val="1"/>
                                          </p:val>
                                        </p:tav>
                                      </p:tavLst>
                                    </p:anim>
                                    <p:anim calcmode="lin" valueType="num">
                                      <p:cBhvr>
                                        <p:cTn id="9"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heel(1)">
                                      <p:cBhvr>
                                        <p:cTn id="14" dur="2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down)">
                                      <p:cBhvr>
                                        <p:cTn id="19" dur="580">
                                          <p:stCondLst>
                                            <p:cond delay="0"/>
                                          </p:stCondLst>
                                        </p:cTn>
                                        <p:tgtEl>
                                          <p:spTgt spid="4">
                                            <p:txEl>
                                              <p:pRg st="0" end="0"/>
                                            </p:txEl>
                                          </p:spTgt>
                                        </p:tgtEl>
                                      </p:cBhvr>
                                    </p:animEffect>
                                    <p:anim calcmode="lin" valueType="num">
                                      <p:cBhvr>
                                        <p:cTn id="20"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xEl>
                                              <p:pRg st="0" end="0"/>
                                            </p:txEl>
                                          </p:spTgt>
                                        </p:tgtEl>
                                      </p:cBhvr>
                                      <p:to x="100000" y="60000"/>
                                    </p:animScale>
                                    <p:animScale>
                                      <p:cBhvr>
                                        <p:cTn id="26" dur="166" decel="50000">
                                          <p:stCondLst>
                                            <p:cond delay="676"/>
                                          </p:stCondLst>
                                        </p:cTn>
                                        <p:tgtEl>
                                          <p:spTgt spid="4">
                                            <p:txEl>
                                              <p:pRg st="0" end="0"/>
                                            </p:txEl>
                                          </p:spTgt>
                                        </p:tgtEl>
                                      </p:cBhvr>
                                      <p:to x="100000" y="100000"/>
                                    </p:animScale>
                                    <p:animScale>
                                      <p:cBhvr>
                                        <p:cTn id="27" dur="26">
                                          <p:stCondLst>
                                            <p:cond delay="1312"/>
                                          </p:stCondLst>
                                        </p:cTn>
                                        <p:tgtEl>
                                          <p:spTgt spid="4">
                                            <p:txEl>
                                              <p:pRg st="0" end="0"/>
                                            </p:txEl>
                                          </p:spTgt>
                                        </p:tgtEl>
                                      </p:cBhvr>
                                      <p:to x="100000" y="80000"/>
                                    </p:animScale>
                                    <p:animScale>
                                      <p:cBhvr>
                                        <p:cTn id="28" dur="166" decel="50000">
                                          <p:stCondLst>
                                            <p:cond delay="1338"/>
                                          </p:stCondLst>
                                        </p:cTn>
                                        <p:tgtEl>
                                          <p:spTgt spid="4">
                                            <p:txEl>
                                              <p:pRg st="0" end="0"/>
                                            </p:txEl>
                                          </p:spTgt>
                                        </p:tgtEl>
                                      </p:cBhvr>
                                      <p:to x="100000" y="100000"/>
                                    </p:animScale>
                                    <p:animScale>
                                      <p:cBhvr>
                                        <p:cTn id="29" dur="26">
                                          <p:stCondLst>
                                            <p:cond delay="1642"/>
                                          </p:stCondLst>
                                        </p:cTn>
                                        <p:tgtEl>
                                          <p:spTgt spid="4">
                                            <p:txEl>
                                              <p:pRg st="0" end="0"/>
                                            </p:txEl>
                                          </p:spTgt>
                                        </p:tgtEl>
                                      </p:cBhvr>
                                      <p:to x="100000" y="90000"/>
                                    </p:animScale>
                                    <p:animScale>
                                      <p:cBhvr>
                                        <p:cTn id="30" dur="166" decel="50000">
                                          <p:stCondLst>
                                            <p:cond delay="1668"/>
                                          </p:stCondLst>
                                        </p:cTn>
                                        <p:tgtEl>
                                          <p:spTgt spid="4">
                                            <p:txEl>
                                              <p:pRg st="0" end="0"/>
                                            </p:txEl>
                                          </p:spTgt>
                                        </p:tgtEl>
                                      </p:cBhvr>
                                      <p:to x="100000" y="100000"/>
                                    </p:animScale>
                                    <p:animScale>
                                      <p:cBhvr>
                                        <p:cTn id="31" dur="26">
                                          <p:stCondLst>
                                            <p:cond delay="1808"/>
                                          </p:stCondLst>
                                        </p:cTn>
                                        <p:tgtEl>
                                          <p:spTgt spid="4">
                                            <p:txEl>
                                              <p:pRg st="0" end="0"/>
                                            </p:txEl>
                                          </p:spTgt>
                                        </p:tgtEl>
                                      </p:cBhvr>
                                      <p:to x="100000" y="95000"/>
                                    </p:animScale>
                                    <p:animScale>
                                      <p:cBhvr>
                                        <p:cTn id="32"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357" y="851339"/>
            <a:ext cx="3720835" cy="4493171"/>
          </a:xfrm>
        </p:spPr>
        <p:txBody>
          <a:bodyPr>
            <a:normAutofit fontScale="90000"/>
          </a:bodyPr>
          <a:lstStyle/>
          <a:p>
            <a:r>
              <a:rPr lang="en-GB" dirty="0"/>
              <a:t>Queen Victoria was only 18 when she came to the throne and she had a lot to learn. Her reign had a rocky start. She thought that, as queen, she could do as she liked, and she quickly had to learn that she couldn't.</a:t>
            </a:r>
          </a:p>
        </p:txBody>
      </p:sp>
      <p:sp>
        <p:nvSpPr>
          <p:cNvPr id="4" name="Text Placeholder 3"/>
          <p:cNvSpPr>
            <a:spLocks noGrp="1"/>
          </p:cNvSpPr>
          <p:nvPr>
            <p:ph type="body" sz="half" idx="2"/>
          </p:nvPr>
        </p:nvSpPr>
        <p:spPr>
          <a:xfrm flipH="1">
            <a:off x="12900353" y="3247696"/>
            <a:ext cx="20454976" cy="5707117"/>
          </a:xfrm>
        </p:spPr>
        <p:txBody>
          <a:bodyPr/>
          <a:lstStyle/>
          <a:p>
            <a:endParaRPr lang="en-GB" dirty="0"/>
          </a:p>
        </p:txBody>
      </p:sp>
      <p:sp>
        <p:nvSpPr>
          <p:cNvPr id="6" name="AutoShape 4" descr="Image result for queen victoria"/>
          <p:cNvSpPr>
            <a:spLocks noGrp="1" noChangeAspect="1" noChangeArrowheads="1"/>
          </p:cNvSpPr>
          <p:nvPr>
            <p:ph type="pic" idx="1"/>
          </p:nvPr>
        </p:nvSpPr>
        <p:spPr bwMode="auto">
          <a:xfrm>
            <a:off x="5750089" y="689742"/>
            <a:ext cx="6172200" cy="48736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26" name="Picture 2" descr="Queen Victo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078717" y="1702676"/>
            <a:ext cx="4367047" cy="3484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53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p:txBody>
          <a:bodyPr>
            <a:normAutofit/>
          </a:bodyPr>
          <a:lstStyle/>
          <a:p>
            <a:r>
              <a:rPr lang="en-GB" sz="6600" dirty="0" smtClean="0"/>
              <a:t>THIS IS THE END OF QUEEN VICTORIA</a:t>
            </a:r>
            <a:endParaRPr lang="en-GB" sz="6600" dirty="0"/>
          </a:p>
        </p:txBody>
      </p:sp>
    </p:spTree>
    <p:extLst>
      <p:ext uri="{BB962C8B-B14F-4D97-AF65-F5344CB8AC3E}">
        <p14:creationId xmlns:p14="http://schemas.microsoft.com/office/powerpoint/2010/main" val="137596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80</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Bauhaus 93</vt:lpstr>
      <vt:lpstr>Blackadder ITC</vt:lpstr>
      <vt:lpstr>Calibri</vt:lpstr>
      <vt:lpstr>Calibri Light</vt:lpstr>
      <vt:lpstr>verdana</vt:lpstr>
      <vt:lpstr>Office Theme</vt:lpstr>
      <vt:lpstr>Victorians</vt:lpstr>
      <vt:lpstr>PowerPoint Presentation</vt:lpstr>
      <vt:lpstr>+</vt:lpstr>
      <vt:lpstr>Queen Victoria was only 18 when she came to the throne and she had a lot to learn. Her reign had a rocky start. She thought that, as queen, she could do as she liked, and she quickly had to learn that she couldn't.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hbgbvfgtvfv</dc:title>
  <dc:creator>CONOR GREY</dc:creator>
  <cp:lastModifiedBy>mmakepeace</cp:lastModifiedBy>
  <cp:revision>19</cp:revision>
  <dcterms:created xsi:type="dcterms:W3CDTF">2017-09-28T12:34:24Z</dcterms:created>
  <dcterms:modified xsi:type="dcterms:W3CDTF">2017-12-01T15:51:35Z</dcterms:modified>
</cp:coreProperties>
</file>