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3" r:id="rId3"/>
    <p:sldId id="456" r:id="rId4"/>
    <p:sldId id="468" r:id="rId5"/>
    <p:sldId id="469" r:id="rId6"/>
    <p:sldId id="470" r:id="rId7"/>
    <p:sldId id="471" r:id="rId8"/>
    <p:sldId id="472" r:id="rId9"/>
    <p:sldId id="473" r:id="rId10"/>
    <p:sldId id="474" r:id="rId11"/>
    <p:sldId id="475" r:id="rId12"/>
    <p:sldId id="476" r:id="rId13"/>
    <p:sldId id="478" r:id="rId14"/>
    <p:sldId id="479" r:id="rId15"/>
    <p:sldId id="480" r:id="rId16"/>
    <p:sldId id="481" r:id="rId17"/>
    <p:sldId id="482" r:id="rId18"/>
    <p:sldId id="486" r:id="rId19"/>
  </p:sldIdLst>
  <p:sldSz cx="9144000" cy="6858000" type="screen4x3"/>
  <p:notesSz cx="6858000" cy="9144000"/>
  <p:embeddedFontLst>
    <p:embeddedFont>
      <p:font typeface="Sassoon Infant Md" panose="02000603050000020003" pitchFamily="50" charset="0"/>
      <p:regular r:id="rId22"/>
    </p:embeddedFont>
    <p:embeddedFont>
      <p:font typeface="Sassoon Infant Rg" panose="02000503030000020003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BPreplay" panose="02000503000000020004" pitchFamily="50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44B"/>
    <a:srgbClr val="FC6F4E"/>
    <a:srgbClr val="FFD550"/>
    <a:srgbClr val="F8A9A9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8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5A7289-22C5-4EFD-8ED9-0391A35821EE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F15C6-A3E9-4C1C-8414-C42D637D5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7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A2B882-A28D-434A-AF1F-E1D216C60636}" type="datetimeFigureOut">
              <a:rPr lang="en-GB"/>
              <a:pPr>
                <a:defRPr/>
              </a:pPr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7B9F78-D9FF-45C5-882B-436D403E0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D01B9-9AE6-4B4D-A099-F2C9D035BD8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0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64815E-4D49-4BD7-BE5D-1A05EB00F2C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25510-82DC-4691-8A4E-B99135D368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2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83780D-BACE-4C9E-B7E5-106AE981AC4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5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A4F62-9F35-4E2C-AEA9-6598B01378D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96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ED1FE-59E9-408D-9758-07469830AF3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8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E6F5A6-0944-44F3-A9AD-46AED52F6E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2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790163-8990-4877-836B-6B48C98424B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0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7BB73-6195-43A6-8BE2-06F6F59AB7D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7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BFE1-55EF-43C4-A521-9A9BA9D9D5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8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16DC3-DF06-45C5-888C-B1BF68B9CE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8D4AA-C917-4893-9679-C1C51E937EC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7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4CF75A-039C-4701-BD22-B0CE1C738EB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4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4C299-DB0C-4072-A071-F297EC5E8E4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3729F-D1AB-4D4B-803C-C4A466B7CCC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7A68EF-B31E-43D1-81F0-03609AD7AD0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02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06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95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3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2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1" r:id="rId4"/>
    <p:sldLayoutId id="2147483842" r:id="rId5"/>
    <p:sldLayoutId id="21474838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1389063" y="3225800"/>
            <a:ext cx="15986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have young.</a:t>
            </a:r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2987675" y="3887788"/>
            <a:ext cx="1490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produce seeds from which more plants grow.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reproduce.</a:t>
            </a:r>
          </a:p>
        </p:txBody>
      </p:sp>
      <p:pic>
        <p:nvPicPr>
          <p:cNvPr id="2458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lay eggs or give birth to live young. </a:t>
            </a:r>
          </a:p>
        </p:txBody>
      </p:sp>
      <p:sp>
        <p:nvSpPr>
          <p:cNvPr id="24589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Most plants reproduce by forming seeds. </a:t>
            </a:r>
          </a:p>
        </p:txBody>
      </p:sp>
      <p:pic>
        <p:nvPicPr>
          <p:cNvPr id="2459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303713"/>
            <a:ext cx="18018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3513"/>
            <a:ext cx="8874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038350"/>
            <a:ext cx="11525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excrete.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excrete waste through urine and faeces. </a:t>
            </a:r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Leftover gases and water leave plants from their leaves. </a:t>
            </a:r>
          </a:p>
        </p:txBody>
      </p:sp>
      <p:pic>
        <p:nvPicPr>
          <p:cNvPr id="2663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Waste products are removed from the body.</a:t>
            </a:r>
          </a:p>
        </p:txBody>
      </p:sp>
      <p:sp>
        <p:nvSpPr>
          <p:cNvPr id="26636" name="Rectangle 20"/>
          <p:cNvSpPr>
            <a:spLocks noChangeArrowheads="1"/>
          </p:cNvSpPr>
          <p:nvPr/>
        </p:nvSpPr>
        <p:spPr bwMode="auto">
          <a:xfrm>
            <a:off x="1104900" y="3789363"/>
            <a:ext cx="1409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Both plants and animals have to get rid of excess gas and water.</a:t>
            </a:r>
          </a:p>
        </p:txBody>
      </p:sp>
      <p:pic>
        <p:nvPicPr>
          <p:cNvPr id="2663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7353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016125"/>
            <a:ext cx="12811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51325"/>
            <a:ext cx="19923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need nutrition.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078038"/>
            <a:ext cx="16033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may be carnivores, herbivores or omnivores. 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6778625" y="4351338"/>
            <a:ext cx="1495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the energy from the sun. </a:t>
            </a:r>
          </a:p>
        </p:txBody>
      </p:sp>
      <p:pic>
        <p:nvPicPr>
          <p:cNvPr id="2868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Food is eaten to provide energy to live.</a:t>
            </a:r>
          </a:p>
        </p:txBody>
      </p:sp>
      <p:sp>
        <p:nvSpPr>
          <p:cNvPr id="28684" name="Rectangle 20"/>
          <p:cNvSpPr>
            <a:spLocks noChangeArrowheads="1"/>
          </p:cNvSpPr>
          <p:nvPr/>
        </p:nvSpPr>
        <p:spPr bwMode="auto">
          <a:xfrm>
            <a:off x="1052513" y="3938588"/>
            <a:ext cx="149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sunlight.</a:t>
            </a:r>
          </a:p>
        </p:txBody>
      </p:sp>
      <p:pic>
        <p:nvPicPr>
          <p:cNvPr id="2868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2908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224338"/>
            <a:ext cx="15922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444750"/>
            <a:ext cx="1165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60667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755775"/>
            <a:ext cx="2365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973138" y="1870075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All living organisms share these characteristics. This is how we know they are alive!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Living things have lots of other similarities, and many differences too. We can use these similarities and differences to sort the living things into groups. </a:t>
            </a:r>
          </a:p>
        </p:txBody>
      </p:sp>
      <p:pic>
        <p:nvPicPr>
          <p:cNvPr id="307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533775"/>
            <a:ext cx="7985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4710113"/>
            <a:ext cx="13144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826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73375"/>
            <a:ext cx="1422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902075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50069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3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160713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446588"/>
            <a:ext cx="18669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41788"/>
            <a:ext cx="17145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685800" y="1512888"/>
            <a:ext cx="7816850" cy="34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 smtClean="0"/>
              <a:t>Can you think </a:t>
            </a:r>
            <a:r>
              <a:rPr lang="en-GB" altLang="en-US" dirty="0"/>
              <a:t>of a way we could sort these organisms into two </a:t>
            </a:r>
            <a:r>
              <a:rPr lang="en-GB" altLang="en-US" dirty="0" smtClean="0"/>
              <a:t>groups? </a:t>
            </a:r>
            <a:endParaRPr lang="en-GB" altLang="en-US" dirty="0"/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Talking Partner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098550"/>
            <a:ext cx="7867650" cy="51165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546100" y="466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1060449" y="1264892"/>
            <a:ext cx="7191375" cy="10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000" dirty="0"/>
              <a:t>Here the organisms have been sorted into two groups. We have used a diagram to represent these groups.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2000" dirty="0"/>
              <a:t>Can an organism be in both groups at the same time?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4823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483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4829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371600"/>
            <a:ext cx="7867650" cy="48434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58787" y="61151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973136" y="1598275"/>
            <a:ext cx="7191375" cy="6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2000" dirty="0"/>
              <a:t>Here, an organism cannot be both an animal and a plant, so it can not be in both groups at the same time.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871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6878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3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6877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254034"/>
            <a:ext cx="7867650" cy="4961029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44999" y="520700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u="sng" dirty="0"/>
              <a:t>Grouping Living Things</a:t>
            </a:r>
            <a:endParaRPr lang="en-GB" altLang="en-US" u="sng" dirty="0"/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973138" y="1424843"/>
            <a:ext cx="7191375" cy="84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/>
              <a:t>This is called a Venn Diagram</a:t>
            </a:r>
            <a:r>
              <a:rPr lang="en-GB" altLang="en-US" dirty="0" smtClean="0"/>
              <a:t>. Why is the shark on the outside of the diagram? </a:t>
            </a:r>
            <a:r>
              <a:rPr lang="en-GB" altLang="en-US" dirty="0"/>
              <a:t>Where does a cactus go in this diagram? How about a polar bear?   </a:t>
            </a:r>
          </a:p>
        </p:txBody>
      </p:sp>
      <p:sp>
        <p:nvSpPr>
          <p:cNvPr id="13" name="Oval 12"/>
          <p:cNvSpPr/>
          <p:nvPr/>
        </p:nvSpPr>
        <p:spPr>
          <a:xfrm>
            <a:off x="1624013" y="2279650"/>
            <a:ext cx="3338512" cy="33369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141788" y="2278063"/>
            <a:ext cx="3338512" cy="333851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59100"/>
            <a:ext cx="11318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857625"/>
            <a:ext cx="10048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5303838" y="2362200"/>
            <a:ext cx="10128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lives in the desert</a:t>
            </a: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2870200" y="244792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  <p:pic>
        <p:nvPicPr>
          <p:cNvPr id="3892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108450"/>
            <a:ext cx="16113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113088"/>
            <a:ext cx="893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674">
            <a:off x="2952750" y="2879725"/>
            <a:ext cx="1290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5"/>
          <a:stretch>
            <a:fillRect/>
          </a:stretch>
        </p:blipFill>
        <p:spPr bwMode="auto">
          <a:xfrm>
            <a:off x="1966913" y="2603500"/>
            <a:ext cx="1039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60775"/>
            <a:ext cx="1035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5065713"/>
            <a:ext cx="973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How is this diagram different to the previous diagram?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14375" y="1091623"/>
            <a:ext cx="7708900" cy="5113233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-1013815" y="459799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u="sng" dirty="0"/>
              <a:t>Grouping </a:t>
            </a:r>
            <a:r>
              <a:rPr lang="en-GB" u="sng" dirty="0" smtClean="0"/>
              <a:t>Animals Task</a:t>
            </a:r>
            <a:endParaRPr lang="en-GB" altLang="en-US" u="sng" dirty="0"/>
          </a:p>
        </p:txBody>
      </p:sp>
      <p:pic>
        <p:nvPicPr>
          <p:cNvPr id="4710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315544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973137" y="1338535"/>
            <a:ext cx="7191375" cy="29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marL="285750" indent="-285750"/>
            <a:r>
              <a:rPr lang="en-GB" altLang="en-US" sz="2400" dirty="0"/>
              <a:t>You are going to group </a:t>
            </a:r>
            <a:r>
              <a:rPr lang="en-GB" altLang="en-US" sz="2400" dirty="0" smtClean="0"/>
              <a:t>animals using a Venn Diagram. </a:t>
            </a:r>
          </a:p>
          <a:p>
            <a:pPr marL="285750" indent="-285750"/>
            <a:r>
              <a:rPr lang="en-GB" altLang="en-US" sz="2400" dirty="0" smtClean="0"/>
              <a:t>You need to choose the criteria (labels) for the different parts of the Venn Diagram. </a:t>
            </a:r>
            <a:r>
              <a:rPr lang="en-GB" altLang="en-US" sz="2400" dirty="0"/>
              <a:t>T</a:t>
            </a:r>
            <a:r>
              <a:rPr lang="en-GB" altLang="en-US" sz="2400" dirty="0" smtClean="0"/>
              <a:t>hen sort the animals from the animal picture sheet into the diagram, - you can draw them or write their names!</a:t>
            </a:r>
          </a:p>
          <a:p>
            <a:pPr algn="ctr">
              <a:buFont typeface="Arial" panose="020B0604020202020204" pitchFamily="34" charset="0"/>
              <a:buNone/>
            </a:pPr>
            <a:endParaRPr lang="en-GB" altLang="en-US" sz="1600" dirty="0" smtClean="0"/>
          </a:p>
          <a:p>
            <a:pPr algn="ctr">
              <a:buFont typeface="Arial" panose="020B0604020202020204" pitchFamily="34" charset="0"/>
              <a:buNone/>
            </a:pPr>
            <a:endParaRPr lang="en-GB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831" y="3648239"/>
            <a:ext cx="3488681" cy="2480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2261199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smtClean="0">
                <a:solidFill>
                  <a:schemeClr val="tx1"/>
                </a:solidFill>
                <a:latin typeface="Sassoon Infant Md" panose="02000603050000020003" pitchFamily="50" charset="0"/>
              </a:rPr>
              <a:t>WILMA:</a:t>
            </a:r>
            <a:endParaRPr lang="en-US" altLang="en-US" sz="3600" b="1" u="sng" dirty="0">
              <a:solidFill>
                <a:schemeClr val="tx1"/>
              </a:solidFill>
              <a:latin typeface="Sassoon Infant Md" panose="02000603050000020003" pitchFamily="50" charset="0"/>
            </a:endParaRP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What do all these things have in common?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20763" y="1855788"/>
            <a:ext cx="3573462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All of these images are of living things. Sometimes we call them </a:t>
            </a:r>
            <a:r>
              <a:rPr lang="en-GB" b="1" dirty="0">
                <a:latin typeface="+mn-lt"/>
              </a:rPr>
              <a:t>‘organisms’.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Even though they might be very different from each other, all of these organisms share certain characteristics. All living things do certain things to stay alive. These are called </a:t>
            </a:r>
            <a:r>
              <a:rPr lang="en-GB" b="1" dirty="0">
                <a:latin typeface="+mn-lt"/>
              </a:rPr>
              <a:t>life processes.</a:t>
            </a:r>
          </a:p>
          <a:p>
            <a:pPr algn="ctr">
              <a:defRPr/>
            </a:pPr>
            <a:endParaRPr lang="en-GB" b="1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All animals, including humans, do these things. Plants do too, although they do them in different ways.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397500" y="1855788"/>
            <a:ext cx="264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can remember life processes by thinking about Mrs Gren.</a:t>
            </a:r>
          </a:p>
        </p:txBody>
      </p:sp>
      <p:pic>
        <p:nvPicPr>
          <p:cNvPr id="1229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25" y="1703388"/>
            <a:ext cx="3573463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  <a:p>
            <a:pPr>
              <a:defRPr/>
            </a:pPr>
            <a:endParaRPr lang="en-GB" sz="3400" dirty="0">
              <a:latin typeface="+mn-lt"/>
            </a:endParaRP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68875" y="2009775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rgbClr val="FC6F4E"/>
                </a:solidFill>
                <a:latin typeface="+mn-lt"/>
              </a:rPr>
              <a:t>MRS GREN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1362075" y="2851150"/>
            <a:ext cx="1597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move around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to get from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place.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2987675" y="4052888"/>
            <a:ext cx="14906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grow and turn towards the light.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move.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 hare runs to escape from danger. </a:t>
            </a:r>
          </a:p>
        </p:txBody>
      </p:sp>
      <p:sp>
        <p:nvSpPr>
          <p:cNvPr id="16397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sunflower moves to turn its face towards the sun. </a:t>
            </a:r>
          </a:p>
        </p:txBody>
      </p:sp>
      <p:pic>
        <p:nvPicPr>
          <p:cNvPr id="1639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 bwMode="auto">
          <a:xfrm>
            <a:off x="4703763" y="3819525"/>
            <a:ext cx="20145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1552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4" y="1498600"/>
            <a:ext cx="3792712" cy="2209334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respire.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921333" y="1588075"/>
            <a:ext cx="25632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Land animals breathe oxygen through their mouths or noses. Sea creatures breathe oxygen dissolved in the water through their gills. Both types of creature then use this oxygen in their </a:t>
            </a:r>
          </a:p>
          <a:p>
            <a:pPr algn="ctr">
              <a:defRPr/>
            </a:pPr>
            <a:r>
              <a:rPr lang="en-GB" sz="1600" dirty="0"/>
              <a:t>body for </a:t>
            </a:r>
            <a:r>
              <a:rPr lang="en-GB" sz="1600" b="1" dirty="0"/>
              <a:t>respiration</a:t>
            </a:r>
            <a:r>
              <a:rPr lang="en-GB" sz="16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4225" y="4067175"/>
            <a:ext cx="2544763" cy="206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both respire and photosynthesise. While photosynthesis happens when the plant is in light, plants respire by taking in oxygen and giving out carbon dioxide during darkness.</a:t>
            </a:r>
          </a:p>
        </p:txBody>
      </p:sp>
      <p:pic>
        <p:nvPicPr>
          <p:cNvPr id="1844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30" y="2480026"/>
            <a:ext cx="2214678" cy="25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4" y="2854976"/>
            <a:ext cx="1443629" cy="7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2" y="1407318"/>
            <a:ext cx="139421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859">
            <a:off x="6932613" y="4143375"/>
            <a:ext cx="14811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45542" y="2904105"/>
            <a:ext cx="15890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Plants and animals both use oxygen gas from the air to turn their food into energy. This is called </a:t>
            </a:r>
            <a:r>
              <a:rPr lang="en-GB" altLang="en-US" sz="1400" b="1" dirty="0">
                <a:solidFill>
                  <a:schemeClr val="tx1"/>
                </a:solidFill>
              </a:rPr>
              <a:t>respiration</a:t>
            </a:r>
            <a:r>
              <a:rPr lang="en-GB" altLang="en-US" sz="14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are sensitive.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831975"/>
            <a:ext cx="1603375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use their senses to see, hear, taste, touch and smell the world around them.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024313"/>
            <a:ext cx="13970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can also detect changes in the environment. This mimosa plant curls up when you touch it!</a:t>
            </a:r>
          </a:p>
        </p:txBody>
      </p:sp>
      <p:pic>
        <p:nvPicPr>
          <p:cNvPr id="2049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0025"/>
            <a:ext cx="1701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041400" y="3076575"/>
            <a:ext cx="15986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Every living thing can detect changes in their surroundings.</a:t>
            </a:r>
          </a:p>
        </p:txBody>
      </p:sp>
      <p:pic>
        <p:nvPicPr>
          <p:cNvPr id="2049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213225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930400"/>
            <a:ext cx="15478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284663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5542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grow.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4206875"/>
            <a:ext cx="3794125" cy="19573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616075"/>
            <a:ext cx="1603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This ocean </a:t>
            </a:r>
            <a:r>
              <a:rPr lang="en-GB" sz="1600" dirty="0" err="1">
                <a:latin typeface="+mn-lt"/>
              </a:rPr>
              <a:t>mola</a:t>
            </a:r>
            <a:r>
              <a:rPr lang="en-GB" sz="1600" dirty="0">
                <a:latin typeface="+mn-lt"/>
              </a:rPr>
              <a:t> started life as an egg not much bigger than a full stop. It will grow to weigh about 1000 kg - this is the same size as a large bull!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614863"/>
            <a:ext cx="13970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Bamboo can grow up to 3cm every hour. </a:t>
            </a:r>
          </a:p>
        </p:txBody>
      </p:sp>
      <p:pic>
        <p:nvPicPr>
          <p:cNvPr id="2253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441575"/>
            <a:ext cx="32527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19"/>
          <p:cNvSpPr>
            <a:spLocks noChangeArrowheads="1"/>
          </p:cNvSpPr>
          <p:nvPr/>
        </p:nvSpPr>
        <p:spPr bwMode="auto">
          <a:xfrm>
            <a:off x="2552700" y="2897188"/>
            <a:ext cx="159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grow from babies to adults.</a:t>
            </a:r>
          </a:p>
        </p:txBody>
      </p:sp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1077913" y="4030663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Seeds grow into plants.</a:t>
            </a:r>
          </a:p>
        </p:txBody>
      </p:sp>
      <p:pic>
        <p:nvPicPr>
          <p:cNvPr id="2254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4052888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29541"/>
          <a:stretch>
            <a:fillRect/>
          </a:stretch>
        </p:blipFill>
        <p:spPr bwMode="auto">
          <a:xfrm>
            <a:off x="4886325" y="4208463"/>
            <a:ext cx="18240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27315"/>
          <a:stretch>
            <a:fillRect/>
          </a:stretch>
        </p:blipFill>
        <p:spPr bwMode="auto">
          <a:xfrm>
            <a:off x="4810125" y="1803400"/>
            <a:ext cx="187483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4909</TotalTime>
  <Words>785</Words>
  <Application>Microsoft Office PowerPoint</Application>
  <PresentationFormat>On-screen Show (4:3)</PresentationFormat>
  <Paragraphs>114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Sassoon Infant Md</vt:lpstr>
      <vt:lpstr>Arial</vt:lpstr>
      <vt:lpstr>Sassoon Infant Rg</vt:lpstr>
      <vt:lpstr>Calibri</vt:lpstr>
      <vt:lpstr>BPreplay</vt:lpstr>
      <vt:lpstr>Office Theme</vt:lpstr>
      <vt:lpstr>PowerPoint Presentation</vt:lpstr>
      <vt:lpstr>PowerPoint Presentation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Grouping Living Things</vt:lpstr>
      <vt:lpstr>Grouping Living Things</vt:lpstr>
      <vt:lpstr>Grouping Living Things</vt:lpstr>
      <vt:lpstr>Grouping Living Things</vt:lpstr>
      <vt:lpstr>Grouping Animals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Katie moffet</cp:lastModifiedBy>
  <cp:revision>379</cp:revision>
  <dcterms:created xsi:type="dcterms:W3CDTF">2014-10-01T16:09:27Z</dcterms:created>
  <dcterms:modified xsi:type="dcterms:W3CDTF">2021-01-06T13:59:55Z</dcterms:modified>
</cp:coreProperties>
</file>