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1" r:id="rId2"/>
    <p:sldId id="27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9" r:id="rId15"/>
    <p:sldId id="290" r:id="rId16"/>
    <p:sldId id="291" r:id="rId17"/>
    <p:sldId id="288" r:id="rId18"/>
  </p:sldIdLst>
  <p:sldSz cx="9144000" cy="6858000" type="screen4x3"/>
  <p:notesSz cx="6858000" cy="9144000"/>
  <p:embeddedFontLst>
    <p:embeddedFont>
      <p:font typeface="Tuffy" panose="020B0603060100000000" charset="0"/>
      <p:regular r:id="rId19"/>
      <p:bold r:id="rId20"/>
      <p:italic r:id="rId21"/>
      <p:boldItalic r:id="rId22"/>
    </p:embeddedFont>
    <p:embeddedFont>
      <p:font typeface="Sassoon Infant Md" panose="02000603050000020003" charset="0"/>
      <p:regular r:id="rId23"/>
    </p:embeddedFont>
    <p:embeddedFont>
      <p:font typeface="Sassoon Infant Rg" panose="02000503030000020003" charset="0"/>
      <p:regular r:id="rId24"/>
      <p:bold r:id="rId25"/>
    </p:embeddedFont>
    <p:embeddedFont>
      <p:font typeface="Twinkl" panose="020B0604020202020204" charset="0"/>
      <p:regular r:id="rId26"/>
      <p:bold r:id="rId27"/>
    </p:embeddedFont>
    <p:embeddedFont>
      <p:font typeface="Kalam" panose="020B0604020202020204" charset="0"/>
      <p:regular r:id="rId28"/>
    </p:embeddedFont>
    <p:embeddedFont>
      <p:font typeface="Twinkl SemiBold" charset="0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48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12" userDrawn="1">
          <p15:clr>
            <a:srgbClr val="A4A3A4"/>
          </p15:clr>
        </p15:guide>
        <p15:guide id="4" pos="476" userDrawn="1">
          <p15:clr>
            <a:srgbClr val="A4A3A4"/>
          </p15:clr>
        </p15:guide>
        <p15:guide id="5" pos="5284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orient="horz" pos="482" userDrawn="1">
          <p15:clr>
            <a:srgbClr val="A4A3A4"/>
          </p15:clr>
        </p15:guide>
        <p15:guide id="9" orient="horz" pos="4008" userDrawn="1">
          <p15:clr>
            <a:srgbClr val="A4A3A4"/>
          </p15:clr>
        </p15:guide>
        <p15:guide id="10" orient="horz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9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1176" y="84"/>
      </p:cViewPr>
      <p:guideLst>
        <p:guide orient="horz" pos="1248"/>
        <p:guide pos="2880"/>
        <p:guide pos="312"/>
        <p:guide pos="476"/>
        <p:guide pos="5284"/>
        <p:guide pos="5443"/>
        <p:guide orient="horz" pos="323"/>
        <p:guide orient="horz" pos="482"/>
        <p:guide orient="horz" pos="4008"/>
        <p:guide orient="horz"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8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E8A3D58-2301-4D2B-9D83-C19CC960E7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8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80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67BE454-0A08-4A36-A177-1A1BC2B9B3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6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1E4FDC9-351F-420E-8BDB-7A22282B46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EA2362-B64C-4814-AD60-47F322C68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031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08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0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5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6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2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8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1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D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491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027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5FF6E1-ACA4-46E9-B479-0B9F8EB233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61"/>
          <a:stretch/>
        </p:blipFill>
        <p:spPr>
          <a:xfrm>
            <a:off x="755650" y="1981200"/>
            <a:ext cx="7632700" cy="4114800"/>
          </a:xfrm>
          <a:prstGeom prst="rect">
            <a:avLst/>
          </a:prstGeom>
        </p:spPr>
      </p:pic>
      <p:sp>
        <p:nvSpPr>
          <p:cNvPr id="45" name="Arrow: Pentagon 44">
            <a:extLst>
              <a:ext uri="{FF2B5EF4-FFF2-40B4-BE49-F238E27FC236}">
                <a16:creationId xmlns:a16="http://schemas.microsoft.com/office/drawing/2014/main" xmlns="" id="{D290BF16-D961-4821-9CBD-E0A031CCB0CC}"/>
              </a:ext>
            </a:extLst>
          </p:cNvPr>
          <p:cNvSpPr/>
          <p:nvPr/>
        </p:nvSpPr>
        <p:spPr>
          <a:xfrm>
            <a:off x="2409112" y="2952722"/>
            <a:ext cx="5820487" cy="1059699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GB" dirty="0">
                <a:latin typeface="Twinkl" pitchFamily="2" charset="0"/>
              </a:rPr>
              <a:t>Lucy’s baby sister had a mass of 6kg when</a:t>
            </a:r>
            <a:br>
              <a:rPr lang="en-GB" dirty="0">
                <a:latin typeface="Twinkl" pitchFamily="2" charset="0"/>
              </a:rPr>
            </a:br>
            <a:r>
              <a:rPr lang="en-GB" dirty="0">
                <a:latin typeface="Twinkl" pitchFamily="2" charset="0"/>
              </a:rPr>
              <a:t>she was three months old. Lucy’s grandma</a:t>
            </a:r>
            <a:br>
              <a:rPr lang="en-GB" dirty="0">
                <a:latin typeface="Twinkl" pitchFamily="2" charset="0"/>
              </a:rPr>
            </a:br>
            <a:r>
              <a:rPr lang="en-GB" dirty="0">
                <a:latin typeface="Twinkl" pitchFamily="2" charset="0"/>
              </a:rPr>
              <a:t>wanted to know what this was in pounds.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96881CB-6F2A-40C4-B06E-1E46AB45FB21}"/>
              </a:ext>
            </a:extLst>
          </p:cNvPr>
          <p:cNvGrpSpPr/>
          <p:nvPr/>
        </p:nvGrpSpPr>
        <p:grpSpPr>
          <a:xfrm>
            <a:off x="948541" y="2342144"/>
            <a:ext cx="2244645" cy="2246297"/>
            <a:chOff x="948541" y="2342144"/>
            <a:chExt cx="2244645" cy="2246297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F0310F38-A76A-4957-A066-382AFAF6962B}"/>
                </a:ext>
              </a:extLst>
            </p:cNvPr>
            <p:cNvSpPr/>
            <p:nvPr/>
          </p:nvSpPr>
          <p:spPr>
            <a:xfrm>
              <a:off x="948541" y="2342144"/>
              <a:ext cx="2244645" cy="2244645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59392551-80BA-4A71-81B1-E72DC73AD1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22" r="23621" b="15716"/>
            <a:stretch/>
          </p:blipFill>
          <p:spPr>
            <a:xfrm>
              <a:off x="954805" y="2343797"/>
              <a:ext cx="2232116" cy="2244644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593E5B73-2213-463C-A728-54F055983D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22" r="23621" b="57772"/>
            <a:stretch/>
          </p:blipFill>
          <p:spPr>
            <a:xfrm>
              <a:off x="954805" y="2346341"/>
              <a:ext cx="2232116" cy="1124611"/>
            </a:xfrm>
            <a:prstGeom prst="rect">
              <a:avLst/>
            </a:prstGeom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DC88B723-650F-4679-970C-7CC86BB32189}"/>
              </a:ext>
            </a:extLst>
          </p:cNvPr>
          <p:cNvSpPr/>
          <p:nvPr/>
        </p:nvSpPr>
        <p:spPr>
          <a:xfrm>
            <a:off x="755650" y="1437188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1kg ≈ 2.2lb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10A5983-E710-4EE4-85CC-3DC44E192E50}"/>
              </a:ext>
            </a:extLst>
          </p:cNvPr>
          <p:cNvSpPr/>
          <p:nvPr/>
        </p:nvSpPr>
        <p:spPr>
          <a:xfrm>
            <a:off x="1549537" y="782390"/>
            <a:ext cx="6044925" cy="52322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300" b="1" dirty="0"/>
              <a:t>Pounds, Grams and Kilograms</a:t>
            </a:r>
          </a:p>
        </p:txBody>
      </p:sp>
      <p:pic>
        <p:nvPicPr>
          <p:cNvPr id="41" name="Whole Class">
            <a:extLst>
              <a:ext uri="{FF2B5EF4-FFF2-40B4-BE49-F238E27FC236}">
                <a16:creationId xmlns:a16="http://schemas.microsoft.com/office/drawing/2014/main" xmlns="" id="{D5944288-70F8-4725-ABE9-D12A416196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xmlns="" id="{2FEA1C8B-19A0-4909-81A3-94AEC82051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361357"/>
              </p:ext>
            </p:extLst>
          </p:nvPr>
        </p:nvGraphicFramePr>
        <p:xfrm>
          <a:off x="1792224" y="5112744"/>
          <a:ext cx="5559552" cy="74733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89888">
                  <a:extLst>
                    <a:ext uri="{9D8B030D-6E8A-4147-A177-3AD203B41FA5}">
                      <a16:colId xmlns:a16="http://schemas.microsoft.com/office/drawing/2014/main" xmlns="" val="378584582"/>
                    </a:ext>
                  </a:extLst>
                </a:gridCol>
                <a:gridCol w="1389888">
                  <a:extLst>
                    <a:ext uri="{9D8B030D-6E8A-4147-A177-3AD203B41FA5}">
                      <a16:colId xmlns:a16="http://schemas.microsoft.com/office/drawing/2014/main" xmlns="" val="3674690490"/>
                    </a:ext>
                  </a:extLst>
                </a:gridCol>
                <a:gridCol w="1389888">
                  <a:extLst>
                    <a:ext uri="{9D8B030D-6E8A-4147-A177-3AD203B41FA5}">
                      <a16:colId xmlns:a16="http://schemas.microsoft.com/office/drawing/2014/main" xmlns="" val="118671851"/>
                    </a:ext>
                  </a:extLst>
                </a:gridCol>
                <a:gridCol w="1389888">
                  <a:extLst>
                    <a:ext uri="{9D8B030D-6E8A-4147-A177-3AD203B41FA5}">
                      <a16:colId xmlns:a16="http://schemas.microsoft.com/office/drawing/2014/main" xmlns="" val="2420599231"/>
                    </a:ext>
                  </a:extLst>
                </a:gridCol>
              </a:tblGrid>
              <a:tr h="381579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1kg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2kg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5kg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10kg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370482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2.2lb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0505229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06A1AB38-D82B-4AD7-82ED-D9E7E61C1B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974470"/>
              </p:ext>
            </p:extLst>
          </p:nvPr>
        </p:nvGraphicFramePr>
        <p:xfrm>
          <a:off x="3180656" y="5494323"/>
          <a:ext cx="1389888" cy="3657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89888">
                  <a:extLst>
                    <a:ext uri="{9D8B030D-6E8A-4147-A177-3AD203B41FA5}">
                      <a16:colId xmlns:a16="http://schemas.microsoft.com/office/drawing/2014/main" xmlns="" val="31362982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rgbClr val="00B0F0"/>
                          </a:solidFill>
                        </a:rPr>
                        <a:t>4.4lb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9696673"/>
                  </a:ext>
                </a:extLst>
              </a:tr>
            </a:tbl>
          </a:graphicData>
        </a:graphic>
      </p:graphicFrame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xmlns="" id="{69860483-1494-460D-91D9-AD1294D940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0343647"/>
              </p:ext>
            </p:extLst>
          </p:nvPr>
        </p:nvGraphicFramePr>
        <p:xfrm>
          <a:off x="4570043" y="5494323"/>
          <a:ext cx="1389888" cy="3657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89888">
                  <a:extLst>
                    <a:ext uri="{9D8B030D-6E8A-4147-A177-3AD203B41FA5}">
                      <a16:colId xmlns:a16="http://schemas.microsoft.com/office/drawing/2014/main" xmlns="" val="31362982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rgbClr val="00B0F0"/>
                          </a:solidFill>
                        </a:rPr>
                        <a:t>11lb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9696673"/>
                  </a:ext>
                </a:extLst>
              </a:tr>
            </a:tbl>
          </a:graphicData>
        </a:graphic>
      </p:graphicFrame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xmlns="" id="{6C3CAA14-B390-49B6-A5AD-D1A902B5C1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210167"/>
              </p:ext>
            </p:extLst>
          </p:nvPr>
        </p:nvGraphicFramePr>
        <p:xfrm>
          <a:off x="5961888" y="5494323"/>
          <a:ext cx="1389888" cy="3657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89888">
                  <a:extLst>
                    <a:ext uri="{9D8B030D-6E8A-4147-A177-3AD203B41FA5}">
                      <a16:colId xmlns:a16="http://schemas.microsoft.com/office/drawing/2014/main" xmlns="" val="31362982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rgbClr val="00B0F0"/>
                          </a:solidFill>
                        </a:rPr>
                        <a:t>22lb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9696673"/>
                  </a:ext>
                </a:extLst>
              </a:tr>
            </a:tbl>
          </a:graphicData>
        </a:graphic>
      </p:graphicFrame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AAAE40B2-A3E8-4766-903A-9F5463F29A5F}"/>
              </a:ext>
            </a:extLst>
          </p:cNvPr>
          <p:cNvGrpSpPr/>
          <p:nvPr/>
        </p:nvGrpSpPr>
        <p:grpSpPr>
          <a:xfrm>
            <a:off x="1792224" y="4073523"/>
            <a:ext cx="5559552" cy="797858"/>
            <a:chOff x="1549537" y="3012142"/>
            <a:chExt cx="5792555" cy="797858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xmlns="" id="{D42E9C95-1619-4397-AE20-9C3AD6804C8A}"/>
                </a:ext>
              </a:extLst>
            </p:cNvPr>
            <p:cNvSpPr/>
            <p:nvPr/>
          </p:nvSpPr>
          <p:spPr>
            <a:xfrm>
              <a:off x="1549537" y="3012142"/>
              <a:ext cx="5792555" cy="79785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xmlns="" id="{8E7619EA-86F5-452C-9276-3B58710BFB55}"/>
                </a:ext>
              </a:extLst>
            </p:cNvPr>
            <p:cNvSpPr/>
            <p:nvPr/>
          </p:nvSpPr>
          <p:spPr>
            <a:xfrm>
              <a:off x="1567702" y="3087906"/>
              <a:ext cx="575622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2" charset="0"/>
                </a:rPr>
                <a:t>Convert these measurements from kilograms to</a:t>
              </a:r>
              <a:br>
                <a:rPr lang="en-GB" dirty="0">
                  <a:latin typeface="Twinkl" pitchFamily="2" charset="0"/>
                </a:rPr>
              </a:br>
              <a:r>
                <a:rPr lang="en-GB" dirty="0">
                  <a:latin typeface="Twinkl" pitchFamily="2" charset="0"/>
                </a:rPr>
                <a:t>pounds to help Lucy explain this to her grandma.</a:t>
              </a:r>
            </a:p>
          </p:txBody>
        </p:sp>
      </p:grpSp>
      <p:sp>
        <p:nvSpPr>
          <p:cNvPr id="86" name="Arrow: Pentagon 85">
            <a:extLst>
              <a:ext uri="{FF2B5EF4-FFF2-40B4-BE49-F238E27FC236}">
                <a16:creationId xmlns:a16="http://schemas.microsoft.com/office/drawing/2014/main" xmlns="" id="{21087553-2AAB-494E-8B1B-512B6D779B7D}"/>
              </a:ext>
            </a:extLst>
          </p:cNvPr>
          <p:cNvSpPr/>
          <p:nvPr/>
        </p:nvSpPr>
        <p:spPr>
          <a:xfrm>
            <a:off x="2781637" y="3691479"/>
            <a:ext cx="5430187" cy="698335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There are three lots of 2.2 in 6.6, so 3kg = 6.6lb.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xmlns="" id="{46211C65-3E21-4C56-8A9C-CDDDE7D7794E}"/>
              </a:ext>
            </a:extLst>
          </p:cNvPr>
          <p:cNvGrpSpPr/>
          <p:nvPr/>
        </p:nvGrpSpPr>
        <p:grpSpPr>
          <a:xfrm>
            <a:off x="948540" y="2730485"/>
            <a:ext cx="1920240" cy="2276476"/>
            <a:chOff x="2937231" y="2799244"/>
            <a:chExt cx="1920240" cy="2276476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xmlns="" id="{29B85417-175E-494A-89DC-F8B4F11F3701}"/>
                </a:ext>
              </a:extLst>
            </p:cNvPr>
            <p:cNvSpPr/>
            <p:nvPr/>
          </p:nvSpPr>
          <p:spPr>
            <a:xfrm>
              <a:off x="2937231" y="3155480"/>
              <a:ext cx="1920240" cy="19202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xmlns="" id="{FD3CB3AE-7371-4491-AC86-B082DD8A4579}"/>
                </a:ext>
              </a:extLst>
            </p:cNvPr>
            <p:cNvSpPr/>
            <p:nvPr/>
          </p:nvSpPr>
          <p:spPr>
            <a:xfrm>
              <a:off x="3591410" y="2856039"/>
              <a:ext cx="601133" cy="601133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xmlns="" id="{20A95B91-24FF-4298-A7B5-8ADC8636C41C}"/>
                </a:ext>
              </a:extLst>
            </p:cNvPr>
            <p:cNvSpPr txBox="1"/>
            <p:nvPr/>
          </p:nvSpPr>
          <p:spPr>
            <a:xfrm>
              <a:off x="3591410" y="2799244"/>
              <a:ext cx="6011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dirty="0">
                  <a:solidFill>
                    <a:schemeClr val="bg1"/>
                  </a:solidFill>
                  <a:latin typeface="Twinkl" pitchFamily="2" charset="0"/>
                  <a:sym typeface="Wingdings" panose="05000000000000000000" pitchFamily="2" charset="2"/>
                </a:rPr>
                <a:t>?</a:t>
              </a:r>
              <a:endParaRPr lang="en-GB" sz="4000" b="1" dirty="0">
                <a:solidFill>
                  <a:schemeClr val="bg1"/>
                </a:solidFill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xmlns="" id="{EAA60F34-0DF0-4AC2-BAE9-0A06737A8486}"/>
                </a:ext>
              </a:extLst>
            </p:cNvPr>
            <p:cNvSpPr/>
            <p:nvPr/>
          </p:nvSpPr>
          <p:spPr>
            <a:xfrm>
              <a:off x="2937231" y="3539711"/>
              <a:ext cx="1920240" cy="1253402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How could you work out what 6.6lb would be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in kilograms?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273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8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70B8171-0157-40DD-A626-DD788E6D1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91" y="1958750"/>
            <a:ext cx="7657240" cy="41456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43817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1oz ≈ 28 grams          1lb ≈ 450g          1kg ≈ 2.2lb</a:t>
            </a:r>
          </a:p>
        </p:txBody>
      </p:sp>
      <p:sp>
        <p:nvSpPr>
          <p:cNvPr id="8" name="Rectangle 7"/>
          <p:cNvSpPr/>
          <p:nvPr/>
        </p:nvSpPr>
        <p:spPr>
          <a:xfrm>
            <a:off x="2834345" y="697112"/>
            <a:ext cx="3475310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Mass Problems</a:t>
            </a:r>
          </a:p>
        </p:txBody>
      </p:sp>
      <p:pic>
        <p:nvPicPr>
          <p:cNvPr id="53" name="Talking Partners">
            <a:extLst>
              <a:ext uri="{FF2B5EF4-FFF2-40B4-BE49-F238E27FC236}">
                <a16:creationId xmlns:a16="http://schemas.microsoft.com/office/drawing/2014/main" xmlns="" id="{270FDF67-C1B3-4E8F-8434-6A9B85B1A5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2000"/>
            <a:ext cx="864000" cy="864000"/>
          </a:xfrm>
          <a:prstGeom prst="rect">
            <a:avLst/>
          </a:prstGeom>
        </p:spPr>
      </p:pic>
      <p:sp>
        <p:nvSpPr>
          <p:cNvPr id="19" name="Arrow: Pentagon 18">
            <a:extLst>
              <a:ext uri="{FF2B5EF4-FFF2-40B4-BE49-F238E27FC236}">
                <a16:creationId xmlns:a16="http://schemas.microsoft.com/office/drawing/2014/main" xmlns="" id="{652CD28E-9D9C-4A94-8645-E55358EB826D}"/>
              </a:ext>
            </a:extLst>
          </p:cNvPr>
          <p:cNvSpPr/>
          <p:nvPr/>
        </p:nvSpPr>
        <p:spPr>
          <a:xfrm>
            <a:off x="2940811" y="4775477"/>
            <a:ext cx="4614705" cy="990312"/>
          </a:xfrm>
          <a:prstGeom prst="homePlate">
            <a:avLst>
              <a:gd name="adj" fmla="val 49103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Its mother has a mass of 2kg.</a:t>
            </a:r>
            <a:br>
              <a:rPr lang="en-GB" dirty="0">
                <a:latin typeface="Twinkl" pitchFamily="2" charset="0"/>
              </a:rPr>
            </a:br>
            <a:r>
              <a:rPr lang="en-GB" dirty="0">
                <a:latin typeface="Twinkl" pitchFamily="2" charset="0"/>
              </a:rPr>
              <a:t>How much heavier is the mother than her kitten? Give your answer in grams.</a:t>
            </a:r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xmlns="" id="{81523B07-DBEF-40CF-B0BA-0A73105A54C1}"/>
              </a:ext>
            </a:extLst>
          </p:cNvPr>
          <p:cNvSpPr/>
          <p:nvPr/>
        </p:nvSpPr>
        <p:spPr>
          <a:xfrm>
            <a:off x="753933" y="4775477"/>
            <a:ext cx="2182316" cy="990312"/>
          </a:xfrm>
          <a:prstGeom prst="homePlate">
            <a:avLst>
              <a:gd name="adj" fmla="val 0"/>
            </a:avLst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Data 44">
            <a:extLst>
              <a:ext uri="{FF2B5EF4-FFF2-40B4-BE49-F238E27FC236}">
                <a16:creationId xmlns:a16="http://schemas.microsoft.com/office/drawing/2014/main" xmlns="" id="{E62B82F0-88DD-4863-BE41-95A249BD9BD6}"/>
              </a:ext>
            </a:extLst>
          </p:cNvPr>
          <p:cNvSpPr/>
          <p:nvPr/>
        </p:nvSpPr>
        <p:spPr>
          <a:xfrm rot="5400000" flipH="1">
            <a:off x="99796" y="5282709"/>
            <a:ext cx="1162573" cy="14810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434"/>
              <a:gd name="connsiteY0" fmla="*/ 10000 h 10000"/>
              <a:gd name="connsiteX1" fmla="*/ 5434 w 13434"/>
              <a:gd name="connsiteY1" fmla="*/ 0 h 10000"/>
              <a:gd name="connsiteX2" fmla="*/ 13434 w 13434"/>
              <a:gd name="connsiteY2" fmla="*/ 0 h 10000"/>
              <a:gd name="connsiteX3" fmla="*/ 11434 w 13434"/>
              <a:gd name="connsiteY3" fmla="*/ 10000 h 10000"/>
              <a:gd name="connsiteX4" fmla="*/ 0 w 13434"/>
              <a:gd name="connsiteY4" fmla="*/ 10000 h 10000"/>
              <a:gd name="connsiteX0" fmla="*/ 0 w 13379"/>
              <a:gd name="connsiteY0" fmla="*/ 10000 h 10000"/>
              <a:gd name="connsiteX1" fmla="*/ 5379 w 13379"/>
              <a:gd name="connsiteY1" fmla="*/ 0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79"/>
              <a:gd name="connsiteY0" fmla="*/ 10000 h 10000"/>
              <a:gd name="connsiteX1" fmla="*/ 1999 w 13379"/>
              <a:gd name="connsiteY1" fmla="*/ 158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24"/>
              <a:gd name="connsiteY0" fmla="*/ 9842 h 10000"/>
              <a:gd name="connsiteX1" fmla="*/ 1944 w 13324"/>
              <a:gd name="connsiteY1" fmla="*/ 158 h 10000"/>
              <a:gd name="connsiteX2" fmla="*/ 13324 w 13324"/>
              <a:gd name="connsiteY2" fmla="*/ 0 h 10000"/>
              <a:gd name="connsiteX3" fmla="*/ 11324 w 13324"/>
              <a:gd name="connsiteY3" fmla="*/ 10000 h 10000"/>
              <a:gd name="connsiteX4" fmla="*/ 0 w 13324"/>
              <a:gd name="connsiteY4" fmla="*/ 9842 h 10000"/>
              <a:gd name="connsiteX0" fmla="*/ 0 w 13324"/>
              <a:gd name="connsiteY0" fmla="*/ 9842 h 9842"/>
              <a:gd name="connsiteX1" fmla="*/ 1944 w 13324"/>
              <a:gd name="connsiteY1" fmla="*/ 158 h 9842"/>
              <a:gd name="connsiteX2" fmla="*/ 13324 w 13324"/>
              <a:gd name="connsiteY2" fmla="*/ 0 h 9842"/>
              <a:gd name="connsiteX3" fmla="*/ 11324 w 13324"/>
              <a:gd name="connsiteY3" fmla="*/ 9842 h 9842"/>
              <a:gd name="connsiteX4" fmla="*/ 0 w 13324"/>
              <a:gd name="connsiteY4" fmla="*/ 9842 h 9842"/>
              <a:gd name="connsiteX0" fmla="*/ 0 w 10000"/>
              <a:gd name="connsiteY0" fmla="*/ 10000 h 10000"/>
              <a:gd name="connsiteX1" fmla="*/ 1459 w 10000"/>
              <a:gd name="connsiteY1" fmla="*/ 161 h 10000"/>
              <a:gd name="connsiteX2" fmla="*/ 10000 w 10000"/>
              <a:gd name="connsiteY2" fmla="*/ 0 h 10000"/>
              <a:gd name="connsiteX3" fmla="*/ 8519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1459" y="161"/>
                </a:lnTo>
                <a:lnTo>
                  <a:pt x="10000" y="0"/>
                </a:lnTo>
                <a:lnTo>
                  <a:pt x="8519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Data 44">
            <a:extLst>
              <a:ext uri="{FF2B5EF4-FFF2-40B4-BE49-F238E27FC236}">
                <a16:creationId xmlns:a16="http://schemas.microsoft.com/office/drawing/2014/main" xmlns="" id="{4F699BEC-3278-418C-A055-351D3020F402}"/>
              </a:ext>
            </a:extLst>
          </p:cNvPr>
          <p:cNvSpPr/>
          <p:nvPr/>
        </p:nvSpPr>
        <p:spPr>
          <a:xfrm rot="16200000">
            <a:off x="2429017" y="5282709"/>
            <a:ext cx="1162573" cy="14810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434"/>
              <a:gd name="connsiteY0" fmla="*/ 10000 h 10000"/>
              <a:gd name="connsiteX1" fmla="*/ 5434 w 13434"/>
              <a:gd name="connsiteY1" fmla="*/ 0 h 10000"/>
              <a:gd name="connsiteX2" fmla="*/ 13434 w 13434"/>
              <a:gd name="connsiteY2" fmla="*/ 0 h 10000"/>
              <a:gd name="connsiteX3" fmla="*/ 11434 w 13434"/>
              <a:gd name="connsiteY3" fmla="*/ 10000 h 10000"/>
              <a:gd name="connsiteX4" fmla="*/ 0 w 13434"/>
              <a:gd name="connsiteY4" fmla="*/ 10000 h 10000"/>
              <a:gd name="connsiteX0" fmla="*/ 0 w 13379"/>
              <a:gd name="connsiteY0" fmla="*/ 10000 h 10000"/>
              <a:gd name="connsiteX1" fmla="*/ 5379 w 13379"/>
              <a:gd name="connsiteY1" fmla="*/ 0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79"/>
              <a:gd name="connsiteY0" fmla="*/ 10000 h 10000"/>
              <a:gd name="connsiteX1" fmla="*/ 1999 w 13379"/>
              <a:gd name="connsiteY1" fmla="*/ 158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24"/>
              <a:gd name="connsiteY0" fmla="*/ 9842 h 10000"/>
              <a:gd name="connsiteX1" fmla="*/ 1944 w 13324"/>
              <a:gd name="connsiteY1" fmla="*/ 158 h 10000"/>
              <a:gd name="connsiteX2" fmla="*/ 13324 w 13324"/>
              <a:gd name="connsiteY2" fmla="*/ 0 h 10000"/>
              <a:gd name="connsiteX3" fmla="*/ 11324 w 13324"/>
              <a:gd name="connsiteY3" fmla="*/ 10000 h 10000"/>
              <a:gd name="connsiteX4" fmla="*/ 0 w 13324"/>
              <a:gd name="connsiteY4" fmla="*/ 9842 h 10000"/>
              <a:gd name="connsiteX0" fmla="*/ 0 w 13324"/>
              <a:gd name="connsiteY0" fmla="*/ 9842 h 9842"/>
              <a:gd name="connsiteX1" fmla="*/ 1944 w 13324"/>
              <a:gd name="connsiteY1" fmla="*/ 158 h 9842"/>
              <a:gd name="connsiteX2" fmla="*/ 13324 w 13324"/>
              <a:gd name="connsiteY2" fmla="*/ 0 h 9842"/>
              <a:gd name="connsiteX3" fmla="*/ 11324 w 13324"/>
              <a:gd name="connsiteY3" fmla="*/ 9842 h 9842"/>
              <a:gd name="connsiteX4" fmla="*/ 0 w 13324"/>
              <a:gd name="connsiteY4" fmla="*/ 9842 h 9842"/>
              <a:gd name="connsiteX0" fmla="*/ 0 w 10000"/>
              <a:gd name="connsiteY0" fmla="*/ 10000 h 10000"/>
              <a:gd name="connsiteX1" fmla="*/ 1459 w 10000"/>
              <a:gd name="connsiteY1" fmla="*/ 161 h 10000"/>
              <a:gd name="connsiteX2" fmla="*/ 10000 w 10000"/>
              <a:gd name="connsiteY2" fmla="*/ 0 h 10000"/>
              <a:gd name="connsiteX3" fmla="*/ 8519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1459" y="161"/>
                </a:lnTo>
                <a:lnTo>
                  <a:pt x="10000" y="0"/>
                </a:lnTo>
                <a:lnTo>
                  <a:pt x="8519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Pentagon 22">
            <a:extLst>
              <a:ext uri="{FF2B5EF4-FFF2-40B4-BE49-F238E27FC236}">
                <a16:creationId xmlns:a16="http://schemas.microsoft.com/office/drawing/2014/main" xmlns="" id="{28EC6257-68C9-4F07-96D6-BF9BBD245A09}"/>
              </a:ext>
            </a:extLst>
          </p:cNvPr>
          <p:cNvSpPr/>
          <p:nvPr/>
        </p:nvSpPr>
        <p:spPr>
          <a:xfrm>
            <a:off x="607034" y="4947737"/>
            <a:ext cx="2477321" cy="990312"/>
          </a:xfrm>
          <a:prstGeom prst="homePlate">
            <a:avLst>
              <a:gd name="adj" fmla="val 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A kitten has a</a:t>
            </a:r>
            <a:br>
              <a:rPr lang="en-GB" dirty="0">
                <a:latin typeface="Twinkl" pitchFamily="2" charset="0"/>
              </a:rPr>
            </a:br>
            <a:r>
              <a:rPr lang="en-GB" dirty="0">
                <a:latin typeface="Twinkl" pitchFamily="2" charset="0"/>
              </a:rPr>
              <a:t>mass of 20oz.</a:t>
            </a:r>
          </a:p>
        </p:txBody>
      </p:sp>
      <p:sp>
        <p:nvSpPr>
          <p:cNvPr id="24" name="Arrow: Pentagon 23">
            <a:extLst>
              <a:ext uri="{FF2B5EF4-FFF2-40B4-BE49-F238E27FC236}">
                <a16:creationId xmlns:a16="http://schemas.microsoft.com/office/drawing/2014/main" xmlns="" id="{CA74778B-8959-49FF-A370-6501FE0FD8D8}"/>
              </a:ext>
            </a:extLst>
          </p:cNvPr>
          <p:cNvSpPr/>
          <p:nvPr/>
        </p:nvSpPr>
        <p:spPr>
          <a:xfrm rot="5400000">
            <a:off x="5043670" y="1818808"/>
            <a:ext cx="2703164" cy="3036687"/>
          </a:xfrm>
          <a:prstGeom prst="homePlate">
            <a:avLst>
              <a:gd name="adj" fmla="val 18978"/>
            </a:avLst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b"/>
          <a:lstStyle/>
          <a:p>
            <a:pPr algn="ctr"/>
            <a:endParaRPr lang="en-GB" dirty="0"/>
          </a:p>
        </p:txBody>
      </p:sp>
      <p:sp>
        <p:nvSpPr>
          <p:cNvPr id="25" name="Flowchart: Data 28">
            <a:extLst>
              <a:ext uri="{FF2B5EF4-FFF2-40B4-BE49-F238E27FC236}">
                <a16:creationId xmlns:a16="http://schemas.microsoft.com/office/drawing/2014/main" xmlns="" id="{F74CD335-DD89-4AB6-A1DE-E7BC1900EA68}"/>
              </a:ext>
            </a:extLst>
          </p:cNvPr>
          <p:cNvSpPr/>
          <p:nvPr/>
        </p:nvSpPr>
        <p:spPr>
          <a:xfrm>
            <a:off x="4876910" y="1834677"/>
            <a:ext cx="3213625" cy="15089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36595"/>
              <a:gd name="connsiteY0" fmla="*/ 10000 h 10000"/>
              <a:gd name="connsiteX1" fmla="*/ 2000 w 36595"/>
              <a:gd name="connsiteY1" fmla="*/ 0 h 10000"/>
              <a:gd name="connsiteX2" fmla="*/ 36595 w 36595"/>
              <a:gd name="connsiteY2" fmla="*/ 764 h 10000"/>
              <a:gd name="connsiteX3" fmla="*/ 8000 w 36595"/>
              <a:gd name="connsiteY3" fmla="*/ 10000 h 10000"/>
              <a:gd name="connsiteX4" fmla="*/ 0 w 36595"/>
              <a:gd name="connsiteY4" fmla="*/ 10000 h 10000"/>
              <a:gd name="connsiteX0" fmla="*/ 0 w 36595"/>
              <a:gd name="connsiteY0" fmla="*/ 10000 h 10000"/>
              <a:gd name="connsiteX1" fmla="*/ 2000 w 36595"/>
              <a:gd name="connsiteY1" fmla="*/ 0 h 10000"/>
              <a:gd name="connsiteX2" fmla="*/ 36595 w 36595"/>
              <a:gd name="connsiteY2" fmla="*/ 764 h 10000"/>
              <a:gd name="connsiteX3" fmla="*/ 34332 w 36595"/>
              <a:gd name="connsiteY3" fmla="*/ 10000 h 10000"/>
              <a:gd name="connsiteX4" fmla="*/ 0 w 36595"/>
              <a:gd name="connsiteY4" fmla="*/ 10000 h 10000"/>
              <a:gd name="connsiteX0" fmla="*/ 0 w 36759"/>
              <a:gd name="connsiteY0" fmla="*/ 10000 h 10000"/>
              <a:gd name="connsiteX1" fmla="*/ 2000 w 36759"/>
              <a:gd name="connsiteY1" fmla="*/ 0 h 10000"/>
              <a:gd name="connsiteX2" fmla="*/ 36759 w 36759"/>
              <a:gd name="connsiteY2" fmla="*/ 131 h 10000"/>
              <a:gd name="connsiteX3" fmla="*/ 34332 w 36759"/>
              <a:gd name="connsiteY3" fmla="*/ 10000 h 10000"/>
              <a:gd name="connsiteX4" fmla="*/ 0 w 36759"/>
              <a:gd name="connsiteY4" fmla="*/ 10000 h 10000"/>
              <a:gd name="connsiteX0" fmla="*/ 0 w 36759"/>
              <a:gd name="connsiteY0" fmla="*/ 10000 h 10000"/>
              <a:gd name="connsiteX1" fmla="*/ 2000 w 36759"/>
              <a:gd name="connsiteY1" fmla="*/ 0 h 10000"/>
              <a:gd name="connsiteX2" fmla="*/ 36759 w 36759"/>
              <a:gd name="connsiteY2" fmla="*/ 131 h 10000"/>
              <a:gd name="connsiteX3" fmla="*/ 34332 w 36759"/>
              <a:gd name="connsiteY3" fmla="*/ 10000 h 10000"/>
              <a:gd name="connsiteX4" fmla="*/ 0 w 36759"/>
              <a:gd name="connsiteY4" fmla="*/ 10000 h 10000"/>
              <a:gd name="connsiteX0" fmla="*/ 0 w 36759"/>
              <a:gd name="connsiteY0" fmla="*/ 10000 h 10000"/>
              <a:gd name="connsiteX1" fmla="*/ 2000 w 36759"/>
              <a:gd name="connsiteY1" fmla="*/ 0 h 10000"/>
              <a:gd name="connsiteX2" fmla="*/ 36759 w 36759"/>
              <a:gd name="connsiteY2" fmla="*/ 131 h 10000"/>
              <a:gd name="connsiteX3" fmla="*/ 34305 w 36759"/>
              <a:gd name="connsiteY3" fmla="*/ 10000 h 10000"/>
              <a:gd name="connsiteX4" fmla="*/ 0 w 36759"/>
              <a:gd name="connsiteY4" fmla="*/ 10000 h 10000"/>
              <a:gd name="connsiteX0" fmla="*/ 0 w 36786"/>
              <a:gd name="connsiteY0" fmla="*/ 10027 h 10027"/>
              <a:gd name="connsiteX1" fmla="*/ 2000 w 36786"/>
              <a:gd name="connsiteY1" fmla="*/ 27 h 10027"/>
              <a:gd name="connsiteX2" fmla="*/ 36786 w 36786"/>
              <a:gd name="connsiteY2" fmla="*/ 0 h 10027"/>
              <a:gd name="connsiteX3" fmla="*/ 34305 w 36786"/>
              <a:gd name="connsiteY3" fmla="*/ 10027 h 10027"/>
              <a:gd name="connsiteX4" fmla="*/ 0 w 36786"/>
              <a:gd name="connsiteY4" fmla="*/ 10027 h 10027"/>
              <a:gd name="connsiteX0" fmla="*/ 0 w 36786"/>
              <a:gd name="connsiteY0" fmla="*/ 10027 h 10027"/>
              <a:gd name="connsiteX1" fmla="*/ 2000 w 36786"/>
              <a:gd name="connsiteY1" fmla="*/ 27 h 10027"/>
              <a:gd name="connsiteX2" fmla="*/ 36786 w 36786"/>
              <a:gd name="connsiteY2" fmla="*/ 0 h 10027"/>
              <a:gd name="connsiteX3" fmla="*/ 34714 w 36786"/>
              <a:gd name="connsiteY3" fmla="*/ 10027 h 10027"/>
              <a:gd name="connsiteX4" fmla="*/ 0 w 36786"/>
              <a:gd name="connsiteY4" fmla="*/ 10027 h 10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86" h="10027">
                <a:moveTo>
                  <a:pt x="0" y="10027"/>
                </a:moveTo>
                <a:lnTo>
                  <a:pt x="2000" y="27"/>
                </a:lnTo>
                <a:lnTo>
                  <a:pt x="36786" y="0"/>
                </a:lnTo>
                <a:lnTo>
                  <a:pt x="34714" y="10027"/>
                </a:lnTo>
                <a:lnTo>
                  <a:pt x="0" y="10027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Pentagon 25">
            <a:extLst>
              <a:ext uri="{FF2B5EF4-FFF2-40B4-BE49-F238E27FC236}">
                <a16:creationId xmlns:a16="http://schemas.microsoft.com/office/drawing/2014/main" xmlns="" id="{6043B987-66B7-4561-B58D-170B256908A6}"/>
              </a:ext>
            </a:extLst>
          </p:cNvPr>
          <p:cNvSpPr/>
          <p:nvPr/>
        </p:nvSpPr>
        <p:spPr>
          <a:xfrm rot="5400000">
            <a:off x="5145159" y="1743361"/>
            <a:ext cx="2854055" cy="3036687"/>
          </a:xfrm>
          <a:prstGeom prst="homePlate">
            <a:avLst>
              <a:gd name="adj" fmla="val 1759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/>
          <a:lstStyle/>
          <a:p>
            <a:pPr algn="ctr"/>
            <a:r>
              <a:rPr lang="en-GB" dirty="0"/>
              <a:t>Kitten:</a:t>
            </a:r>
          </a:p>
          <a:p>
            <a:pPr algn="ctr"/>
            <a:r>
              <a:rPr lang="en-GB" dirty="0"/>
              <a:t>1oz ≈ 28g × 20 ≈ 560g 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Mother:</a:t>
            </a:r>
          </a:p>
          <a:p>
            <a:pPr algn="ctr"/>
            <a:r>
              <a:rPr lang="en-GB" dirty="0"/>
              <a:t>2kg = 2000g</a:t>
            </a:r>
          </a:p>
          <a:p>
            <a:pPr algn="ctr"/>
            <a:r>
              <a:rPr lang="en-GB" dirty="0"/>
              <a:t>2000g - 560g = 1440g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The mother is 1440g heavier</a:t>
            </a:r>
          </a:p>
          <a:p>
            <a:pPr algn="ctr"/>
            <a:r>
              <a:rPr lang="en-GB" dirty="0"/>
              <a:t>than her kitten.</a:t>
            </a:r>
          </a:p>
        </p:txBody>
      </p:sp>
    </p:spTree>
    <p:extLst>
      <p:ext uri="{BB962C8B-B14F-4D97-AF65-F5344CB8AC3E}">
        <p14:creationId xmlns:p14="http://schemas.microsoft.com/office/powerpoint/2010/main" val="82246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DB8EC32-643E-48E3-8E0B-F033CFCF6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3" y="1980843"/>
            <a:ext cx="7632854" cy="41151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43817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1oz ≈ 28 grams          1lb ≈ 450g          1kg ≈ 2.2lb</a:t>
            </a:r>
          </a:p>
        </p:txBody>
      </p:sp>
      <p:sp>
        <p:nvSpPr>
          <p:cNvPr id="8" name="Rectangle 7"/>
          <p:cNvSpPr/>
          <p:nvPr/>
        </p:nvSpPr>
        <p:spPr>
          <a:xfrm>
            <a:off x="2834345" y="697112"/>
            <a:ext cx="3475310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Mass Problems</a:t>
            </a:r>
          </a:p>
        </p:txBody>
      </p:sp>
      <p:pic>
        <p:nvPicPr>
          <p:cNvPr id="53" name="Talking Partners">
            <a:extLst>
              <a:ext uri="{FF2B5EF4-FFF2-40B4-BE49-F238E27FC236}">
                <a16:creationId xmlns:a16="http://schemas.microsoft.com/office/drawing/2014/main" xmlns="" id="{270FDF67-C1B3-4E8F-8434-6A9B85B1A5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2000"/>
            <a:ext cx="864000" cy="864000"/>
          </a:xfrm>
          <a:prstGeom prst="rect">
            <a:avLst/>
          </a:prstGeom>
        </p:spPr>
      </p:pic>
      <p:sp>
        <p:nvSpPr>
          <p:cNvPr id="19" name="Arrow: Pentagon 18">
            <a:extLst>
              <a:ext uri="{FF2B5EF4-FFF2-40B4-BE49-F238E27FC236}">
                <a16:creationId xmlns:a16="http://schemas.microsoft.com/office/drawing/2014/main" xmlns="" id="{652CD28E-9D9C-4A94-8645-E55358EB826D}"/>
              </a:ext>
            </a:extLst>
          </p:cNvPr>
          <p:cNvSpPr/>
          <p:nvPr/>
        </p:nvSpPr>
        <p:spPr>
          <a:xfrm>
            <a:off x="2940811" y="4775477"/>
            <a:ext cx="4614705" cy="990312"/>
          </a:xfrm>
          <a:prstGeom prst="homePlate">
            <a:avLst>
              <a:gd name="adj" fmla="val 49103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He gained 2.5kg in three months.</a:t>
            </a:r>
            <a:br>
              <a:rPr lang="en-GB" dirty="0">
                <a:latin typeface="Twinkl" pitchFamily="2" charset="0"/>
              </a:rPr>
            </a:br>
            <a:r>
              <a:rPr lang="en-GB" dirty="0">
                <a:latin typeface="Twinkl" pitchFamily="2" charset="0"/>
              </a:rPr>
              <a:t>What is his mass now?</a:t>
            </a:r>
          </a:p>
          <a:p>
            <a:pPr algn="ctr"/>
            <a:r>
              <a:rPr lang="en-GB" dirty="0">
                <a:latin typeface="Twinkl" pitchFamily="2" charset="0"/>
              </a:rPr>
              <a:t>Give your answer in kilograms.</a:t>
            </a:r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xmlns="" id="{81523B07-DBEF-40CF-B0BA-0A73105A54C1}"/>
              </a:ext>
            </a:extLst>
          </p:cNvPr>
          <p:cNvSpPr/>
          <p:nvPr/>
        </p:nvSpPr>
        <p:spPr>
          <a:xfrm>
            <a:off x="753933" y="4775477"/>
            <a:ext cx="2182316" cy="990312"/>
          </a:xfrm>
          <a:prstGeom prst="homePlate">
            <a:avLst>
              <a:gd name="adj" fmla="val 0"/>
            </a:avLst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Data 44">
            <a:extLst>
              <a:ext uri="{FF2B5EF4-FFF2-40B4-BE49-F238E27FC236}">
                <a16:creationId xmlns:a16="http://schemas.microsoft.com/office/drawing/2014/main" xmlns="" id="{E62B82F0-88DD-4863-BE41-95A249BD9BD6}"/>
              </a:ext>
            </a:extLst>
          </p:cNvPr>
          <p:cNvSpPr/>
          <p:nvPr/>
        </p:nvSpPr>
        <p:spPr>
          <a:xfrm rot="5400000" flipH="1">
            <a:off x="99796" y="5282709"/>
            <a:ext cx="1162573" cy="14810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434"/>
              <a:gd name="connsiteY0" fmla="*/ 10000 h 10000"/>
              <a:gd name="connsiteX1" fmla="*/ 5434 w 13434"/>
              <a:gd name="connsiteY1" fmla="*/ 0 h 10000"/>
              <a:gd name="connsiteX2" fmla="*/ 13434 w 13434"/>
              <a:gd name="connsiteY2" fmla="*/ 0 h 10000"/>
              <a:gd name="connsiteX3" fmla="*/ 11434 w 13434"/>
              <a:gd name="connsiteY3" fmla="*/ 10000 h 10000"/>
              <a:gd name="connsiteX4" fmla="*/ 0 w 13434"/>
              <a:gd name="connsiteY4" fmla="*/ 10000 h 10000"/>
              <a:gd name="connsiteX0" fmla="*/ 0 w 13379"/>
              <a:gd name="connsiteY0" fmla="*/ 10000 h 10000"/>
              <a:gd name="connsiteX1" fmla="*/ 5379 w 13379"/>
              <a:gd name="connsiteY1" fmla="*/ 0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79"/>
              <a:gd name="connsiteY0" fmla="*/ 10000 h 10000"/>
              <a:gd name="connsiteX1" fmla="*/ 1999 w 13379"/>
              <a:gd name="connsiteY1" fmla="*/ 158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24"/>
              <a:gd name="connsiteY0" fmla="*/ 9842 h 10000"/>
              <a:gd name="connsiteX1" fmla="*/ 1944 w 13324"/>
              <a:gd name="connsiteY1" fmla="*/ 158 h 10000"/>
              <a:gd name="connsiteX2" fmla="*/ 13324 w 13324"/>
              <a:gd name="connsiteY2" fmla="*/ 0 h 10000"/>
              <a:gd name="connsiteX3" fmla="*/ 11324 w 13324"/>
              <a:gd name="connsiteY3" fmla="*/ 10000 h 10000"/>
              <a:gd name="connsiteX4" fmla="*/ 0 w 13324"/>
              <a:gd name="connsiteY4" fmla="*/ 9842 h 10000"/>
              <a:gd name="connsiteX0" fmla="*/ 0 w 13324"/>
              <a:gd name="connsiteY0" fmla="*/ 9842 h 9842"/>
              <a:gd name="connsiteX1" fmla="*/ 1944 w 13324"/>
              <a:gd name="connsiteY1" fmla="*/ 158 h 9842"/>
              <a:gd name="connsiteX2" fmla="*/ 13324 w 13324"/>
              <a:gd name="connsiteY2" fmla="*/ 0 h 9842"/>
              <a:gd name="connsiteX3" fmla="*/ 11324 w 13324"/>
              <a:gd name="connsiteY3" fmla="*/ 9842 h 9842"/>
              <a:gd name="connsiteX4" fmla="*/ 0 w 13324"/>
              <a:gd name="connsiteY4" fmla="*/ 9842 h 9842"/>
              <a:gd name="connsiteX0" fmla="*/ 0 w 10000"/>
              <a:gd name="connsiteY0" fmla="*/ 10000 h 10000"/>
              <a:gd name="connsiteX1" fmla="*/ 1459 w 10000"/>
              <a:gd name="connsiteY1" fmla="*/ 161 h 10000"/>
              <a:gd name="connsiteX2" fmla="*/ 10000 w 10000"/>
              <a:gd name="connsiteY2" fmla="*/ 0 h 10000"/>
              <a:gd name="connsiteX3" fmla="*/ 8519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1459" y="161"/>
                </a:lnTo>
                <a:lnTo>
                  <a:pt x="10000" y="0"/>
                </a:lnTo>
                <a:lnTo>
                  <a:pt x="8519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Data 44">
            <a:extLst>
              <a:ext uri="{FF2B5EF4-FFF2-40B4-BE49-F238E27FC236}">
                <a16:creationId xmlns:a16="http://schemas.microsoft.com/office/drawing/2014/main" xmlns="" id="{4F699BEC-3278-418C-A055-351D3020F402}"/>
              </a:ext>
            </a:extLst>
          </p:cNvPr>
          <p:cNvSpPr/>
          <p:nvPr/>
        </p:nvSpPr>
        <p:spPr>
          <a:xfrm rot="16200000">
            <a:off x="2429017" y="5282709"/>
            <a:ext cx="1162573" cy="14810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434"/>
              <a:gd name="connsiteY0" fmla="*/ 10000 h 10000"/>
              <a:gd name="connsiteX1" fmla="*/ 5434 w 13434"/>
              <a:gd name="connsiteY1" fmla="*/ 0 h 10000"/>
              <a:gd name="connsiteX2" fmla="*/ 13434 w 13434"/>
              <a:gd name="connsiteY2" fmla="*/ 0 h 10000"/>
              <a:gd name="connsiteX3" fmla="*/ 11434 w 13434"/>
              <a:gd name="connsiteY3" fmla="*/ 10000 h 10000"/>
              <a:gd name="connsiteX4" fmla="*/ 0 w 13434"/>
              <a:gd name="connsiteY4" fmla="*/ 10000 h 10000"/>
              <a:gd name="connsiteX0" fmla="*/ 0 w 13379"/>
              <a:gd name="connsiteY0" fmla="*/ 10000 h 10000"/>
              <a:gd name="connsiteX1" fmla="*/ 5379 w 13379"/>
              <a:gd name="connsiteY1" fmla="*/ 0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79"/>
              <a:gd name="connsiteY0" fmla="*/ 10000 h 10000"/>
              <a:gd name="connsiteX1" fmla="*/ 1999 w 13379"/>
              <a:gd name="connsiteY1" fmla="*/ 158 h 10000"/>
              <a:gd name="connsiteX2" fmla="*/ 13379 w 13379"/>
              <a:gd name="connsiteY2" fmla="*/ 0 h 10000"/>
              <a:gd name="connsiteX3" fmla="*/ 11379 w 13379"/>
              <a:gd name="connsiteY3" fmla="*/ 10000 h 10000"/>
              <a:gd name="connsiteX4" fmla="*/ 0 w 13379"/>
              <a:gd name="connsiteY4" fmla="*/ 10000 h 10000"/>
              <a:gd name="connsiteX0" fmla="*/ 0 w 13324"/>
              <a:gd name="connsiteY0" fmla="*/ 9842 h 10000"/>
              <a:gd name="connsiteX1" fmla="*/ 1944 w 13324"/>
              <a:gd name="connsiteY1" fmla="*/ 158 h 10000"/>
              <a:gd name="connsiteX2" fmla="*/ 13324 w 13324"/>
              <a:gd name="connsiteY2" fmla="*/ 0 h 10000"/>
              <a:gd name="connsiteX3" fmla="*/ 11324 w 13324"/>
              <a:gd name="connsiteY3" fmla="*/ 10000 h 10000"/>
              <a:gd name="connsiteX4" fmla="*/ 0 w 13324"/>
              <a:gd name="connsiteY4" fmla="*/ 9842 h 10000"/>
              <a:gd name="connsiteX0" fmla="*/ 0 w 13324"/>
              <a:gd name="connsiteY0" fmla="*/ 9842 h 9842"/>
              <a:gd name="connsiteX1" fmla="*/ 1944 w 13324"/>
              <a:gd name="connsiteY1" fmla="*/ 158 h 9842"/>
              <a:gd name="connsiteX2" fmla="*/ 13324 w 13324"/>
              <a:gd name="connsiteY2" fmla="*/ 0 h 9842"/>
              <a:gd name="connsiteX3" fmla="*/ 11324 w 13324"/>
              <a:gd name="connsiteY3" fmla="*/ 9842 h 9842"/>
              <a:gd name="connsiteX4" fmla="*/ 0 w 13324"/>
              <a:gd name="connsiteY4" fmla="*/ 9842 h 9842"/>
              <a:gd name="connsiteX0" fmla="*/ 0 w 10000"/>
              <a:gd name="connsiteY0" fmla="*/ 10000 h 10000"/>
              <a:gd name="connsiteX1" fmla="*/ 1459 w 10000"/>
              <a:gd name="connsiteY1" fmla="*/ 161 h 10000"/>
              <a:gd name="connsiteX2" fmla="*/ 10000 w 10000"/>
              <a:gd name="connsiteY2" fmla="*/ 0 h 10000"/>
              <a:gd name="connsiteX3" fmla="*/ 8519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1459" y="161"/>
                </a:lnTo>
                <a:lnTo>
                  <a:pt x="10000" y="0"/>
                </a:lnTo>
                <a:lnTo>
                  <a:pt x="8519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Pentagon 22">
            <a:extLst>
              <a:ext uri="{FF2B5EF4-FFF2-40B4-BE49-F238E27FC236}">
                <a16:creationId xmlns:a16="http://schemas.microsoft.com/office/drawing/2014/main" xmlns="" id="{28EC6257-68C9-4F07-96D6-BF9BBD245A09}"/>
              </a:ext>
            </a:extLst>
          </p:cNvPr>
          <p:cNvSpPr/>
          <p:nvPr/>
        </p:nvSpPr>
        <p:spPr>
          <a:xfrm>
            <a:off x="607034" y="4947737"/>
            <a:ext cx="2477321" cy="990312"/>
          </a:xfrm>
          <a:prstGeom prst="homePlate">
            <a:avLst>
              <a:gd name="adj" fmla="val 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" pitchFamily="2" charset="0"/>
              </a:rPr>
              <a:t>When Aran was born, his mass was 6lbs.</a:t>
            </a:r>
          </a:p>
        </p:txBody>
      </p:sp>
      <p:sp>
        <p:nvSpPr>
          <p:cNvPr id="24" name="Arrow: Pentagon 23">
            <a:extLst>
              <a:ext uri="{FF2B5EF4-FFF2-40B4-BE49-F238E27FC236}">
                <a16:creationId xmlns:a16="http://schemas.microsoft.com/office/drawing/2014/main" xmlns="" id="{CA74778B-8959-49FF-A370-6501FE0FD8D8}"/>
              </a:ext>
            </a:extLst>
          </p:cNvPr>
          <p:cNvSpPr/>
          <p:nvPr/>
        </p:nvSpPr>
        <p:spPr>
          <a:xfrm rot="5400000">
            <a:off x="5466823" y="1395655"/>
            <a:ext cx="1856858" cy="3036687"/>
          </a:xfrm>
          <a:prstGeom prst="homePlate">
            <a:avLst>
              <a:gd name="adj" fmla="val 23169"/>
            </a:avLst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b"/>
          <a:lstStyle/>
          <a:p>
            <a:pPr algn="ctr"/>
            <a:endParaRPr lang="en-GB" dirty="0"/>
          </a:p>
        </p:txBody>
      </p:sp>
      <p:sp>
        <p:nvSpPr>
          <p:cNvPr id="25" name="Flowchart: Data 28">
            <a:extLst>
              <a:ext uri="{FF2B5EF4-FFF2-40B4-BE49-F238E27FC236}">
                <a16:creationId xmlns:a16="http://schemas.microsoft.com/office/drawing/2014/main" xmlns="" id="{F74CD335-DD89-4AB6-A1DE-E7BC1900EA68}"/>
              </a:ext>
            </a:extLst>
          </p:cNvPr>
          <p:cNvSpPr/>
          <p:nvPr/>
        </p:nvSpPr>
        <p:spPr>
          <a:xfrm>
            <a:off x="4876910" y="1834677"/>
            <a:ext cx="3213625" cy="15089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36595"/>
              <a:gd name="connsiteY0" fmla="*/ 10000 h 10000"/>
              <a:gd name="connsiteX1" fmla="*/ 2000 w 36595"/>
              <a:gd name="connsiteY1" fmla="*/ 0 h 10000"/>
              <a:gd name="connsiteX2" fmla="*/ 36595 w 36595"/>
              <a:gd name="connsiteY2" fmla="*/ 764 h 10000"/>
              <a:gd name="connsiteX3" fmla="*/ 8000 w 36595"/>
              <a:gd name="connsiteY3" fmla="*/ 10000 h 10000"/>
              <a:gd name="connsiteX4" fmla="*/ 0 w 36595"/>
              <a:gd name="connsiteY4" fmla="*/ 10000 h 10000"/>
              <a:gd name="connsiteX0" fmla="*/ 0 w 36595"/>
              <a:gd name="connsiteY0" fmla="*/ 10000 h 10000"/>
              <a:gd name="connsiteX1" fmla="*/ 2000 w 36595"/>
              <a:gd name="connsiteY1" fmla="*/ 0 h 10000"/>
              <a:gd name="connsiteX2" fmla="*/ 36595 w 36595"/>
              <a:gd name="connsiteY2" fmla="*/ 764 h 10000"/>
              <a:gd name="connsiteX3" fmla="*/ 34332 w 36595"/>
              <a:gd name="connsiteY3" fmla="*/ 10000 h 10000"/>
              <a:gd name="connsiteX4" fmla="*/ 0 w 36595"/>
              <a:gd name="connsiteY4" fmla="*/ 10000 h 10000"/>
              <a:gd name="connsiteX0" fmla="*/ 0 w 36759"/>
              <a:gd name="connsiteY0" fmla="*/ 10000 h 10000"/>
              <a:gd name="connsiteX1" fmla="*/ 2000 w 36759"/>
              <a:gd name="connsiteY1" fmla="*/ 0 h 10000"/>
              <a:gd name="connsiteX2" fmla="*/ 36759 w 36759"/>
              <a:gd name="connsiteY2" fmla="*/ 131 h 10000"/>
              <a:gd name="connsiteX3" fmla="*/ 34332 w 36759"/>
              <a:gd name="connsiteY3" fmla="*/ 10000 h 10000"/>
              <a:gd name="connsiteX4" fmla="*/ 0 w 36759"/>
              <a:gd name="connsiteY4" fmla="*/ 10000 h 10000"/>
              <a:gd name="connsiteX0" fmla="*/ 0 w 36759"/>
              <a:gd name="connsiteY0" fmla="*/ 10000 h 10000"/>
              <a:gd name="connsiteX1" fmla="*/ 2000 w 36759"/>
              <a:gd name="connsiteY1" fmla="*/ 0 h 10000"/>
              <a:gd name="connsiteX2" fmla="*/ 36759 w 36759"/>
              <a:gd name="connsiteY2" fmla="*/ 131 h 10000"/>
              <a:gd name="connsiteX3" fmla="*/ 34332 w 36759"/>
              <a:gd name="connsiteY3" fmla="*/ 10000 h 10000"/>
              <a:gd name="connsiteX4" fmla="*/ 0 w 36759"/>
              <a:gd name="connsiteY4" fmla="*/ 10000 h 10000"/>
              <a:gd name="connsiteX0" fmla="*/ 0 w 36759"/>
              <a:gd name="connsiteY0" fmla="*/ 10000 h 10000"/>
              <a:gd name="connsiteX1" fmla="*/ 2000 w 36759"/>
              <a:gd name="connsiteY1" fmla="*/ 0 h 10000"/>
              <a:gd name="connsiteX2" fmla="*/ 36759 w 36759"/>
              <a:gd name="connsiteY2" fmla="*/ 131 h 10000"/>
              <a:gd name="connsiteX3" fmla="*/ 34305 w 36759"/>
              <a:gd name="connsiteY3" fmla="*/ 10000 h 10000"/>
              <a:gd name="connsiteX4" fmla="*/ 0 w 36759"/>
              <a:gd name="connsiteY4" fmla="*/ 10000 h 10000"/>
              <a:gd name="connsiteX0" fmla="*/ 0 w 36786"/>
              <a:gd name="connsiteY0" fmla="*/ 10027 h 10027"/>
              <a:gd name="connsiteX1" fmla="*/ 2000 w 36786"/>
              <a:gd name="connsiteY1" fmla="*/ 27 h 10027"/>
              <a:gd name="connsiteX2" fmla="*/ 36786 w 36786"/>
              <a:gd name="connsiteY2" fmla="*/ 0 h 10027"/>
              <a:gd name="connsiteX3" fmla="*/ 34305 w 36786"/>
              <a:gd name="connsiteY3" fmla="*/ 10027 h 10027"/>
              <a:gd name="connsiteX4" fmla="*/ 0 w 36786"/>
              <a:gd name="connsiteY4" fmla="*/ 10027 h 10027"/>
              <a:gd name="connsiteX0" fmla="*/ 0 w 36786"/>
              <a:gd name="connsiteY0" fmla="*/ 10027 h 10027"/>
              <a:gd name="connsiteX1" fmla="*/ 2000 w 36786"/>
              <a:gd name="connsiteY1" fmla="*/ 27 h 10027"/>
              <a:gd name="connsiteX2" fmla="*/ 36786 w 36786"/>
              <a:gd name="connsiteY2" fmla="*/ 0 h 10027"/>
              <a:gd name="connsiteX3" fmla="*/ 34714 w 36786"/>
              <a:gd name="connsiteY3" fmla="*/ 10027 h 10027"/>
              <a:gd name="connsiteX4" fmla="*/ 0 w 36786"/>
              <a:gd name="connsiteY4" fmla="*/ 10027 h 10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86" h="10027">
                <a:moveTo>
                  <a:pt x="0" y="10027"/>
                </a:moveTo>
                <a:lnTo>
                  <a:pt x="2000" y="27"/>
                </a:lnTo>
                <a:lnTo>
                  <a:pt x="36786" y="0"/>
                </a:lnTo>
                <a:lnTo>
                  <a:pt x="34714" y="10027"/>
                </a:lnTo>
                <a:lnTo>
                  <a:pt x="0" y="10027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Pentagon 25">
            <a:extLst>
              <a:ext uri="{FF2B5EF4-FFF2-40B4-BE49-F238E27FC236}">
                <a16:creationId xmlns:a16="http://schemas.microsoft.com/office/drawing/2014/main" xmlns="" id="{6043B987-66B7-4561-B58D-170B256908A6}"/>
              </a:ext>
            </a:extLst>
          </p:cNvPr>
          <p:cNvSpPr/>
          <p:nvPr/>
        </p:nvSpPr>
        <p:spPr>
          <a:xfrm rot="5400000">
            <a:off x="5568311" y="1320208"/>
            <a:ext cx="2007749" cy="3036687"/>
          </a:xfrm>
          <a:prstGeom prst="homePlate">
            <a:avLst>
              <a:gd name="adj" fmla="val 21475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en-GB" dirty="0"/>
              <a:t>1lb ≈ 450g × 6 = 2700g</a:t>
            </a:r>
          </a:p>
          <a:p>
            <a:pPr algn="ctr"/>
            <a:r>
              <a:rPr lang="en-GB" dirty="0"/>
              <a:t>2700g = 2.7kg</a:t>
            </a:r>
          </a:p>
          <a:p>
            <a:pPr algn="ctr"/>
            <a:r>
              <a:rPr lang="en-GB" dirty="0"/>
              <a:t>2.7kg + 2.5kg = 5.2kg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Aran’s mass now is 5.2kg.</a:t>
            </a:r>
          </a:p>
        </p:txBody>
      </p:sp>
    </p:spTree>
    <p:extLst>
      <p:ext uri="{BB962C8B-B14F-4D97-AF65-F5344CB8AC3E}">
        <p14:creationId xmlns:p14="http://schemas.microsoft.com/office/powerpoint/2010/main" val="373031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5650" y="143817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 smtClean="0"/>
              <a:t>Can you answer these questions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2994645" y="697112"/>
            <a:ext cx="3154710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Units of Mass</a:t>
            </a:r>
          </a:p>
        </p:txBody>
      </p:sp>
      <p:pic>
        <p:nvPicPr>
          <p:cNvPr id="30" name="Individual Work">
            <a:extLst>
              <a:ext uri="{FF2B5EF4-FFF2-40B4-BE49-F238E27FC236}">
                <a16:creationId xmlns:a16="http://schemas.microsoft.com/office/drawing/2014/main" xmlns="" id="{9598EF02-9D38-4DE3-B0E2-C31CB84000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2000"/>
            <a:ext cx="864000" cy="86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583" y="1886565"/>
            <a:ext cx="6214382" cy="392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5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737" y="1240972"/>
            <a:ext cx="7248525" cy="288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4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20" y="804182"/>
            <a:ext cx="5848350" cy="4857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96743" y="2429691"/>
            <a:ext cx="19333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Make sure you look at which measurement you are converting to.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98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4" y="979714"/>
            <a:ext cx="7850776" cy="508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39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932AFCD-6704-43E8-B299-1AA60EEEAD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" t="3726" r="6126" b="461"/>
          <a:stretch/>
        </p:blipFill>
        <p:spPr>
          <a:xfrm>
            <a:off x="755651" y="1983753"/>
            <a:ext cx="7632700" cy="41122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284349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Use &lt;, &gt; or ≈ to compare each set of measurements. For each set,</a:t>
            </a:r>
            <a:br>
              <a:rPr lang="en-GB" dirty="0"/>
            </a:br>
            <a:r>
              <a:rPr lang="en-GB" dirty="0"/>
              <a:t>decide which measurement it would be more sensible to convert.</a:t>
            </a:r>
          </a:p>
        </p:txBody>
      </p:sp>
      <p:sp>
        <p:nvSpPr>
          <p:cNvPr id="8" name="Rectangle 7"/>
          <p:cNvSpPr/>
          <p:nvPr/>
        </p:nvSpPr>
        <p:spPr>
          <a:xfrm>
            <a:off x="1539920" y="697112"/>
            <a:ext cx="6064161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900" b="1" dirty="0"/>
              <a:t>Comparing Measurements</a:t>
            </a:r>
          </a:p>
        </p:txBody>
      </p:sp>
      <p:pic>
        <p:nvPicPr>
          <p:cNvPr id="18" name="Whole Class">
            <a:extLst>
              <a:ext uri="{FF2B5EF4-FFF2-40B4-BE49-F238E27FC236}">
                <a16:creationId xmlns:a16="http://schemas.microsoft.com/office/drawing/2014/main" xmlns="" id="{C9126903-CA22-4109-90DD-E2C2F430A4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B017EE7-588D-462B-9D32-1E51C2A42BB6}"/>
              </a:ext>
            </a:extLst>
          </p:cNvPr>
          <p:cNvGrpSpPr/>
          <p:nvPr/>
        </p:nvGrpSpPr>
        <p:grpSpPr>
          <a:xfrm>
            <a:off x="4029314" y="3182195"/>
            <a:ext cx="1101770" cy="1715362"/>
            <a:chOff x="6284976" y="3355992"/>
            <a:chExt cx="1101770" cy="171536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DBCF6AFF-49CF-425C-803D-E1749B346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4976" y="3355992"/>
              <a:ext cx="1101770" cy="1715362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677F6A9D-3688-4D97-BCA4-1B688F662E50}"/>
                </a:ext>
              </a:extLst>
            </p:cNvPr>
            <p:cNvSpPr/>
            <p:nvPr/>
          </p:nvSpPr>
          <p:spPr>
            <a:xfrm>
              <a:off x="6649111" y="3752008"/>
              <a:ext cx="373500" cy="92333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6000" dirty="0">
                  <a:latin typeface="+mj-lt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F1364E0-D811-41EE-ACA1-7684FD5F9A37}"/>
              </a:ext>
            </a:extLst>
          </p:cNvPr>
          <p:cNvGrpSpPr/>
          <p:nvPr/>
        </p:nvGrpSpPr>
        <p:grpSpPr>
          <a:xfrm>
            <a:off x="2109960" y="3182195"/>
            <a:ext cx="1101770" cy="1715362"/>
            <a:chOff x="6284976" y="3160363"/>
            <a:chExt cx="1101770" cy="171536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8EECBDBF-D43F-4E9B-B93F-0FE0669C4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4976" y="3160363"/>
              <a:ext cx="1101770" cy="1715362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42D23B18-8BF6-4721-A2C6-748FD2476799}"/>
                </a:ext>
              </a:extLst>
            </p:cNvPr>
            <p:cNvSpPr/>
            <p:nvPr/>
          </p:nvSpPr>
          <p:spPr>
            <a:xfrm>
              <a:off x="6649111" y="3556379"/>
              <a:ext cx="373500" cy="92333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6000" dirty="0">
                  <a:latin typeface="+mj-lt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33097B90-0F9F-4618-9952-5E9B6D2E9CD4}"/>
              </a:ext>
            </a:extLst>
          </p:cNvPr>
          <p:cNvGrpSpPr/>
          <p:nvPr/>
        </p:nvGrpSpPr>
        <p:grpSpPr>
          <a:xfrm>
            <a:off x="5940468" y="3182195"/>
            <a:ext cx="1101770" cy="1715362"/>
            <a:chOff x="6284976" y="3355992"/>
            <a:chExt cx="1101770" cy="171536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E41FA9B2-8BBF-434F-9A0B-1A115E074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4976" y="3355992"/>
              <a:ext cx="1101770" cy="1715362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6FE5634B-F7C0-4B96-B3EF-BD3219167B72}"/>
                </a:ext>
              </a:extLst>
            </p:cNvPr>
            <p:cNvSpPr/>
            <p:nvPr/>
          </p:nvSpPr>
          <p:spPr>
            <a:xfrm>
              <a:off x="6649111" y="3752008"/>
              <a:ext cx="373500" cy="92333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6000" dirty="0">
                  <a:latin typeface="+mj-lt"/>
                </a:rPr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0A3BA239-64CA-468A-A382-C322183757AF}"/>
              </a:ext>
            </a:extLst>
          </p:cNvPr>
          <p:cNvGrpSpPr/>
          <p:nvPr/>
        </p:nvGrpSpPr>
        <p:grpSpPr>
          <a:xfrm>
            <a:off x="4029314" y="3182195"/>
            <a:ext cx="1101770" cy="1715362"/>
            <a:chOff x="6284976" y="3355992"/>
            <a:chExt cx="1101770" cy="171536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1E99C8F0-4DE4-4429-9920-BD96001D2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4976" y="3355992"/>
              <a:ext cx="1101770" cy="1715362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42A7E45B-8BDA-4166-A8A2-E2772B22FF00}"/>
                </a:ext>
              </a:extLst>
            </p:cNvPr>
            <p:cNvSpPr/>
            <p:nvPr/>
          </p:nvSpPr>
          <p:spPr>
            <a:xfrm>
              <a:off x="6609036" y="3752008"/>
              <a:ext cx="453650" cy="92333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6000" dirty="0">
                  <a:latin typeface="+mj-lt"/>
                </a:rPr>
                <a:t>≈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B7B8BF54-3307-498F-BE27-A6556A29A728}"/>
              </a:ext>
            </a:extLst>
          </p:cNvPr>
          <p:cNvGrpSpPr/>
          <p:nvPr/>
        </p:nvGrpSpPr>
        <p:grpSpPr>
          <a:xfrm>
            <a:off x="4029314" y="3182195"/>
            <a:ext cx="1101770" cy="1715362"/>
            <a:chOff x="6284976" y="3355992"/>
            <a:chExt cx="1101770" cy="171536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615B5241-ED84-43CA-AD89-BEEE94EA4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4976" y="3355992"/>
              <a:ext cx="1101770" cy="1715362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9BAB60D4-F5C9-4878-BB47-52B2E822499F}"/>
                </a:ext>
              </a:extLst>
            </p:cNvPr>
            <p:cNvSpPr/>
            <p:nvPr/>
          </p:nvSpPr>
          <p:spPr>
            <a:xfrm>
              <a:off x="6609036" y="3752008"/>
              <a:ext cx="453650" cy="92333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6000" dirty="0">
                  <a:latin typeface="+mj-lt"/>
                </a:rPr>
                <a:t>&lt;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A83E9F5B-997F-473B-8E8F-7FDE11DD26FB}"/>
              </a:ext>
            </a:extLst>
          </p:cNvPr>
          <p:cNvGrpSpPr/>
          <p:nvPr/>
        </p:nvGrpSpPr>
        <p:grpSpPr>
          <a:xfrm>
            <a:off x="4029314" y="3182195"/>
            <a:ext cx="1101770" cy="1715362"/>
            <a:chOff x="6284976" y="3355992"/>
            <a:chExt cx="1101770" cy="171536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E02D1F85-387C-4536-AD41-F2D5FDFFB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4976" y="3355992"/>
              <a:ext cx="1101770" cy="1715362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8C43AF5D-834F-4DAD-A4DD-67F47BDD2209}"/>
                </a:ext>
              </a:extLst>
            </p:cNvPr>
            <p:cNvSpPr/>
            <p:nvPr/>
          </p:nvSpPr>
          <p:spPr>
            <a:xfrm>
              <a:off x="6609036" y="3752008"/>
              <a:ext cx="453650" cy="92333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6000" dirty="0">
                  <a:latin typeface="+mj-lt"/>
                </a:rPr>
                <a:t>&gt;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A75D159E-DC8B-4902-A9BB-7B4AF26FC39F}"/>
              </a:ext>
            </a:extLst>
          </p:cNvPr>
          <p:cNvGrpSpPr/>
          <p:nvPr/>
        </p:nvGrpSpPr>
        <p:grpSpPr>
          <a:xfrm>
            <a:off x="2109960" y="3182195"/>
            <a:ext cx="1101770" cy="1715362"/>
            <a:chOff x="6284976" y="3355992"/>
            <a:chExt cx="1101770" cy="171536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D155903A-E848-4A51-B8E3-60CA1FC37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4976" y="3355992"/>
              <a:ext cx="1101770" cy="1715362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C34CEB54-23DE-430B-A3C2-EEEF188E9CA8}"/>
                </a:ext>
              </a:extLst>
            </p:cNvPr>
            <p:cNvSpPr/>
            <p:nvPr/>
          </p:nvSpPr>
          <p:spPr>
            <a:xfrm>
              <a:off x="6544916" y="3998230"/>
              <a:ext cx="581891" cy="43088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2800" dirty="0">
                  <a:latin typeface="+mj-lt"/>
                </a:rPr>
                <a:t>4kg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EDCDA968-DFED-4D6B-928C-B5655D3023AE}"/>
              </a:ext>
            </a:extLst>
          </p:cNvPr>
          <p:cNvGrpSpPr/>
          <p:nvPr/>
        </p:nvGrpSpPr>
        <p:grpSpPr>
          <a:xfrm>
            <a:off x="5940468" y="3182195"/>
            <a:ext cx="1101770" cy="1715362"/>
            <a:chOff x="6284976" y="3355992"/>
            <a:chExt cx="1101770" cy="171536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5FF4FBEE-39F0-41AB-B7D2-2F2A521C2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4976" y="3355992"/>
              <a:ext cx="1101770" cy="1715362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85ECA2AD-1768-4C63-8A32-9156F361C4BD}"/>
                </a:ext>
              </a:extLst>
            </p:cNvPr>
            <p:cNvSpPr/>
            <p:nvPr/>
          </p:nvSpPr>
          <p:spPr>
            <a:xfrm>
              <a:off x="6581785" y="3998230"/>
              <a:ext cx="508151" cy="43088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2800" dirty="0">
                  <a:latin typeface="+mj-lt"/>
                </a:rPr>
                <a:t>4lb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663B3977-29B6-422E-AC23-5ECECF38779A}"/>
              </a:ext>
            </a:extLst>
          </p:cNvPr>
          <p:cNvGrpSpPr/>
          <p:nvPr/>
        </p:nvGrpSpPr>
        <p:grpSpPr>
          <a:xfrm>
            <a:off x="2109960" y="3182195"/>
            <a:ext cx="1101770" cy="1715362"/>
            <a:chOff x="6284976" y="3355992"/>
            <a:chExt cx="1101770" cy="171536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AFE6B902-9198-4FE7-8C6A-0CF03B1BC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4976" y="3355992"/>
              <a:ext cx="1101770" cy="1715362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D560430F-C839-475A-8ED9-96BB0CA8FFF1}"/>
                </a:ext>
              </a:extLst>
            </p:cNvPr>
            <p:cNvSpPr/>
            <p:nvPr/>
          </p:nvSpPr>
          <p:spPr>
            <a:xfrm>
              <a:off x="6586595" y="3998230"/>
              <a:ext cx="498533" cy="43088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2800" dirty="0">
                  <a:latin typeface="+mj-lt"/>
                </a:rPr>
                <a:t>6lb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219B39DB-DD51-4601-A0A4-14583918EF1C}"/>
              </a:ext>
            </a:extLst>
          </p:cNvPr>
          <p:cNvGrpSpPr/>
          <p:nvPr/>
        </p:nvGrpSpPr>
        <p:grpSpPr>
          <a:xfrm>
            <a:off x="5940468" y="3182195"/>
            <a:ext cx="1101770" cy="1715362"/>
            <a:chOff x="6284976" y="3355992"/>
            <a:chExt cx="1101770" cy="171536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B14BCEBF-9231-43B6-9353-ED8E644DB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4976" y="3355992"/>
              <a:ext cx="1101770" cy="1715362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E8394EED-AB21-4E15-BC65-F23B24C58A69}"/>
                </a:ext>
              </a:extLst>
            </p:cNvPr>
            <p:cNvSpPr/>
            <p:nvPr/>
          </p:nvSpPr>
          <p:spPr>
            <a:xfrm>
              <a:off x="6436713" y="3998230"/>
              <a:ext cx="798296" cy="43088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2800" dirty="0">
                  <a:latin typeface="+mj-lt"/>
                </a:rPr>
                <a:t>3.1kg</a:t>
              </a: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185BB0F2-DB65-490B-A619-A8CBAF50028D}"/>
              </a:ext>
            </a:extLst>
          </p:cNvPr>
          <p:cNvSpPr/>
          <p:nvPr/>
        </p:nvSpPr>
        <p:spPr>
          <a:xfrm>
            <a:off x="755650" y="1422849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1lb ≈ 450g          1kg ≈ 2.2lb  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E7CB4B23-068E-46DE-8173-EDA8C483E8EE}"/>
              </a:ext>
            </a:extLst>
          </p:cNvPr>
          <p:cNvGrpSpPr/>
          <p:nvPr/>
        </p:nvGrpSpPr>
        <p:grpSpPr>
          <a:xfrm>
            <a:off x="2109960" y="3182195"/>
            <a:ext cx="1101770" cy="1715362"/>
            <a:chOff x="6284976" y="3355992"/>
            <a:chExt cx="1101770" cy="171536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A80E4215-6A25-40B9-8183-D384F2CE3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4976" y="3355992"/>
              <a:ext cx="1101770" cy="1715362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DDA01A2B-2553-4D58-9C49-40BB79781AFE}"/>
                </a:ext>
              </a:extLst>
            </p:cNvPr>
            <p:cNvSpPr/>
            <p:nvPr/>
          </p:nvSpPr>
          <p:spPr>
            <a:xfrm>
              <a:off x="6409462" y="3998230"/>
              <a:ext cx="852799" cy="43088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2800" dirty="0">
                  <a:latin typeface="+mj-lt"/>
                </a:rPr>
                <a:t>2.5kg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471B8BA6-D621-4A12-967B-862CD4FA9D00}"/>
              </a:ext>
            </a:extLst>
          </p:cNvPr>
          <p:cNvGrpSpPr/>
          <p:nvPr/>
        </p:nvGrpSpPr>
        <p:grpSpPr>
          <a:xfrm>
            <a:off x="5940468" y="3182195"/>
            <a:ext cx="1101770" cy="1715362"/>
            <a:chOff x="6284976" y="3355992"/>
            <a:chExt cx="1101770" cy="171536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CAC28B3A-B0AF-4331-B61D-8F23C8B1B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4976" y="3355992"/>
              <a:ext cx="1101770" cy="1715362"/>
            </a:xfrm>
            <a:prstGeom prst="rect">
              <a:avLst/>
            </a:prstGeom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xmlns="" id="{9B29BF5E-5B26-4424-9688-CA8B8CD87958}"/>
                </a:ext>
              </a:extLst>
            </p:cNvPr>
            <p:cNvSpPr/>
            <p:nvPr/>
          </p:nvSpPr>
          <p:spPr>
            <a:xfrm>
              <a:off x="6588998" y="3998230"/>
              <a:ext cx="493725" cy="43088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2800" dirty="0">
                  <a:latin typeface="+mj-lt"/>
                </a:rPr>
                <a:t>5lb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B3ED59C3-3EA2-466F-A37B-87D83C3C35DA}"/>
              </a:ext>
            </a:extLst>
          </p:cNvPr>
          <p:cNvGrpSpPr/>
          <p:nvPr/>
        </p:nvGrpSpPr>
        <p:grpSpPr>
          <a:xfrm>
            <a:off x="2109960" y="3182195"/>
            <a:ext cx="1101770" cy="1715362"/>
            <a:chOff x="6284976" y="3355992"/>
            <a:chExt cx="1101770" cy="171536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DE932821-6336-4D87-BC00-5CF57694B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4976" y="3355992"/>
              <a:ext cx="1101770" cy="1715362"/>
            </a:xfrm>
            <a:prstGeom prst="rect">
              <a:avLst/>
            </a:prstGeom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xmlns="" id="{BD3DDF35-D884-40AE-8227-E0EAE620327F}"/>
                </a:ext>
              </a:extLst>
            </p:cNvPr>
            <p:cNvSpPr/>
            <p:nvPr/>
          </p:nvSpPr>
          <p:spPr>
            <a:xfrm>
              <a:off x="6431103" y="3998230"/>
              <a:ext cx="809517" cy="43088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2800" dirty="0">
                  <a:latin typeface="+mj-lt"/>
                </a:rPr>
                <a:t>4.4lb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030D8823-6374-40B4-93EC-97352A122FB2}"/>
              </a:ext>
            </a:extLst>
          </p:cNvPr>
          <p:cNvGrpSpPr/>
          <p:nvPr/>
        </p:nvGrpSpPr>
        <p:grpSpPr>
          <a:xfrm>
            <a:off x="5940468" y="3182195"/>
            <a:ext cx="1101770" cy="1715362"/>
            <a:chOff x="6284976" y="3355992"/>
            <a:chExt cx="1101770" cy="171536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E4361B54-D5F1-4561-AAF0-1680BACFD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4976" y="3355992"/>
              <a:ext cx="1101770" cy="1715362"/>
            </a:xfrm>
            <a:prstGeom prst="rect">
              <a:avLst/>
            </a:prstGeom>
          </p:spPr>
        </p:pic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xmlns="" id="{6591B2F9-170A-42B8-B48E-586C62D2D256}"/>
                </a:ext>
              </a:extLst>
            </p:cNvPr>
            <p:cNvSpPr/>
            <p:nvPr/>
          </p:nvSpPr>
          <p:spPr>
            <a:xfrm>
              <a:off x="6552930" y="3998230"/>
              <a:ext cx="565861" cy="43088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2800" dirty="0">
                  <a:latin typeface="+mj-lt"/>
                </a:rPr>
                <a:t>2kg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669354D7-20F1-437E-842D-1C50DC19E11A}"/>
              </a:ext>
            </a:extLst>
          </p:cNvPr>
          <p:cNvGrpSpPr/>
          <p:nvPr/>
        </p:nvGrpSpPr>
        <p:grpSpPr>
          <a:xfrm>
            <a:off x="2109960" y="3182195"/>
            <a:ext cx="1101770" cy="1715362"/>
            <a:chOff x="6284976" y="3355992"/>
            <a:chExt cx="1101770" cy="171536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81B1EFE9-8E23-42F7-97C9-2E0B69684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4976" y="3355992"/>
              <a:ext cx="1101770" cy="1715362"/>
            </a:xfrm>
            <a:prstGeom prst="rect">
              <a:avLst/>
            </a:prstGeom>
          </p:spPr>
        </p:pic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xmlns="" id="{2DAF0B40-4121-4812-AD6A-C43E1E50B61C}"/>
                </a:ext>
              </a:extLst>
            </p:cNvPr>
            <p:cNvSpPr/>
            <p:nvPr/>
          </p:nvSpPr>
          <p:spPr>
            <a:xfrm>
              <a:off x="6592205" y="3998230"/>
              <a:ext cx="487313" cy="43088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2800" dirty="0">
                  <a:latin typeface="+mj-lt"/>
                </a:rPr>
                <a:t>3lb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736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500"/>
                            </p:stCondLst>
                            <p:childTnLst>
                              <p:par>
                                <p:cTn id="26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500"/>
                            </p:stCondLst>
                            <p:childTnLst>
                              <p:par>
                                <p:cTn id="28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75DCE31-B934-4387-8329-6F89949E0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983765"/>
            <a:ext cx="3822523" cy="41090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6C21115-716A-4E92-992F-EFF388A9F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039" y="1978513"/>
            <a:ext cx="3834716" cy="41090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279109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The imperial system of measurement uses</a:t>
            </a:r>
            <a:br>
              <a:rPr lang="en-GB" dirty="0"/>
            </a:br>
            <a:r>
              <a:rPr lang="en-GB" dirty="0"/>
              <a:t>ounces and pounds to measure mass.</a:t>
            </a:r>
          </a:p>
        </p:txBody>
      </p:sp>
      <p:sp>
        <p:nvSpPr>
          <p:cNvPr id="8" name="Rectangle 7"/>
          <p:cNvSpPr/>
          <p:nvPr/>
        </p:nvSpPr>
        <p:spPr>
          <a:xfrm>
            <a:off x="1916626" y="697112"/>
            <a:ext cx="5310749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Imperial Units of Mass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CF15CD45-16B1-4FCD-B01D-5CBB8870C769}"/>
              </a:ext>
            </a:extLst>
          </p:cNvPr>
          <p:cNvSpPr/>
          <p:nvPr/>
        </p:nvSpPr>
        <p:spPr>
          <a:xfrm>
            <a:off x="934449" y="2146768"/>
            <a:ext cx="3634565" cy="1477328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Ounces (oz) are the smaller unit of mass. One slice of bread has a mass of about one ounce. Ounces are often used in recipes to measure amounts of ingredients.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CA0DC0A8-A947-4028-9232-6D37E2E370BC}"/>
              </a:ext>
            </a:extLst>
          </p:cNvPr>
          <p:cNvSpPr/>
          <p:nvPr/>
        </p:nvSpPr>
        <p:spPr>
          <a:xfrm>
            <a:off x="4581728" y="3895766"/>
            <a:ext cx="3659318" cy="203132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Pounds (lb) are the larger unit of mass – a football has a mass of about one pound. There are 16 ounces in one pound. We might use pounds to measure the mass of our bodies or larger amounts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of ingredients.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6288642F-499B-40F2-BF5A-399824E16B58}"/>
              </a:ext>
            </a:extLst>
          </p:cNvPr>
          <p:cNvCxnSpPr/>
          <p:nvPr/>
        </p:nvCxnSpPr>
        <p:spPr>
          <a:xfrm>
            <a:off x="4572000" y="1981916"/>
            <a:ext cx="0" cy="411090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48F194D5-B033-4919-A3E2-4D0792616609}"/>
              </a:ext>
            </a:extLst>
          </p:cNvPr>
          <p:cNvGrpSpPr/>
          <p:nvPr/>
        </p:nvGrpSpPr>
        <p:grpSpPr>
          <a:xfrm>
            <a:off x="1810869" y="5109777"/>
            <a:ext cx="5531223" cy="797858"/>
            <a:chOff x="1810869" y="3012142"/>
            <a:chExt cx="5531223" cy="797858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28F7494D-B7E9-4200-923B-0E3A2F0E9F1C}"/>
                </a:ext>
              </a:extLst>
            </p:cNvPr>
            <p:cNvSpPr/>
            <p:nvPr/>
          </p:nvSpPr>
          <p:spPr>
            <a:xfrm>
              <a:off x="1810869" y="3012142"/>
              <a:ext cx="5531223" cy="79785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303FC86F-3ADE-48A4-A0FC-0098C784512F}"/>
                </a:ext>
              </a:extLst>
            </p:cNvPr>
            <p:cNvSpPr/>
            <p:nvPr/>
          </p:nvSpPr>
          <p:spPr>
            <a:xfrm>
              <a:off x="2509653" y="3087906"/>
              <a:ext cx="413365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2" charset="0"/>
                </a:rPr>
                <a:t>Can you think of anything else that we use ounces or pounds to measure?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312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FCE0EED-36C8-4285-89DB-004F25F42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3" y="1988993"/>
            <a:ext cx="7632854" cy="41029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441070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1oz ≈ 28g</a:t>
            </a:r>
          </a:p>
        </p:txBody>
      </p:sp>
      <p:sp>
        <p:nvSpPr>
          <p:cNvPr id="8" name="Rectangle 7"/>
          <p:cNvSpPr/>
          <p:nvPr/>
        </p:nvSpPr>
        <p:spPr>
          <a:xfrm>
            <a:off x="2371878" y="697112"/>
            <a:ext cx="440024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Ounces and Grams</a:t>
            </a:r>
          </a:p>
        </p:txBody>
      </p:sp>
      <p:pic>
        <p:nvPicPr>
          <p:cNvPr id="23" name="Whole Class">
            <a:extLst>
              <a:ext uri="{FF2B5EF4-FFF2-40B4-BE49-F238E27FC236}">
                <a16:creationId xmlns:a16="http://schemas.microsoft.com/office/drawing/2014/main" xmlns="" id="{8D211374-9CA5-4E2A-817C-7071D6A2AF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1CD19D7-4005-42AD-A59E-DB3B2217EE92}"/>
              </a:ext>
            </a:extLst>
          </p:cNvPr>
          <p:cNvGrpSpPr/>
          <p:nvPr/>
        </p:nvGrpSpPr>
        <p:grpSpPr>
          <a:xfrm>
            <a:off x="3064213" y="2481394"/>
            <a:ext cx="3249038" cy="1832835"/>
            <a:chOff x="5894962" y="4175304"/>
            <a:chExt cx="3249038" cy="183283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04934BF2-691E-4A5E-B1D2-512122A16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94962" y="4175304"/>
              <a:ext cx="3249038" cy="1832835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90B29FE3-2BA6-4EBF-B7DE-56DDF8C7F370}"/>
                </a:ext>
              </a:extLst>
            </p:cNvPr>
            <p:cNvSpPr/>
            <p:nvPr/>
          </p:nvSpPr>
          <p:spPr>
            <a:xfrm>
              <a:off x="5904689" y="4491557"/>
              <a:ext cx="274580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Remember that</a:t>
              </a:r>
              <a:br>
                <a:rPr lang="en-GB" dirty="0"/>
              </a:br>
              <a:r>
                <a:rPr lang="en-GB" dirty="0"/>
                <a:t>the </a:t>
              </a:r>
              <a:r>
                <a:rPr lang="en-US" altLang="en-US" dirty="0"/>
                <a:t>≈ sign means </a:t>
              </a:r>
              <a:r>
                <a:rPr lang="en-US" altLang="en-US" b="1" dirty="0"/>
                <a:t>approximately</a:t>
              </a:r>
              <a:br>
                <a:rPr lang="en-US" altLang="en-US" b="1" dirty="0"/>
              </a:br>
              <a:r>
                <a:rPr lang="en-US" altLang="en-US" b="1" dirty="0"/>
                <a:t>equal to</a:t>
              </a:r>
              <a:r>
                <a:rPr lang="en-US" altLang="en-US" dirty="0"/>
                <a:t>.</a:t>
              </a:r>
              <a:endParaRPr lang="en-GB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10F9CFF-0EF7-4B97-9FB1-D83227E1BF1B}"/>
              </a:ext>
            </a:extLst>
          </p:cNvPr>
          <p:cNvGrpSpPr/>
          <p:nvPr/>
        </p:nvGrpSpPr>
        <p:grpSpPr>
          <a:xfrm flipH="1">
            <a:off x="2741066" y="2106666"/>
            <a:ext cx="3249038" cy="1832835"/>
            <a:chOff x="5894962" y="4175304"/>
            <a:chExt cx="3249038" cy="183283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9C1E8477-E48D-443D-9352-8C5D2B3EE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94962" y="4175304"/>
              <a:ext cx="3249038" cy="1832835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D6776692-B59E-4C28-8EB1-929024C06EBE}"/>
                </a:ext>
              </a:extLst>
            </p:cNvPr>
            <p:cNvSpPr/>
            <p:nvPr/>
          </p:nvSpPr>
          <p:spPr>
            <a:xfrm>
              <a:off x="5904689" y="4491557"/>
              <a:ext cx="274580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How could you</a:t>
              </a:r>
              <a:br>
                <a:rPr lang="en-GB" dirty="0"/>
              </a:br>
              <a:r>
                <a:rPr lang="en-GB" dirty="0"/>
                <a:t>work out how many grams are approximately equal to…</a:t>
              </a:r>
            </a:p>
          </p:txBody>
        </p:sp>
      </p:grp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xmlns="" id="{DF9F061C-ACE0-403F-9AC7-49B097CCE0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50381"/>
              </p:ext>
            </p:extLst>
          </p:nvPr>
        </p:nvGraphicFramePr>
        <p:xfrm>
          <a:off x="2743200" y="4032086"/>
          <a:ext cx="3657600" cy="14630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xmlns="" val="344062735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24205992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Ounces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Grams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37048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ysClr val="windowText" lastClr="000000"/>
                          </a:solidFill>
                        </a:rPr>
                        <a:t>2oz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28005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5oz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039038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6oz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05052295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E14D4C3-BD2A-4E90-AB40-31E24B699E34}"/>
              </a:ext>
            </a:extLst>
          </p:cNvPr>
          <p:cNvSpPr/>
          <p:nvPr/>
        </p:nvSpPr>
        <p:spPr>
          <a:xfrm>
            <a:off x="4586348" y="4394274"/>
            <a:ext cx="1997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56g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827E27C-6843-4610-9024-8294A705EE7C}"/>
              </a:ext>
            </a:extLst>
          </p:cNvPr>
          <p:cNvSpPr/>
          <p:nvPr/>
        </p:nvSpPr>
        <p:spPr>
          <a:xfrm>
            <a:off x="4586348" y="4766009"/>
            <a:ext cx="1997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140g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B2DA584E-2FFA-4DFC-A296-6842A8253B67}"/>
              </a:ext>
            </a:extLst>
          </p:cNvPr>
          <p:cNvSpPr/>
          <p:nvPr/>
        </p:nvSpPr>
        <p:spPr>
          <a:xfrm>
            <a:off x="4586348" y="5137743"/>
            <a:ext cx="1997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168g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9581E64-5206-4A40-8457-9DA59657C63C}"/>
              </a:ext>
            </a:extLst>
          </p:cNvPr>
          <p:cNvSpPr/>
          <p:nvPr/>
        </p:nvSpPr>
        <p:spPr>
          <a:xfrm>
            <a:off x="909638" y="5614979"/>
            <a:ext cx="857927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/>
              <a:t>double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C58E0EE-D8F6-44E5-9BEB-6D8BCCF73B74}"/>
              </a:ext>
            </a:extLst>
          </p:cNvPr>
          <p:cNvSpPr/>
          <p:nvPr/>
        </p:nvSpPr>
        <p:spPr>
          <a:xfrm>
            <a:off x="2126690" y="5614979"/>
            <a:ext cx="514886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dirty="0"/>
              <a:t>× 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AB08405-1E6F-48E5-81A4-01CE4B6802F7}"/>
              </a:ext>
            </a:extLst>
          </p:cNvPr>
          <p:cNvSpPr/>
          <p:nvPr/>
        </p:nvSpPr>
        <p:spPr>
          <a:xfrm>
            <a:off x="3000701" y="5614979"/>
            <a:ext cx="2029723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dirty="0"/>
              <a:t>× 10 and find half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EC2D4EB-9570-4D6D-A51C-7EE8D375CD1C}"/>
              </a:ext>
            </a:extLst>
          </p:cNvPr>
          <p:cNvSpPr/>
          <p:nvPr/>
        </p:nvSpPr>
        <p:spPr>
          <a:xfrm>
            <a:off x="5389549" y="5614979"/>
            <a:ext cx="564577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dirty="0"/>
              <a:t>add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2C0CF98-63AD-45E1-B54D-C0515A998BEF}"/>
              </a:ext>
            </a:extLst>
          </p:cNvPr>
          <p:cNvSpPr/>
          <p:nvPr/>
        </p:nvSpPr>
        <p:spPr>
          <a:xfrm>
            <a:off x="6313251" y="5614979"/>
            <a:ext cx="1923924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dirty="0"/>
              <a:t>another method?</a:t>
            </a:r>
          </a:p>
        </p:txBody>
      </p:sp>
    </p:spTree>
    <p:extLst>
      <p:ext uri="{BB962C8B-B14F-4D97-AF65-F5344CB8AC3E}">
        <p14:creationId xmlns:p14="http://schemas.microsoft.com/office/powerpoint/2010/main" val="18608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  <p:bldP spid="30" grpId="0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29EAB3-A2E0-4B2D-A95E-4A4E389C0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3" y="1981200"/>
            <a:ext cx="7632854" cy="41090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441070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1oz ≈ 28g</a:t>
            </a:r>
          </a:p>
        </p:txBody>
      </p:sp>
      <p:sp>
        <p:nvSpPr>
          <p:cNvPr id="8" name="Rectangle 7"/>
          <p:cNvSpPr/>
          <p:nvPr/>
        </p:nvSpPr>
        <p:spPr>
          <a:xfrm>
            <a:off x="2371878" y="697112"/>
            <a:ext cx="440024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Ounces and Grams</a:t>
            </a:r>
          </a:p>
        </p:txBody>
      </p:sp>
      <p:pic>
        <p:nvPicPr>
          <p:cNvPr id="23" name="Whole Class">
            <a:extLst>
              <a:ext uri="{FF2B5EF4-FFF2-40B4-BE49-F238E27FC236}">
                <a16:creationId xmlns:a16="http://schemas.microsoft.com/office/drawing/2014/main" xmlns="" id="{8D211374-9CA5-4E2A-817C-7071D6A2AF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1CD19D7-4005-42AD-A59E-DB3B2217EE92}"/>
              </a:ext>
            </a:extLst>
          </p:cNvPr>
          <p:cNvGrpSpPr/>
          <p:nvPr/>
        </p:nvGrpSpPr>
        <p:grpSpPr>
          <a:xfrm>
            <a:off x="3159151" y="2130955"/>
            <a:ext cx="3249038" cy="1832835"/>
            <a:chOff x="5894962" y="4175304"/>
            <a:chExt cx="3249038" cy="183283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04934BF2-691E-4A5E-B1D2-512122A16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94962" y="4175304"/>
              <a:ext cx="3249038" cy="1832835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90B29FE3-2BA6-4EBF-B7DE-56DDF8C7F370}"/>
                </a:ext>
              </a:extLst>
            </p:cNvPr>
            <p:cNvSpPr/>
            <p:nvPr/>
          </p:nvSpPr>
          <p:spPr>
            <a:xfrm>
              <a:off x="5904689" y="4491557"/>
              <a:ext cx="274580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Remember that</a:t>
              </a:r>
              <a:br>
                <a:rPr lang="en-GB" dirty="0"/>
              </a:br>
              <a:r>
                <a:rPr lang="en-GB" dirty="0"/>
                <a:t>the </a:t>
              </a:r>
              <a:r>
                <a:rPr lang="en-US" altLang="en-US" dirty="0"/>
                <a:t>≈ sign means </a:t>
              </a:r>
              <a:r>
                <a:rPr lang="en-US" altLang="en-US" b="1" dirty="0"/>
                <a:t>approximately</a:t>
              </a:r>
              <a:br>
                <a:rPr lang="en-US" altLang="en-US" b="1" dirty="0"/>
              </a:br>
              <a:r>
                <a:rPr lang="en-US" altLang="en-US" b="1" dirty="0"/>
                <a:t>equal to</a:t>
              </a:r>
              <a:r>
                <a:rPr lang="en-US" altLang="en-US" dirty="0"/>
                <a:t>.</a:t>
              </a:r>
              <a:endParaRPr lang="en-GB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10F9CFF-0EF7-4B97-9FB1-D83227E1BF1B}"/>
              </a:ext>
            </a:extLst>
          </p:cNvPr>
          <p:cNvGrpSpPr/>
          <p:nvPr/>
        </p:nvGrpSpPr>
        <p:grpSpPr>
          <a:xfrm flipH="1">
            <a:off x="2898841" y="2124980"/>
            <a:ext cx="3249038" cy="1832835"/>
            <a:chOff x="5894962" y="4175304"/>
            <a:chExt cx="3249038" cy="183283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9C1E8477-E48D-443D-9352-8C5D2B3EE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94962" y="4175304"/>
              <a:ext cx="3249038" cy="1832835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D6776692-B59E-4C28-8EB1-929024C06EBE}"/>
                </a:ext>
              </a:extLst>
            </p:cNvPr>
            <p:cNvSpPr/>
            <p:nvPr/>
          </p:nvSpPr>
          <p:spPr>
            <a:xfrm>
              <a:off x="5904689" y="4491557"/>
              <a:ext cx="274580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How could you</a:t>
              </a:r>
              <a:br>
                <a:rPr lang="en-GB" dirty="0"/>
              </a:br>
              <a:r>
                <a:rPr lang="en-GB" dirty="0"/>
                <a:t>work out how many grams are approximately equal to…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9581E64-5206-4A40-8457-9DA59657C63C}"/>
              </a:ext>
            </a:extLst>
          </p:cNvPr>
          <p:cNvSpPr/>
          <p:nvPr/>
        </p:nvSpPr>
        <p:spPr>
          <a:xfrm>
            <a:off x="909638" y="5614979"/>
            <a:ext cx="857927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/>
              <a:t>double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C58E0EE-D8F6-44E5-9BEB-6D8BCCF73B74}"/>
              </a:ext>
            </a:extLst>
          </p:cNvPr>
          <p:cNvSpPr/>
          <p:nvPr/>
        </p:nvSpPr>
        <p:spPr>
          <a:xfrm>
            <a:off x="2452100" y="5614979"/>
            <a:ext cx="728084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dirty="0"/>
              <a:t>halve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AB08405-1E6F-48E5-81A4-01CE4B6802F7}"/>
              </a:ext>
            </a:extLst>
          </p:cNvPr>
          <p:cNvSpPr/>
          <p:nvPr/>
        </p:nvSpPr>
        <p:spPr>
          <a:xfrm>
            <a:off x="3864719" y="5614979"/>
            <a:ext cx="514885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dirty="0"/>
              <a:t>÷ 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EC2D4EB-9570-4D6D-A51C-7EE8D375CD1C}"/>
              </a:ext>
            </a:extLst>
          </p:cNvPr>
          <p:cNvSpPr/>
          <p:nvPr/>
        </p:nvSpPr>
        <p:spPr>
          <a:xfrm>
            <a:off x="5064139" y="5614979"/>
            <a:ext cx="564577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dirty="0"/>
              <a:t>add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2C0CF98-63AD-45E1-B54D-C0515A998BEF}"/>
              </a:ext>
            </a:extLst>
          </p:cNvPr>
          <p:cNvSpPr/>
          <p:nvPr/>
        </p:nvSpPr>
        <p:spPr>
          <a:xfrm>
            <a:off x="6313251" y="5614979"/>
            <a:ext cx="1923924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dirty="0"/>
              <a:t>another method?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FF06E62-95CA-4D61-AA20-ED2C54782B58}"/>
              </a:ext>
            </a:extLst>
          </p:cNvPr>
          <p:cNvSpPr/>
          <p:nvPr/>
        </p:nvSpPr>
        <p:spPr>
          <a:xfrm>
            <a:off x="6399736" y="4407505"/>
            <a:ext cx="1840656" cy="1081314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28g × 2 = 56g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28g ÷ 2 = 14g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56g + 14g = 70g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xmlns="" id="{DF9F061C-ACE0-403F-9AC7-49B097CCE0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534129"/>
              </p:ext>
            </p:extLst>
          </p:nvPr>
        </p:nvGraphicFramePr>
        <p:xfrm>
          <a:off x="2743200" y="4392009"/>
          <a:ext cx="3657600" cy="10972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xmlns="" val="344062735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24205992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Ounces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Grams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37048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ysClr val="windowText" lastClr="000000"/>
                          </a:solidFill>
                        </a:rPr>
                        <a:t>½</a:t>
                      </a:r>
                      <a:r>
                        <a:rPr lang="en-GB" b="0" baseline="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GB" b="0" dirty="0" err="1">
                          <a:solidFill>
                            <a:sysClr val="windowText" lastClr="000000"/>
                          </a:solidFill>
                        </a:rPr>
                        <a:t>oz</a:t>
                      </a:r>
                      <a:endParaRPr lang="en-GB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28005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  <a:r>
                        <a:rPr lang="en-GB" baseline="0" dirty="0">
                          <a:solidFill>
                            <a:sysClr val="windowText" lastClr="000000"/>
                          </a:solidFill>
                        </a:rPr>
                        <a:t>½ </a:t>
                      </a:r>
                      <a:r>
                        <a:rPr lang="en-GB" dirty="0" err="1">
                          <a:solidFill>
                            <a:sysClr val="windowText" lastClr="000000"/>
                          </a:solidFill>
                        </a:rPr>
                        <a:t>oz</a:t>
                      </a:r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05052295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E14D4C3-BD2A-4E90-AB40-31E24B699E34}"/>
              </a:ext>
            </a:extLst>
          </p:cNvPr>
          <p:cNvSpPr/>
          <p:nvPr/>
        </p:nvSpPr>
        <p:spPr>
          <a:xfrm>
            <a:off x="4586348" y="4754197"/>
            <a:ext cx="1997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14g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827E27C-6843-4610-9024-8294A705EE7C}"/>
              </a:ext>
            </a:extLst>
          </p:cNvPr>
          <p:cNvSpPr/>
          <p:nvPr/>
        </p:nvSpPr>
        <p:spPr>
          <a:xfrm>
            <a:off x="4586348" y="5125932"/>
            <a:ext cx="1997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70g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4DE69E88-3650-4C4A-AC2C-1EF53D038A15}"/>
              </a:ext>
            </a:extLst>
          </p:cNvPr>
          <p:cNvGrpSpPr/>
          <p:nvPr/>
        </p:nvGrpSpPr>
        <p:grpSpPr>
          <a:xfrm>
            <a:off x="3150460" y="2123630"/>
            <a:ext cx="3249038" cy="1832835"/>
            <a:chOff x="5894962" y="4175304"/>
            <a:chExt cx="3249038" cy="1832835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E71731B9-1F2D-46F6-8CA9-C60414D5E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94962" y="4175304"/>
              <a:ext cx="3249038" cy="1832835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AB520C18-2865-4077-BC24-96F4684EEC78}"/>
                </a:ext>
              </a:extLst>
            </p:cNvPr>
            <p:cNvSpPr/>
            <p:nvPr/>
          </p:nvSpPr>
          <p:spPr>
            <a:xfrm>
              <a:off x="5904689" y="4630056"/>
              <a:ext cx="274580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Can you think</a:t>
              </a:r>
              <a:br>
                <a:rPr lang="en-GB" dirty="0"/>
              </a:br>
              <a:r>
                <a:rPr lang="en-GB" dirty="0"/>
                <a:t>of another way to</a:t>
              </a:r>
              <a:br>
                <a:rPr lang="en-GB" dirty="0"/>
              </a:br>
              <a:r>
                <a:rPr lang="en-GB" dirty="0"/>
                <a:t>work this out?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240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4" grpId="0" animBg="1"/>
      <p:bldP spid="11" grpId="0" animBg="1"/>
      <p:bldP spid="2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4A4EDFE-9DD3-4F3D-9B12-D4CF76D93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86" y="1989589"/>
            <a:ext cx="3816427" cy="41090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E4A9B9-4B1E-44C9-BB93-FB0258D96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476" y="1989713"/>
            <a:ext cx="3816427" cy="41029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285425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Lucy’s grandma has given her an old book of cake recipes.</a:t>
            </a:r>
            <a:br>
              <a:rPr lang="en-GB" dirty="0"/>
            </a:br>
            <a:r>
              <a:rPr lang="en-GB" dirty="0"/>
              <a:t>The ingredients have been written in imperial measurements. </a:t>
            </a:r>
          </a:p>
        </p:txBody>
      </p:sp>
      <p:sp>
        <p:nvSpPr>
          <p:cNvPr id="8" name="Rectangle 7"/>
          <p:cNvSpPr/>
          <p:nvPr/>
        </p:nvSpPr>
        <p:spPr>
          <a:xfrm>
            <a:off x="3714393" y="697112"/>
            <a:ext cx="1715213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Recipes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25365306-A4DD-4466-892B-FD2DAFAAC5AD}"/>
              </a:ext>
            </a:extLst>
          </p:cNvPr>
          <p:cNvSpPr/>
          <p:nvPr/>
        </p:nvSpPr>
        <p:spPr>
          <a:xfrm>
            <a:off x="4581728" y="2202133"/>
            <a:ext cx="3659318" cy="203132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Lucy only has a set of scales that measure in metric units!</a:t>
            </a:r>
          </a:p>
          <a:p>
            <a:pPr algn="ctr"/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dirty="0">
                <a:solidFill>
                  <a:schemeClr val="bg1"/>
                </a:solidFill>
              </a:rPr>
              <a:t>She wants to convert her grandma’s recipes from ounces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to grams so that she can make them herself.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D1BDD4C3-3EE3-45A8-88EA-38D23A082FA2}"/>
              </a:ext>
            </a:extLst>
          </p:cNvPr>
          <p:cNvCxnSpPr/>
          <p:nvPr/>
        </p:nvCxnSpPr>
        <p:spPr>
          <a:xfrm>
            <a:off x="4572000" y="1981916"/>
            <a:ext cx="0" cy="411090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Talking Partners">
            <a:extLst>
              <a:ext uri="{FF2B5EF4-FFF2-40B4-BE49-F238E27FC236}">
                <a16:creationId xmlns:a16="http://schemas.microsoft.com/office/drawing/2014/main" xmlns="" id="{270FDF67-C1B3-4E8F-8434-6A9B85B1A5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8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9A51250-DED8-4AD3-B70A-4840F898A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631" y="1977737"/>
            <a:ext cx="3950550" cy="41090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055B285-6B05-4C88-B9B5-70AC3444A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819" y="1979520"/>
            <a:ext cx="3816427" cy="41090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43817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1oz ≈ 28g</a:t>
            </a:r>
          </a:p>
        </p:txBody>
      </p:sp>
      <p:sp>
        <p:nvSpPr>
          <p:cNvPr id="8" name="Rectangle 7"/>
          <p:cNvSpPr/>
          <p:nvPr/>
        </p:nvSpPr>
        <p:spPr>
          <a:xfrm>
            <a:off x="3714393" y="697112"/>
            <a:ext cx="1715213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Recipes</a:t>
            </a:r>
          </a:p>
        </p:txBody>
      </p:sp>
      <p:pic>
        <p:nvPicPr>
          <p:cNvPr id="53" name="Talking Partners">
            <a:extLst>
              <a:ext uri="{FF2B5EF4-FFF2-40B4-BE49-F238E27FC236}">
                <a16:creationId xmlns:a16="http://schemas.microsoft.com/office/drawing/2014/main" xmlns="" id="{270FDF67-C1B3-4E8F-8434-6A9B85B1A5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2000"/>
            <a:ext cx="864000" cy="864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7653C18-F417-487B-9F7C-BEA23D48CBE4}"/>
              </a:ext>
            </a:extLst>
          </p:cNvPr>
          <p:cNvSpPr/>
          <p:nvPr/>
        </p:nvSpPr>
        <p:spPr>
          <a:xfrm rot="20995760">
            <a:off x="1039069" y="2979868"/>
            <a:ext cx="18781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Shortbread Ingredients (oz)</a:t>
            </a:r>
          </a:p>
          <a:p>
            <a:pPr algn="ctr"/>
            <a:r>
              <a:rPr lang="en-US" dirty="0"/>
              <a:t>makes 12</a:t>
            </a:r>
          </a:p>
          <a:p>
            <a:endParaRPr lang="en-US" dirty="0"/>
          </a:p>
          <a:p>
            <a:r>
              <a:rPr lang="en-US" dirty="0"/>
              <a:t>8oz butter</a:t>
            </a:r>
          </a:p>
          <a:p>
            <a:r>
              <a:rPr lang="en-US" dirty="0"/>
              <a:t>6oz sugar</a:t>
            </a:r>
          </a:p>
          <a:p>
            <a:r>
              <a:rPr lang="en-US" dirty="0"/>
              <a:t>10oz plain flour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76B2C61F-B385-4A67-A042-13074AB06057}"/>
              </a:ext>
            </a:extLst>
          </p:cNvPr>
          <p:cNvSpPr/>
          <p:nvPr/>
        </p:nvSpPr>
        <p:spPr>
          <a:xfrm>
            <a:off x="5667342" y="3098408"/>
            <a:ext cx="2371334" cy="97640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solidFill>
                  <a:srgbClr val="0070C0"/>
                </a:solidFill>
                <a:latin typeface="Kalam" panose="02000000000000000000" pitchFamily="2" charset="0"/>
                <a:cs typeface="Kalam" panose="02000000000000000000" pitchFamily="2" charset="0"/>
              </a:rPr>
              <a:t>Shortbread</a:t>
            </a:r>
            <a:br>
              <a:rPr lang="en-GB" dirty="0">
                <a:solidFill>
                  <a:srgbClr val="0070C0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dirty="0">
                <a:solidFill>
                  <a:srgbClr val="0070C0"/>
                </a:solidFill>
                <a:latin typeface="Kalam" panose="02000000000000000000" pitchFamily="2" charset="0"/>
                <a:cs typeface="Kalam" panose="02000000000000000000" pitchFamily="2" charset="0"/>
              </a:rPr>
              <a:t>Ingredients (g)</a:t>
            </a:r>
          </a:p>
          <a:p>
            <a:pPr algn="ctr"/>
            <a:r>
              <a:rPr lang="en-GB" dirty="0">
                <a:solidFill>
                  <a:srgbClr val="0070C0"/>
                </a:solidFill>
                <a:latin typeface="Kalam" panose="02000000000000000000" pitchFamily="2" charset="0"/>
                <a:cs typeface="Kalam" panose="02000000000000000000" pitchFamily="2" charset="0"/>
              </a:rPr>
              <a:t>makes 12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BC4FF2C3-09B4-491C-B112-094ABE4A0B86}"/>
              </a:ext>
            </a:extLst>
          </p:cNvPr>
          <p:cNvSpPr/>
          <p:nvPr/>
        </p:nvSpPr>
        <p:spPr>
          <a:xfrm>
            <a:off x="5700898" y="4079456"/>
            <a:ext cx="2371334" cy="97640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solidFill>
                  <a:srgbClr val="0070C0"/>
                </a:solidFill>
                <a:latin typeface="Kalam" panose="02000000000000000000" pitchFamily="2" charset="0"/>
                <a:cs typeface="Kalam" panose="02000000000000000000" pitchFamily="2" charset="0"/>
              </a:rPr>
              <a:t>224g butter</a:t>
            </a:r>
          </a:p>
          <a:p>
            <a:r>
              <a:rPr lang="en-GB" dirty="0">
                <a:solidFill>
                  <a:srgbClr val="0070C0"/>
                </a:solidFill>
                <a:latin typeface="Kalam" panose="02000000000000000000" pitchFamily="2" charset="0"/>
                <a:cs typeface="Kalam" panose="02000000000000000000" pitchFamily="2" charset="0"/>
              </a:rPr>
              <a:t>168g sugar</a:t>
            </a:r>
          </a:p>
          <a:p>
            <a:r>
              <a:rPr lang="en-GB" dirty="0">
                <a:solidFill>
                  <a:srgbClr val="0070C0"/>
                </a:solidFill>
                <a:latin typeface="Kalam" panose="02000000000000000000" pitchFamily="2" charset="0"/>
                <a:cs typeface="Kalam" panose="02000000000000000000" pitchFamily="2" charset="0"/>
              </a:rPr>
              <a:t>280g plain flour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C8B341BD-3971-47CA-A57D-87E50EE0B9A2}"/>
              </a:ext>
            </a:extLst>
          </p:cNvPr>
          <p:cNvSpPr/>
          <p:nvPr/>
        </p:nvSpPr>
        <p:spPr>
          <a:xfrm>
            <a:off x="934449" y="2146768"/>
            <a:ext cx="3634565" cy="1200329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The first page in Lucy’s grandma’s book has a list of ingredients for making shortbread.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6B979D63-35BB-4698-A88A-4B63C12AD18E}"/>
              </a:ext>
            </a:extLst>
          </p:cNvPr>
          <p:cNvCxnSpPr/>
          <p:nvPr/>
        </p:nvCxnSpPr>
        <p:spPr>
          <a:xfrm>
            <a:off x="4572000" y="1981916"/>
            <a:ext cx="0" cy="411090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087E8ABE-0EE8-4D68-A754-6728559260E2}"/>
              </a:ext>
            </a:extLst>
          </p:cNvPr>
          <p:cNvGrpSpPr/>
          <p:nvPr/>
        </p:nvGrpSpPr>
        <p:grpSpPr>
          <a:xfrm>
            <a:off x="1810869" y="5109777"/>
            <a:ext cx="5531223" cy="797858"/>
            <a:chOff x="1810869" y="3012142"/>
            <a:chExt cx="5531223" cy="797858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D44686B5-C9E5-4588-A271-12179A0F7CD9}"/>
                </a:ext>
              </a:extLst>
            </p:cNvPr>
            <p:cNvSpPr/>
            <p:nvPr/>
          </p:nvSpPr>
          <p:spPr>
            <a:xfrm>
              <a:off x="1810869" y="3012142"/>
              <a:ext cx="5531223" cy="79785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B52B95D9-2DC1-4164-9687-720FBC61C8E8}"/>
                </a:ext>
              </a:extLst>
            </p:cNvPr>
            <p:cNvSpPr/>
            <p:nvPr/>
          </p:nvSpPr>
          <p:spPr>
            <a:xfrm>
              <a:off x="2509653" y="3087906"/>
              <a:ext cx="413365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2" charset="0"/>
                </a:rPr>
                <a:t>Convert the measurements given in ounces into grams: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963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8F0B49F-D5C0-4016-A28D-F9AEA151E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827" y="1979489"/>
            <a:ext cx="3822523" cy="41090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300F049-756A-486A-8EFB-F0E40DA4B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58" y="1980174"/>
            <a:ext cx="3950550" cy="41090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43817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1oz ≈ 28g</a:t>
            </a:r>
          </a:p>
        </p:txBody>
      </p:sp>
      <p:sp>
        <p:nvSpPr>
          <p:cNvPr id="8" name="Rectangle 7"/>
          <p:cNvSpPr/>
          <p:nvPr/>
        </p:nvSpPr>
        <p:spPr>
          <a:xfrm>
            <a:off x="3714393" y="697112"/>
            <a:ext cx="1715213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Recipes</a:t>
            </a:r>
          </a:p>
        </p:txBody>
      </p:sp>
      <p:pic>
        <p:nvPicPr>
          <p:cNvPr id="53" name="Talking Partners">
            <a:extLst>
              <a:ext uri="{FF2B5EF4-FFF2-40B4-BE49-F238E27FC236}">
                <a16:creationId xmlns:a16="http://schemas.microsoft.com/office/drawing/2014/main" xmlns="" id="{270FDF67-C1B3-4E8F-8434-6A9B85B1A5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2000"/>
            <a:ext cx="864000" cy="864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7653C18-F417-487B-9F7C-BEA23D48CBE4}"/>
              </a:ext>
            </a:extLst>
          </p:cNvPr>
          <p:cNvSpPr/>
          <p:nvPr/>
        </p:nvSpPr>
        <p:spPr>
          <a:xfrm rot="20995760">
            <a:off x="4858631" y="2979868"/>
            <a:ext cx="18781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Cake Ingredients (oz)</a:t>
            </a:r>
          </a:p>
          <a:p>
            <a:pPr algn="ctr"/>
            <a:r>
              <a:rPr lang="en-US" dirty="0"/>
              <a:t>makes 12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3oz caster sugar</a:t>
            </a:r>
          </a:p>
          <a:p>
            <a:pPr algn="ctr"/>
            <a:r>
              <a:rPr lang="en-US" dirty="0"/>
              <a:t>4½oz butter</a:t>
            </a:r>
          </a:p>
          <a:p>
            <a:pPr algn="ctr"/>
            <a:r>
              <a:rPr lang="en-US" dirty="0"/>
              <a:t>11oz plain flour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76B2C61F-B385-4A67-A042-13074AB06057}"/>
              </a:ext>
            </a:extLst>
          </p:cNvPr>
          <p:cNvSpPr/>
          <p:nvPr/>
        </p:nvSpPr>
        <p:spPr>
          <a:xfrm>
            <a:off x="1848006" y="3098408"/>
            <a:ext cx="2371334" cy="97640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solidFill>
                  <a:srgbClr val="0070C0"/>
                </a:solidFill>
                <a:latin typeface="Kalam" panose="02000000000000000000" pitchFamily="2" charset="0"/>
                <a:cs typeface="Kalam" panose="02000000000000000000" pitchFamily="2" charset="0"/>
              </a:rPr>
              <a:t>Cake</a:t>
            </a:r>
            <a:br>
              <a:rPr lang="en-GB" dirty="0">
                <a:solidFill>
                  <a:srgbClr val="0070C0"/>
                </a:solidFill>
                <a:latin typeface="Kalam" panose="02000000000000000000" pitchFamily="2" charset="0"/>
                <a:cs typeface="Kalam" panose="02000000000000000000" pitchFamily="2" charset="0"/>
              </a:rPr>
            </a:br>
            <a:r>
              <a:rPr lang="en-GB" dirty="0">
                <a:solidFill>
                  <a:srgbClr val="0070C0"/>
                </a:solidFill>
                <a:latin typeface="Kalam" panose="02000000000000000000" pitchFamily="2" charset="0"/>
                <a:cs typeface="Kalam" panose="02000000000000000000" pitchFamily="2" charset="0"/>
              </a:rPr>
              <a:t>Ingredients (g)</a:t>
            </a:r>
          </a:p>
          <a:p>
            <a:pPr algn="ctr"/>
            <a:r>
              <a:rPr lang="en-GB" dirty="0">
                <a:solidFill>
                  <a:srgbClr val="0070C0"/>
                </a:solidFill>
                <a:latin typeface="Kalam" panose="02000000000000000000" pitchFamily="2" charset="0"/>
                <a:cs typeface="Kalam" panose="02000000000000000000" pitchFamily="2" charset="0"/>
              </a:rPr>
              <a:t>makes 24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BC4FF2C3-09B4-491C-B112-094ABE4A0B86}"/>
              </a:ext>
            </a:extLst>
          </p:cNvPr>
          <p:cNvSpPr/>
          <p:nvPr/>
        </p:nvSpPr>
        <p:spPr>
          <a:xfrm>
            <a:off x="1881562" y="4079456"/>
            <a:ext cx="2371334" cy="97640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solidFill>
                  <a:srgbClr val="0070C0"/>
                </a:solidFill>
                <a:latin typeface="Kalam" panose="02000000000000000000" pitchFamily="2" charset="0"/>
                <a:cs typeface="Kalam" panose="02000000000000000000" pitchFamily="2" charset="0"/>
              </a:rPr>
              <a:t>168g caster sugar</a:t>
            </a:r>
          </a:p>
          <a:p>
            <a:r>
              <a:rPr lang="en-GB" dirty="0">
                <a:solidFill>
                  <a:srgbClr val="0070C0"/>
                </a:solidFill>
                <a:latin typeface="Kalam" panose="02000000000000000000" pitchFamily="2" charset="0"/>
                <a:cs typeface="Kalam" panose="02000000000000000000" pitchFamily="2" charset="0"/>
              </a:rPr>
              <a:t>252g butter</a:t>
            </a:r>
          </a:p>
          <a:p>
            <a:r>
              <a:rPr lang="en-GB" dirty="0">
                <a:solidFill>
                  <a:srgbClr val="0070C0"/>
                </a:solidFill>
                <a:latin typeface="Kalam" panose="02000000000000000000" pitchFamily="2" charset="0"/>
                <a:cs typeface="Kalam" panose="02000000000000000000" pitchFamily="2" charset="0"/>
              </a:rPr>
              <a:t>616g plain flour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C8B341BD-3971-47CA-A57D-87E50EE0B9A2}"/>
              </a:ext>
            </a:extLst>
          </p:cNvPr>
          <p:cNvSpPr/>
          <p:nvPr/>
        </p:nvSpPr>
        <p:spPr>
          <a:xfrm>
            <a:off x="4572000" y="2146768"/>
            <a:ext cx="3634565" cy="1200329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Lucy found a recipe for chocolate cake. She wants to make </a:t>
            </a:r>
            <a:r>
              <a:rPr lang="en-GB" b="1" dirty="0">
                <a:solidFill>
                  <a:schemeClr val="bg1"/>
                </a:solidFill>
              </a:rPr>
              <a:t>24</a:t>
            </a:r>
            <a:r>
              <a:rPr lang="en-GB" dirty="0">
                <a:solidFill>
                  <a:schemeClr val="bg1"/>
                </a:solidFill>
              </a:rPr>
              <a:t> cakes so she can bring them in to share with her class. 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6B979D63-35BB-4698-A88A-4B63C12AD18E}"/>
              </a:ext>
            </a:extLst>
          </p:cNvPr>
          <p:cNvCxnSpPr/>
          <p:nvPr/>
        </p:nvCxnSpPr>
        <p:spPr>
          <a:xfrm>
            <a:off x="4572000" y="1981916"/>
            <a:ext cx="0" cy="411090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087E8ABE-0EE8-4D68-A754-6728559260E2}"/>
              </a:ext>
            </a:extLst>
          </p:cNvPr>
          <p:cNvGrpSpPr/>
          <p:nvPr/>
        </p:nvGrpSpPr>
        <p:grpSpPr>
          <a:xfrm>
            <a:off x="1810869" y="5109777"/>
            <a:ext cx="5531223" cy="797858"/>
            <a:chOff x="1810869" y="3012142"/>
            <a:chExt cx="5531223" cy="797858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D44686B5-C9E5-4588-A271-12179A0F7CD9}"/>
                </a:ext>
              </a:extLst>
            </p:cNvPr>
            <p:cNvSpPr/>
            <p:nvPr/>
          </p:nvSpPr>
          <p:spPr>
            <a:xfrm>
              <a:off x="1810869" y="3012142"/>
              <a:ext cx="5531223" cy="79785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B52B95D9-2DC1-4164-9687-720FBC61C8E8}"/>
                </a:ext>
              </a:extLst>
            </p:cNvPr>
            <p:cNvSpPr/>
            <p:nvPr/>
          </p:nvSpPr>
          <p:spPr>
            <a:xfrm>
              <a:off x="2100672" y="3226405"/>
              <a:ext cx="495161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2" charset="0"/>
                </a:rPr>
                <a:t>Write a list to show the ingredients in grams.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426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9E4EF42-2683-4ACA-A1AC-20537263AC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2" b="31276"/>
          <a:stretch/>
        </p:blipFill>
        <p:spPr>
          <a:xfrm>
            <a:off x="755651" y="1981200"/>
            <a:ext cx="7632700" cy="41148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7AA1A25E-5BF6-41EA-BEE4-FB750915C58B}"/>
              </a:ext>
            </a:extLst>
          </p:cNvPr>
          <p:cNvSpPr/>
          <p:nvPr/>
        </p:nvSpPr>
        <p:spPr>
          <a:xfrm>
            <a:off x="755650" y="143817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We usually measure certain objects in either pounds or kilograms.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CC6B75A4-A43C-44DB-927B-12C5B4C1A725}"/>
              </a:ext>
            </a:extLst>
          </p:cNvPr>
          <p:cNvSpPr/>
          <p:nvPr/>
        </p:nvSpPr>
        <p:spPr>
          <a:xfrm>
            <a:off x="1549537" y="782390"/>
            <a:ext cx="6044925" cy="52322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400" b="1" dirty="0"/>
              <a:t>Pounds, Grams and Kilograms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997CCB55-D2FE-4A22-8FD0-2C8C032C9F84}"/>
              </a:ext>
            </a:extLst>
          </p:cNvPr>
          <p:cNvGrpSpPr/>
          <p:nvPr/>
        </p:nvGrpSpPr>
        <p:grpSpPr>
          <a:xfrm>
            <a:off x="925397" y="2845148"/>
            <a:ext cx="2913273" cy="1477328"/>
            <a:chOff x="934450" y="2745565"/>
            <a:chExt cx="2913273" cy="147732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73AC0CEE-2B5F-46E6-9F02-0273C58ACD3A}"/>
                </a:ext>
              </a:extLst>
            </p:cNvPr>
            <p:cNvSpPr/>
            <p:nvPr/>
          </p:nvSpPr>
          <p:spPr>
            <a:xfrm>
              <a:off x="934450" y="2745565"/>
              <a:ext cx="2913273" cy="147732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9FF44F65-90E0-4503-8A74-FC5FDF8A819C}"/>
                </a:ext>
              </a:extLst>
            </p:cNvPr>
            <p:cNvSpPr/>
            <p:nvPr/>
          </p:nvSpPr>
          <p:spPr>
            <a:xfrm>
              <a:off x="934450" y="2745565"/>
              <a:ext cx="234909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Can you think of any objects that we normally measure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in pounds? How about kilograms?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95C91177-270C-4B8B-BC63-B7567E0CC6BD}"/>
              </a:ext>
            </a:extLst>
          </p:cNvPr>
          <p:cNvGrpSpPr/>
          <p:nvPr/>
        </p:nvGrpSpPr>
        <p:grpSpPr>
          <a:xfrm flipH="1">
            <a:off x="5313455" y="4713057"/>
            <a:ext cx="2913274" cy="1200329"/>
            <a:chOff x="934450" y="2745565"/>
            <a:chExt cx="2913274" cy="1200329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198216F4-5949-41D0-8CA3-212D0AF7907B}"/>
                </a:ext>
              </a:extLst>
            </p:cNvPr>
            <p:cNvSpPr/>
            <p:nvPr/>
          </p:nvSpPr>
          <p:spPr>
            <a:xfrm>
              <a:off x="934451" y="2745565"/>
              <a:ext cx="2913273" cy="120032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0F3CBEB4-EBA0-4FF4-B577-9811FA2A099B}"/>
                </a:ext>
              </a:extLst>
            </p:cNvPr>
            <p:cNvSpPr/>
            <p:nvPr/>
          </p:nvSpPr>
          <p:spPr>
            <a:xfrm>
              <a:off x="934450" y="2745565"/>
              <a:ext cx="234909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Can you think of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any objects that we might use either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unit to measure?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7106F563-F2ED-4965-B923-1C90FA345A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196"/>
          <a:stretch/>
        </p:blipFill>
        <p:spPr>
          <a:xfrm>
            <a:off x="3776551" y="2131785"/>
            <a:ext cx="2176050" cy="396421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E1AA3E2B-1A4B-481F-A891-2409627C03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96"/>
          <a:stretch/>
        </p:blipFill>
        <p:spPr>
          <a:xfrm>
            <a:off x="2967966" y="2709157"/>
            <a:ext cx="1690859" cy="3386844"/>
          </a:xfrm>
          <a:prstGeom prst="rect">
            <a:avLst/>
          </a:prstGeom>
        </p:spPr>
      </p:pic>
      <p:sp>
        <p:nvSpPr>
          <p:cNvPr id="41" name="Arrow: Pentagon 40">
            <a:extLst>
              <a:ext uri="{FF2B5EF4-FFF2-40B4-BE49-F238E27FC236}">
                <a16:creationId xmlns:a16="http://schemas.microsoft.com/office/drawing/2014/main" xmlns="" id="{A98EE950-23C1-457B-B37A-AC11468F51A2}"/>
              </a:ext>
            </a:extLst>
          </p:cNvPr>
          <p:cNvSpPr/>
          <p:nvPr/>
        </p:nvSpPr>
        <p:spPr>
          <a:xfrm>
            <a:off x="1796716" y="2193286"/>
            <a:ext cx="4902848" cy="698335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GB" dirty="0">
                <a:latin typeface="Twinkl" pitchFamily="2" charset="0"/>
              </a:rPr>
              <a:t>In shops, people find the mass of their fruit in grams and kilograms.</a:t>
            </a:r>
          </a:p>
        </p:txBody>
      </p:sp>
      <p:sp>
        <p:nvSpPr>
          <p:cNvPr id="42" name="Arrow: Pentagon 41">
            <a:extLst>
              <a:ext uri="{FF2B5EF4-FFF2-40B4-BE49-F238E27FC236}">
                <a16:creationId xmlns:a16="http://schemas.microsoft.com/office/drawing/2014/main" xmlns="" id="{C3D425EF-0C05-42BB-B4AE-4F1C366292E2}"/>
              </a:ext>
            </a:extLst>
          </p:cNvPr>
          <p:cNvSpPr/>
          <p:nvPr/>
        </p:nvSpPr>
        <p:spPr>
          <a:xfrm>
            <a:off x="3542241" y="3701777"/>
            <a:ext cx="4747180" cy="698335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GB" dirty="0">
                <a:latin typeface="Twinkl" pitchFamily="2" charset="0"/>
              </a:rPr>
              <a:t>A lot of people record their mass in either kilograms or pounds.</a:t>
            </a:r>
          </a:p>
        </p:txBody>
      </p:sp>
      <p:sp>
        <p:nvSpPr>
          <p:cNvPr id="43" name="Arrow: Pentagon 42">
            <a:extLst>
              <a:ext uri="{FF2B5EF4-FFF2-40B4-BE49-F238E27FC236}">
                <a16:creationId xmlns:a16="http://schemas.microsoft.com/office/drawing/2014/main" xmlns="" id="{32FD6B16-34EE-4DBD-8DA9-1E5961D5D78E}"/>
              </a:ext>
            </a:extLst>
          </p:cNvPr>
          <p:cNvSpPr/>
          <p:nvPr/>
        </p:nvSpPr>
        <p:spPr>
          <a:xfrm>
            <a:off x="1740568" y="5295165"/>
            <a:ext cx="4589693" cy="698335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GB" dirty="0">
                <a:latin typeface="Twinkl" pitchFamily="2" charset="0"/>
              </a:rPr>
              <a:t>We weigh babies at birth and</a:t>
            </a:r>
            <a:br>
              <a:rPr lang="en-GB" dirty="0">
                <a:latin typeface="Twinkl" pitchFamily="2" charset="0"/>
              </a:rPr>
            </a:br>
            <a:r>
              <a:rPr lang="en-GB" dirty="0">
                <a:latin typeface="Twinkl" pitchFamily="2" charset="0"/>
              </a:rPr>
              <a:t>record their mass in pounds.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CCE8A419-13F5-4FFD-911C-2774E148CB5C}"/>
              </a:ext>
            </a:extLst>
          </p:cNvPr>
          <p:cNvGrpSpPr/>
          <p:nvPr/>
        </p:nvGrpSpPr>
        <p:grpSpPr>
          <a:xfrm>
            <a:off x="951331" y="2124897"/>
            <a:ext cx="1573917" cy="1663259"/>
            <a:chOff x="5229319" y="2102496"/>
            <a:chExt cx="1573917" cy="1663259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4B03101F-0A33-4DBC-811D-DC98D5B6DC27}"/>
                </a:ext>
              </a:extLst>
            </p:cNvPr>
            <p:cNvSpPr/>
            <p:nvPr/>
          </p:nvSpPr>
          <p:spPr>
            <a:xfrm>
              <a:off x="5229319" y="2191838"/>
              <a:ext cx="1573917" cy="1573917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35A19407-BB08-417E-905F-7AB2218449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380" t="6041" r="1" b="-12462"/>
            <a:stretch/>
          </p:blipFill>
          <p:spPr>
            <a:xfrm>
              <a:off x="5229319" y="2191838"/>
              <a:ext cx="1573917" cy="1573917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1160DEDE-507F-47FA-8780-C699921FEE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380" t="-1" r="17410" b="60496"/>
            <a:stretch/>
          </p:blipFill>
          <p:spPr>
            <a:xfrm>
              <a:off x="5229320" y="2102496"/>
              <a:ext cx="1316336" cy="584259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BAA0745E-4585-49E7-918B-7A48F263B3AF}"/>
              </a:ext>
            </a:extLst>
          </p:cNvPr>
          <p:cNvGrpSpPr/>
          <p:nvPr/>
        </p:nvGrpSpPr>
        <p:grpSpPr>
          <a:xfrm>
            <a:off x="2497289" y="3263906"/>
            <a:ext cx="1782137" cy="1574076"/>
            <a:chOff x="6536138" y="3330454"/>
            <a:chExt cx="1782137" cy="1574076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xmlns="" id="{92C9CD8E-DA5A-473C-AEB9-257F33557763}"/>
                </a:ext>
              </a:extLst>
            </p:cNvPr>
            <p:cNvSpPr/>
            <p:nvPr/>
          </p:nvSpPr>
          <p:spPr>
            <a:xfrm>
              <a:off x="6536138" y="3330454"/>
              <a:ext cx="1573917" cy="1573917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C1A076A6-F557-4AB3-9E96-39B8B9A8A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9" r="10917" b="-3980"/>
            <a:stretch/>
          </p:blipFill>
          <p:spPr>
            <a:xfrm>
              <a:off x="6536138" y="3330454"/>
              <a:ext cx="1573917" cy="1573917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6702D108-70F7-49DF-828A-A7A57501F9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84" t="30712" r="-1" b="-3980"/>
            <a:stretch/>
          </p:blipFill>
          <p:spPr>
            <a:xfrm>
              <a:off x="7322394" y="3795498"/>
              <a:ext cx="995881" cy="1109032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88AF5D23-9AED-48B5-9B71-0BE80FB284FF}"/>
              </a:ext>
            </a:extLst>
          </p:cNvPr>
          <p:cNvGrpSpPr/>
          <p:nvPr/>
        </p:nvGrpSpPr>
        <p:grpSpPr>
          <a:xfrm>
            <a:off x="951561" y="4313732"/>
            <a:ext cx="1573917" cy="1650564"/>
            <a:chOff x="6814433" y="2686755"/>
            <a:chExt cx="1573917" cy="1650564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xmlns="" id="{52274378-64ED-4CB2-AF95-42F2D29020EE}"/>
                </a:ext>
              </a:extLst>
            </p:cNvPr>
            <p:cNvSpPr/>
            <p:nvPr/>
          </p:nvSpPr>
          <p:spPr>
            <a:xfrm>
              <a:off x="6814433" y="2763402"/>
              <a:ext cx="1573917" cy="1573917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xmlns="" id="{BE59B9DA-34F4-4DAC-8175-892DEF9A13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728" t="4597" r="-14511" b="9081"/>
            <a:stretch/>
          </p:blipFill>
          <p:spPr>
            <a:xfrm>
              <a:off x="6814433" y="2770211"/>
              <a:ext cx="1573917" cy="1567108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D03ACCC5-AE71-477C-A9A1-B6144B29A6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728" r="-14511" b="51021"/>
            <a:stretch/>
          </p:blipFill>
          <p:spPr>
            <a:xfrm>
              <a:off x="6814433" y="2686755"/>
              <a:ext cx="1573917" cy="8891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096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EDDB480-16A1-4AD3-AC7B-A18B95AF8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3" y="1981200"/>
            <a:ext cx="7632854" cy="4102964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DC88B723-650F-4679-970C-7CC86BB32189}"/>
              </a:ext>
            </a:extLst>
          </p:cNvPr>
          <p:cNvSpPr/>
          <p:nvPr/>
        </p:nvSpPr>
        <p:spPr>
          <a:xfrm>
            <a:off x="755650" y="1437188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1lb ≈ 450g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10A5983-E710-4EE4-85CC-3DC44E192E50}"/>
              </a:ext>
            </a:extLst>
          </p:cNvPr>
          <p:cNvSpPr/>
          <p:nvPr/>
        </p:nvSpPr>
        <p:spPr>
          <a:xfrm>
            <a:off x="1549537" y="782390"/>
            <a:ext cx="6044925" cy="52322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300" b="1" dirty="0"/>
              <a:t>Pounds, Grams and Kilograms</a:t>
            </a:r>
          </a:p>
        </p:txBody>
      </p:sp>
      <p:pic>
        <p:nvPicPr>
          <p:cNvPr id="41" name="Whole Class">
            <a:extLst>
              <a:ext uri="{FF2B5EF4-FFF2-40B4-BE49-F238E27FC236}">
                <a16:creationId xmlns:a16="http://schemas.microsoft.com/office/drawing/2014/main" xmlns="" id="{D5944288-70F8-4725-ABE9-D12A416196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902D61B1-0A6B-46AC-9416-195C46504518}"/>
              </a:ext>
            </a:extLst>
          </p:cNvPr>
          <p:cNvGrpSpPr/>
          <p:nvPr/>
        </p:nvGrpSpPr>
        <p:grpSpPr>
          <a:xfrm>
            <a:off x="1385174" y="2837633"/>
            <a:ext cx="5051839" cy="1477328"/>
            <a:chOff x="1385174" y="2837633"/>
            <a:chExt cx="5051839" cy="1477328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xmlns="" id="{D52BD2B4-7B13-4656-A8A9-3E2812D93F55}"/>
                </a:ext>
              </a:extLst>
            </p:cNvPr>
            <p:cNvSpPr/>
            <p:nvPr/>
          </p:nvSpPr>
          <p:spPr>
            <a:xfrm>
              <a:off x="1385174" y="2837633"/>
              <a:ext cx="5051839" cy="147732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xmlns="" id="{BDF7EDED-82A2-47DA-934B-992170E5057A}"/>
                </a:ext>
              </a:extLst>
            </p:cNvPr>
            <p:cNvSpPr/>
            <p:nvPr/>
          </p:nvSpPr>
          <p:spPr>
            <a:xfrm>
              <a:off x="1385174" y="2837633"/>
              <a:ext cx="4776918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One of Lucy’s grandma’s recipes lists a pound of flour as one of the ingredients. Lucy needs to work out how much this is in grams so that she can measure the correct amount on her scale. </a:t>
              </a:r>
            </a:p>
          </p:txBody>
        </p: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8C7EEC21-4DC2-48E8-9AEA-E2CFD5A643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140" y="2585035"/>
            <a:ext cx="2154921" cy="3020697"/>
          </a:xfrm>
          <a:prstGeom prst="rect">
            <a:avLst/>
          </a:prstGeom>
        </p:spPr>
      </p:pic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xmlns="" id="{B632C9BB-B95B-4221-83F3-5BF94AE875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300472"/>
              </p:ext>
            </p:extLst>
          </p:nvPr>
        </p:nvGraphicFramePr>
        <p:xfrm>
          <a:off x="1096473" y="5112744"/>
          <a:ext cx="6949440" cy="74733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89888">
                  <a:extLst>
                    <a:ext uri="{9D8B030D-6E8A-4147-A177-3AD203B41FA5}">
                      <a16:colId xmlns:a16="http://schemas.microsoft.com/office/drawing/2014/main" xmlns="" val="378584582"/>
                    </a:ext>
                  </a:extLst>
                </a:gridCol>
                <a:gridCol w="1389888">
                  <a:extLst>
                    <a:ext uri="{9D8B030D-6E8A-4147-A177-3AD203B41FA5}">
                      <a16:colId xmlns:a16="http://schemas.microsoft.com/office/drawing/2014/main" xmlns="" val="3674690490"/>
                    </a:ext>
                  </a:extLst>
                </a:gridCol>
                <a:gridCol w="1389888">
                  <a:extLst>
                    <a:ext uri="{9D8B030D-6E8A-4147-A177-3AD203B41FA5}">
                      <a16:colId xmlns:a16="http://schemas.microsoft.com/office/drawing/2014/main" xmlns="" val="1239593783"/>
                    </a:ext>
                  </a:extLst>
                </a:gridCol>
                <a:gridCol w="1389888">
                  <a:extLst>
                    <a:ext uri="{9D8B030D-6E8A-4147-A177-3AD203B41FA5}">
                      <a16:colId xmlns:a16="http://schemas.microsoft.com/office/drawing/2014/main" xmlns="" val="118671851"/>
                    </a:ext>
                  </a:extLst>
                </a:gridCol>
                <a:gridCol w="1389888">
                  <a:extLst>
                    <a:ext uri="{9D8B030D-6E8A-4147-A177-3AD203B41FA5}">
                      <a16:colId xmlns:a16="http://schemas.microsoft.com/office/drawing/2014/main" xmlns="" val="2420599231"/>
                    </a:ext>
                  </a:extLst>
                </a:gridCol>
              </a:tblGrid>
              <a:tr h="381579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1lb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2lb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5lb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10lb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15lb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370482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450g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05052295"/>
                  </a:ext>
                </a:extLst>
              </a:tr>
            </a:tbl>
          </a:graphicData>
        </a:graphic>
      </p:graphicFrame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BE40F69A-427D-4CF5-AA47-58995954D24C}"/>
              </a:ext>
            </a:extLst>
          </p:cNvPr>
          <p:cNvSpPr/>
          <p:nvPr/>
        </p:nvSpPr>
        <p:spPr>
          <a:xfrm>
            <a:off x="2485748" y="5476030"/>
            <a:ext cx="13945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B0F0"/>
                </a:solidFill>
              </a:rPr>
              <a:t>900g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AE30767E-00BC-4B53-95C8-3E1E0F306CD5}"/>
              </a:ext>
            </a:extLst>
          </p:cNvPr>
          <p:cNvSpPr/>
          <p:nvPr/>
        </p:nvSpPr>
        <p:spPr>
          <a:xfrm>
            <a:off x="3874007" y="5476030"/>
            <a:ext cx="13945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B0F0"/>
                </a:solidFill>
              </a:rPr>
              <a:t>2250g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F7D82DF1-4E15-4A84-80AB-E1D483539894}"/>
              </a:ext>
            </a:extLst>
          </p:cNvPr>
          <p:cNvSpPr/>
          <p:nvPr/>
        </p:nvSpPr>
        <p:spPr>
          <a:xfrm>
            <a:off x="5262266" y="5476030"/>
            <a:ext cx="13945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B0F0"/>
                </a:solidFill>
              </a:rPr>
              <a:t>4500g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5FF99BB7-FED9-4392-898F-296AF495A87E}"/>
              </a:ext>
            </a:extLst>
          </p:cNvPr>
          <p:cNvSpPr/>
          <p:nvPr/>
        </p:nvSpPr>
        <p:spPr>
          <a:xfrm>
            <a:off x="6650525" y="5476030"/>
            <a:ext cx="13945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B0F0"/>
                </a:solidFill>
              </a:rPr>
              <a:t>6750g</a:t>
            </a:r>
          </a:p>
        </p:txBody>
      </p:sp>
      <p:graphicFrame>
        <p:nvGraphicFramePr>
          <p:cNvPr id="71" name="Table 70">
            <a:extLst>
              <a:ext uri="{FF2B5EF4-FFF2-40B4-BE49-F238E27FC236}">
                <a16:creationId xmlns:a16="http://schemas.microsoft.com/office/drawing/2014/main" xmlns="" id="{7B66D363-CF98-4955-87EE-9A74EBE919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4698473"/>
              </p:ext>
            </p:extLst>
          </p:nvPr>
        </p:nvGraphicFramePr>
        <p:xfrm>
          <a:off x="1096473" y="5494323"/>
          <a:ext cx="1389888" cy="3657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89888">
                  <a:extLst>
                    <a:ext uri="{9D8B030D-6E8A-4147-A177-3AD203B41FA5}">
                      <a16:colId xmlns:a16="http://schemas.microsoft.com/office/drawing/2014/main" xmlns="" val="17355886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0.45kg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60637663"/>
                  </a:ext>
                </a:extLst>
              </a:tr>
            </a:tbl>
          </a:graphicData>
        </a:graphic>
      </p:graphicFrame>
      <p:graphicFrame>
        <p:nvGraphicFramePr>
          <p:cNvPr id="72" name="Table 71">
            <a:extLst>
              <a:ext uri="{FF2B5EF4-FFF2-40B4-BE49-F238E27FC236}">
                <a16:creationId xmlns:a16="http://schemas.microsoft.com/office/drawing/2014/main" xmlns="" id="{26AE9CC8-51FF-4E03-9EFE-32FC2628F5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7646013"/>
              </p:ext>
            </p:extLst>
          </p:nvPr>
        </p:nvGraphicFramePr>
        <p:xfrm>
          <a:off x="2486361" y="5494323"/>
          <a:ext cx="1389888" cy="3657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89888">
                  <a:extLst>
                    <a:ext uri="{9D8B030D-6E8A-4147-A177-3AD203B41FA5}">
                      <a16:colId xmlns:a16="http://schemas.microsoft.com/office/drawing/2014/main" xmlns="" val="34900547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0.9kg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60637663"/>
                  </a:ext>
                </a:extLst>
              </a:tr>
            </a:tbl>
          </a:graphicData>
        </a:graphic>
      </p:graphicFrame>
      <p:graphicFrame>
        <p:nvGraphicFramePr>
          <p:cNvPr id="73" name="Table 72">
            <a:extLst>
              <a:ext uri="{FF2B5EF4-FFF2-40B4-BE49-F238E27FC236}">
                <a16:creationId xmlns:a16="http://schemas.microsoft.com/office/drawing/2014/main" xmlns="" id="{D1E065AF-113E-45D2-BE52-DD3E84CB96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540936"/>
              </p:ext>
            </p:extLst>
          </p:nvPr>
        </p:nvGraphicFramePr>
        <p:xfrm>
          <a:off x="3876249" y="5494323"/>
          <a:ext cx="1389888" cy="3657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89888">
                  <a:extLst>
                    <a:ext uri="{9D8B030D-6E8A-4147-A177-3AD203B41FA5}">
                      <a16:colId xmlns:a16="http://schemas.microsoft.com/office/drawing/2014/main" xmlns="" val="596512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2.25kg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60637663"/>
                  </a:ext>
                </a:extLst>
              </a:tr>
            </a:tbl>
          </a:graphicData>
        </a:graphic>
      </p:graphicFrame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xmlns="" id="{EF1917EF-C0CC-48C8-A800-E5D8C1F7C5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652864"/>
              </p:ext>
            </p:extLst>
          </p:nvPr>
        </p:nvGraphicFramePr>
        <p:xfrm>
          <a:off x="5266137" y="5494323"/>
          <a:ext cx="1389888" cy="3657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89888">
                  <a:extLst>
                    <a:ext uri="{9D8B030D-6E8A-4147-A177-3AD203B41FA5}">
                      <a16:colId xmlns:a16="http://schemas.microsoft.com/office/drawing/2014/main" xmlns="" val="20873521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4.5kg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60637663"/>
                  </a:ext>
                </a:extLst>
              </a:tr>
            </a:tbl>
          </a:graphicData>
        </a:graphic>
      </p:graphicFrame>
      <p:graphicFrame>
        <p:nvGraphicFramePr>
          <p:cNvPr id="75" name="Table 74">
            <a:extLst>
              <a:ext uri="{FF2B5EF4-FFF2-40B4-BE49-F238E27FC236}">
                <a16:creationId xmlns:a16="http://schemas.microsoft.com/office/drawing/2014/main" xmlns="" id="{D20EAAC3-A146-426D-9428-13B2A6B13E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3673632"/>
              </p:ext>
            </p:extLst>
          </p:nvPr>
        </p:nvGraphicFramePr>
        <p:xfrm>
          <a:off x="6656025" y="5494323"/>
          <a:ext cx="1389888" cy="3657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89888">
                  <a:extLst>
                    <a:ext uri="{9D8B030D-6E8A-4147-A177-3AD203B41FA5}">
                      <a16:colId xmlns:a16="http://schemas.microsoft.com/office/drawing/2014/main" xmlns="" val="226082302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6.75kg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60637663"/>
                  </a:ext>
                </a:extLst>
              </a:tr>
            </a:tbl>
          </a:graphicData>
        </a:graphic>
      </p:graphicFrame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A704255E-145C-47F9-8CEE-C603E3C2C50C}"/>
              </a:ext>
            </a:extLst>
          </p:cNvPr>
          <p:cNvGrpSpPr/>
          <p:nvPr/>
        </p:nvGrpSpPr>
        <p:grpSpPr>
          <a:xfrm>
            <a:off x="1675723" y="4073523"/>
            <a:ext cx="5792555" cy="797858"/>
            <a:chOff x="1549537" y="3012142"/>
            <a:chExt cx="5792555" cy="797858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xmlns="" id="{33E50722-2B7F-4733-9A32-F588E83FF5EC}"/>
                </a:ext>
              </a:extLst>
            </p:cNvPr>
            <p:cNvSpPr/>
            <p:nvPr/>
          </p:nvSpPr>
          <p:spPr>
            <a:xfrm>
              <a:off x="1549537" y="3012142"/>
              <a:ext cx="5792555" cy="79785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xmlns="" id="{E6699B74-04A5-46E9-BAC8-095986B8F750}"/>
                </a:ext>
              </a:extLst>
            </p:cNvPr>
            <p:cNvSpPr/>
            <p:nvPr/>
          </p:nvSpPr>
          <p:spPr>
            <a:xfrm>
              <a:off x="1567702" y="3226405"/>
              <a:ext cx="575622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2" charset="0"/>
                </a:rPr>
                <a:t>We could also write these measurements in kilograms.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912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69" grpId="0"/>
      <p:bldP spid="70" grpId="0"/>
    </p:bldLst>
  </p:timing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1412784A-9730-4539-AD18-FDCBB0907DE4}" vid="{C564E1A4-2DFA-4397-8513-317C74FF86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</Template>
  <TotalTime>4104</TotalTime>
  <Words>657</Words>
  <Application>Microsoft Office PowerPoint</Application>
  <PresentationFormat>On-screen Show (4:3)</PresentationFormat>
  <Paragraphs>161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Tuffy</vt:lpstr>
      <vt:lpstr>Wingdings</vt:lpstr>
      <vt:lpstr>Sassoon Infant Md</vt:lpstr>
      <vt:lpstr>Arial</vt:lpstr>
      <vt:lpstr>Sassoon Infant Rg</vt:lpstr>
      <vt:lpstr>Twinkl</vt:lpstr>
      <vt:lpstr>Kalam</vt:lpstr>
      <vt:lpstr>Twinkl SemiBold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Twinkl PlanIt</dc:title>
  <dc:creator>Maurice Stubbs</dc:creator>
  <cp:lastModifiedBy>Ben O'Connell</cp:lastModifiedBy>
  <cp:revision>69</cp:revision>
  <dcterms:created xsi:type="dcterms:W3CDTF">2019-06-04T14:18:12Z</dcterms:created>
  <dcterms:modified xsi:type="dcterms:W3CDTF">2020-07-05T09:50:18Z</dcterms:modified>
</cp:coreProperties>
</file>