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1" r:id="rId2"/>
    <p:sldId id="263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90" r:id="rId17"/>
    <p:sldId id="291" r:id="rId18"/>
    <p:sldId id="292" r:id="rId19"/>
    <p:sldId id="293" r:id="rId20"/>
    <p:sldId id="294" r:id="rId21"/>
  </p:sldIdLst>
  <p:sldSz cx="9144000" cy="6858000" type="screen4x3"/>
  <p:notesSz cx="6858000" cy="9144000"/>
  <p:embeddedFontLst>
    <p:embeddedFont>
      <p:font typeface="Tuffy" panose="020B0603060100000000" charset="0"/>
      <p:regular r:id="rId22"/>
      <p:bold r:id="rId23"/>
      <p:italic r:id="rId24"/>
      <p:boldItalic r:id="rId25"/>
    </p:embeddedFont>
    <p:embeddedFont>
      <p:font typeface="Sassoon Infant Md" panose="02000603050000020003" charset="0"/>
      <p:regular r:id="rId26"/>
    </p:embeddedFont>
    <p:embeddedFont>
      <p:font typeface="Sassoon Infant Rg" panose="02000503030000020003" charset="0"/>
      <p:regular r:id="rId27"/>
      <p:bold r:id="rId28"/>
    </p:embeddedFont>
    <p:embeddedFont>
      <p:font typeface="Twinkl" panose="020B0604020202020204" charset="0"/>
      <p:regular r:id="rId29"/>
      <p:bold r:id="rId30"/>
    </p:embeddedFont>
    <p:embeddedFont>
      <p:font typeface="Kalam" panose="020B0604020202020204" charset="0"/>
      <p:regular r:id="rId31"/>
    </p:embeddedFont>
    <p:embeddedFont>
      <p:font typeface="Twinkl SemiBold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88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8" userDrawn="1">
          <p15:clr>
            <a:srgbClr val="A4A3A4"/>
          </p15:clr>
        </p15:guide>
        <p15:guide id="7" orient="horz" pos="336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403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5727"/>
    <a:srgbClr val="F15C24"/>
    <a:srgbClr val="00B0F0"/>
    <a:srgbClr val="C1CBF7"/>
    <a:srgbClr val="0070C0"/>
    <a:srgbClr val="FAF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176" y="84"/>
      </p:cViewPr>
      <p:guideLst>
        <p:guide orient="horz" pos="1248"/>
        <p:guide pos="2880"/>
        <p:guide pos="288"/>
        <p:guide pos="476"/>
        <p:guide pos="5284"/>
        <p:guide pos="5448"/>
        <p:guide orient="horz" pos="336"/>
        <p:guide orient="horz" pos="482"/>
        <p:guide orient="horz" pos="4032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C83374-C002-4A35-8D45-0522FE3F6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557AC2-43F2-4A3A-8054-10536EC31F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BF242E-A339-4C2F-AA39-004D7287D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61342B-45FE-4885-882E-320522582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7D275A1C-FE8D-4756-BB11-C01F8D5830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4"/>
          <a:stretch/>
        </p:blipFill>
        <p:spPr>
          <a:xfrm>
            <a:off x="755650" y="1983282"/>
            <a:ext cx="7632700" cy="2095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4F442262-B0D5-427E-A9C9-C930012C5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09"/>
          <a:stretch/>
        </p:blipFill>
        <p:spPr>
          <a:xfrm>
            <a:off x="755650" y="1979774"/>
            <a:ext cx="7632697" cy="209900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BF565168-B3C1-4FF5-A555-24BFA224FB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r="10598" b="72173"/>
          <a:stretch/>
        </p:blipFill>
        <p:spPr>
          <a:xfrm>
            <a:off x="2013469" y="1981200"/>
            <a:ext cx="6374881" cy="132524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F3FC7A86-C411-4C91-9388-B8678C5E12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8" b="23857"/>
          <a:stretch/>
        </p:blipFill>
        <p:spPr>
          <a:xfrm>
            <a:off x="755650" y="3152775"/>
            <a:ext cx="7632700" cy="2940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563634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Convert from centimetres to inches to complete this table.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7871" y="697112"/>
            <a:ext cx="4408258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between Inches</a:t>
            </a:r>
            <a:br>
              <a:rPr lang="en-GB" altLang="en-US" sz="2800" b="1" dirty="0"/>
            </a:br>
            <a:r>
              <a:rPr lang="en-GB" altLang="en-US" sz="2800" b="1" dirty="0"/>
              <a:t>and Centimetres</a:t>
            </a:r>
            <a:endParaRPr lang="en-GB" sz="2800" b="1" dirty="0"/>
          </a:p>
        </p:txBody>
      </p:sp>
      <p:pic>
        <p:nvPicPr>
          <p:cNvPr id="20" name="Whole Class">
            <a:extLst>
              <a:ext uri="{FF2B5EF4-FFF2-40B4-BE49-F238E27FC236}">
                <a16:creationId xmlns:a16="http://schemas.microsoft.com/office/drawing/2014/main" xmlns="" id="{95BDF808-5043-47E1-93F5-05F8ED28A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1D9197E-0FD8-4759-90FE-DBB63AA7504C}"/>
              </a:ext>
            </a:extLst>
          </p:cNvPr>
          <p:cNvGrpSpPr/>
          <p:nvPr/>
        </p:nvGrpSpPr>
        <p:grpSpPr>
          <a:xfrm>
            <a:off x="755650" y="2267353"/>
            <a:ext cx="6374881" cy="3825472"/>
            <a:chOff x="755650" y="2267353"/>
            <a:chExt cx="6374881" cy="3825472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2609BE46-38F6-4027-8B4E-DE1799956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0" y="3353671"/>
              <a:ext cx="3479823" cy="2739154"/>
            </a:xfrm>
            <a:prstGeom prst="rect">
              <a:avLst/>
            </a:prstGeom>
          </p:spPr>
        </p:pic>
        <p:sp>
          <p:nvSpPr>
            <p:cNvPr id="58" name="Rectangle: Rounded Corners 30">
              <a:extLst>
                <a:ext uri="{FF2B5EF4-FFF2-40B4-BE49-F238E27FC236}">
                  <a16:creationId xmlns:a16="http://schemas.microsoft.com/office/drawing/2014/main" xmlns="" id="{440D2363-FE09-4246-8EBF-3DEB64484295}"/>
                </a:ext>
              </a:extLst>
            </p:cNvPr>
            <p:cNvSpPr/>
            <p:nvPr/>
          </p:nvSpPr>
          <p:spPr>
            <a:xfrm>
              <a:off x="1756155" y="4291669"/>
              <a:ext cx="1172925" cy="1744588"/>
            </a:xfrm>
            <a:custGeom>
              <a:avLst/>
              <a:gdLst>
                <a:gd name="connsiteX0" fmla="*/ 0 w 693131"/>
                <a:gd name="connsiteY0" fmla="*/ 39545 h 237264"/>
                <a:gd name="connsiteX1" fmla="*/ 39545 w 693131"/>
                <a:gd name="connsiteY1" fmla="*/ 0 h 237264"/>
                <a:gd name="connsiteX2" fmla="*/ 653586 w 693131"/>
                <a:gd name="connsiteY2" fmla="*/ 0 h 237264"/>
                <a:gd name="connsiteX3" fmla="*/ 693131 w 693131"/>
                <a:gd name="connsiteY3" fmla="*/ 39545 h 237264"/>
                <a:gd name="connsiteX4" fmla="*/ 693131 w 693131"/>
                <a:gd name="connsiteY4" fmla="*/ 197719 h 237264"/>
                <a:gd name="connsiteX5" fmla="*/ 653586 w 693131"/>
                <a:gd name="connsiteY5" fmla="*/ 237264 h 237264"/>
                <a:gd name="connsiteX6" fmla="*/ 39545 w 693131"/>
                <a:gd name="connsiteY6" fmla="*/ 237264 h 237264"/>
                <a:gd name="connsiteX7" fmla="*/ 0 w 693131"/>
                <a:gd name="connsiteY7" fmla="*/ 197719 h 237264"/>
                <a:gd name="connsiteX8" fmla="*/ 0 w 693131"/>
                <a:gd name="connsiteY8" fmla="*/ 39545 h 237264"/>
                <a:gd name="connsiteX0" fmla="*/ 0 w 839755"/>
                <a:gd name="connsiteY0" fmla="*/ 4080 h 292439"/>
                <a:gd name="connsiteX1" fmla="*/ 186169 w 839755"/>
                <a:gd name="connsiteY1" fmla="*/ 55175 h 292439"/>
                <a:gd name="connsiteX2" fmla="*/ 800210 w 839755"/>
                <a:gd name="connsiteY2" fmla="*/ 55175 h 292439"/>
                <a:gd name="connsiteX3" fmla="*/ 839755 w 839755"/>
                <a:gd name="connsiteY3" fmla="*/ 94720 h 292439"/>
                <a:gd name="connsiteX4" fmla="*/ 839755 w 839755"/>
                <a:gd name="connsiteY4" fmla="*/ 252894 h 292439"/>
                <a:gd name="connsiteX5" fmla="*/ 800210 w 839755"/>
                <a:gd name="connsiteY5" fmla="*/ 292439 h 292439"/>
                <a:gd name="connsiteX6" fmla="*/ 186169 w 839755"/>
                <a:gd name="connsiteY6" fmla="*/ 292439 h 292439"/>
                <a:gd name="connsiteX7" fmla="*/ 146624 w 839755"/>
                <a:gd name="connsiteY7" fmla="*/ 252894 h 292439"/>
                <a:gd name="connsiteX8" fmla="*/ 0 w 839755"/>
                <a:gd name="connsiteY8" fmla="*/ 4080 h 292439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146624 w 839755"/>
                <a:gd name="connsiteY7" fmla="*/ 299023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186169 w 839755"/>
                <a:gd name="connsiteY6" fmla="*/ 338568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839755"/>
                <a:gd name="connsiteY0" fmla="*/ 50209 h 338568"/>
                <a:gd name="connsiteX1" fmla="*/ 106192 w 839755"/>
                <a:gd name="connsiteY1" fmla="*/ 0 h 338568"/>
                <a:gd name="connsiteX2" fmla="*/ 800210 w 839755"/>
                <a:gd name="connsiteY2" fmla="*/ 101304 h 338568"/>
                <a:gd name="connsiteX3" fmla="*/ 839755 w 839755"/>
                <a:gd name="connsiteY3" fmla="*/ 140849 h 338568"/>
                <a:gd name="connsiteX4" fmla="*/ 839755 w 839755"/>
                <a:gd name="connsiteY4" fmla="*/ 299023 h 338568"/>
                <a:gd name="connsiteX5" fmla="*/ 800210 w 839755"/>
                <a:gd name="connsiteY5" fmla="*/ 338568 h 338568"/>
                <a:gd name="connsiteX6" fmla="*/ 740674 w 839755"/>
                <a:gd name="connsiteY6" fmla="*/ 319907 h 338568"/>
                <a:gd name="connsiteX7" fmla="*/ 586496 w 839755"/>
                <a:gd name="connsiteY7" fmla="*/ 301689 h 338568"/>
                <a:gd name="connsiteX8" fmla="*/ 0 w 839755"/>
                <a:gd name="connsiteY8" fmla="*/ 50209 h 338568"/>
                <a:gd name="connsiteX0" fmla="*/ 0 w 1125006"/>
                <a:gd name="connsiteY0" fmla="*/ 116413 h 404772"/>
                <a:gd name="connsiteX1" fmla="*/ 106192 w 1125006"/>
                <a:gd name="connsiteY1" fmla="*/ 66204 h 404772"/>
                <a:gd name="connsiteX2" fmla="*/ 800210 w 1125006"/>
                <a:gd name="connsiteY2" fmla="*/ 167508 h 404772"/>
                <a:gd name="connsiteX3" fmla="*/ 839755 w 1125006"/>
                <a:gd name="connsiteY3" fmla="*/ 207053 h 404772"/>
                <a:gd name="connsiteX4" fmla="*/ 1125006 w 1125006"/>
                <a:gd name="connsiteY4" fmla="*/ 0 h 404772"/>
                <a:gd name="connsiteX5" fmla="*/ 800210 w 1125006"/>
                <a:gd name="connsiteY5" fmla="*/ 404772 h 404772"/>
                <a:gd name="connsiteX6" fmla="*/ 740674 w 1125006"/>
                <a:gd name="connsiteY6" fmla="*/ 386111 h 404772"/>
                <a:gd name="connsiteX7" fmla="*/ 586496 w 1125006"/>
                <a:gd name="connsiteY7" fmla="*/ 367893 h 404772"/>
                <a:gd name="connsiteX8" fmla="*/ 0 w 1125006"/>
                <a:gd name="connsiteY8" fmla="*/ 116413 h 404772"/>
                <a:gd name="connsiteX0" fmla="*/ 0 w 1125006"/>
                <a:gd name="connsiteY0" fmla="*/ 116413 h 386335"/>
                <a:gd name="connsiteX1" fmla="*/ 106192 w 1125006"/>
                <a:gd name="connsiteY1" fmla="*/ 66204 h 386335"/>
                <a:gd name="connsiteX2" fmla="*/ 800210 w 1125006"/>
                <a:gd name="connsiteY2" fmla="*/ 167508 h 386335"/>
                <a:gd name="connsiteX3" fmla="*/ 839755 w 1125006"/>
                <a:gd name="connsiteY3" fmla="*/ 207053 h 386335"/>
                <a:gd name="connsiteX4" fmla="*/ 1125006 w 1125006"/>
                <a:gd name="connsiteY4" fmla="*/ 0 h 386335"/>
                <a:gd name="connsiteX5" fmla="*/ 1101456 w 1125006"/>
                <a:gd name="connsiteY5" fmla="*/ 52875 h 386335"/>
                <a:gd name="connsiteX6" fmla="*/ 740674 w 1125006"/>
                <a:gd name="connsiteY6" fmla="*/ 386111 h 386335"/>
                <a:gd name="connsiteX7" fmla="*/ 586496 w 1125006"/>
                <a:gd name="connsiteY7" fmla="*/ 367893 h 386335"/>
                <a:gd name="connsiteX8" fmla="*/ 0 w 1125006"/>
                <a:gd name="connsiteY8" fmla="*/ 116413 h 386335"/>
                <a:gd name="connsiteX0" fmla="*/ 0 w 1125006"/>
                <a:gd name="connsiteY0" fmla="*/ 270257 h 540179"/>
                <a:gd name="connsiteX1" fmla="*/ 106192 w 1125006"/>
                <a:gd name="connsiteY1" fmla="*/ 220048 h 540179"/>
                <a:gd name="connsiteX2" fmla="*/ 800210 w 1125006"/>
                <a:gd name="connsiteY2" fmla="*/ 321352 h 540179"/>
                <a:gd name="connsiteX3" fmla="*/ 594493 w 1125006"/>
                <a:gd name="connsiteY3" fmla="*/ 1002 h 540179"/>
                <a:gd name="connsiteX4" fmla="*/ 1125006 w 1125006"/>
                <a:gd name="connsiteY4" fmla="*/ 153844 h 540179"/>
                <a:gd name="connsiteX5" fmla="*/ 1101456 w 1125006"/>
                <a:gd name="connsiteY5" fmla="*/ 206719 h 540179"/>
                <a:gd name="connsiteX6" fmla="*/ 740674 w 1125006"/>
                <a:gd name="connsiteY6" fmla="*/ 539955 h 540179"/>
                <a:gd name="connsiteX7" fmla="*/ 586496 w 1125006"/>
                <a:gd name="connsiteY7" fmla="*/ 521737 h 540179"/>
                <a:gd name="connsiteX8" fmla="*/ 0 w 1125006"/>
                <a:gd name="connsiteY8" fmla="*/ 270257 h 540179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594493 w 1125006"/>
                <a:gd name="connsiteY3" fmla="*/ 39545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25006"/>
                <a:gd name="connsiteY0" fmla="*/ 308800 h 578722"/>
                <a:gd name="connsiteX1" fmla="*/ 106192 w 1125006"/>
                <a:gd name="connsiteY1" fmla="*/ 258591 h 578722"/>
                <a:gd name="connsiteX2" fmla="*/ 506962 w 1125006"/>
                <a:gd name="connsiteY2" fmla="*/ 0 h 578722"/>
                <a:gd name="connsiteX3" fmla="*/ 618486 w 1125006"/>
                <a:gd name="connsiteY3" fmla="*/ 28882 h 578722"/>
                <a:gd name="connsiteX4" fmla="*/ 1125006 w 1125006"/>
                <a:gd name="connsiteY4" fmla="*/ 192387 h 578722"/>
                <a:gd name="connsiteX5" fmla="*/ 1101456 w 1125006"/>
                <a:gd name="connsiteY5" fmla="*/ 245262 h 578722"/>
                <a:gd name="connsiteX6" fmla="*/ 740674 w 1125006"/>
                <a:gd name="connsiteY6" fmla="*/ 578498 h 578722"/>
                <a:gd name="connsiteX7" fmla="*/ 586496 w 1125006"/>
                <a:gd name="connsiteY7" fmla="*/ 560280 h 578722"/>
                <a:gd name="connsiteX8" fmla="*/ 0 w 1125006"/>
                <a:gd name="connsiteY8" fmla="*/ 308800 h 578722"/>
                <a:gd name="connsiteX0" fmla="*/ 0 w 1119674"/>
                <a:gd name="connsiteY0" fmla="*/ 322129 h 578722"/>
                <a:gd name="connsiteX1" fmla="*/ 100860 w 1119674"/>
                <a:gd name="connsiteY1" fmla="*/ 258591 h 578722"/>
                <a:gd name="connsiteX2" fmla="*/ 501630 w 1119674"/>
                <a:gd name="connsiteY2" fmla="*/ 0 h 578722"/>
                <a:gd name="connsiteX3" fmla="*/ 613154 w 1119674"/>
                <a:gd name="connsiteY3" fmla="*/ 28882 h 578722"/>
                <a:gd name="connsiteX4" fmla="*/ 1119674 w 1119674"/>
                <a:gd name="connsiteY4" fmla="*/ 192387 h 578722"/>
                <a:gd name="connsiteX5" fmla="*/ 1096124 w 1119674"/>
                <a:gd name="connsiteY5" fmla="*/ 245262 h 578722"/>
                <a:gd name="connsiteX6" fmla="*/ 735342 w 1119674"/>
                <a:gd name="connsiteY6" fmla="*/ 578498 h 578722"/>
                <a:gd name="connsiteX7" fmla="*/ 581164 w 1119674"/>
                <a:gd name="connsiteY7" fmla="*/ 560280 h 578722"/>
                <a:gd name="connsiteX8" fmla="*/ 0 w 1119674"/>
                <a:gd name="connsiteY8" fmla="*/ 322129 h 578722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3087"/>
                <a:gd name="connsiteX1" fmla="*/ 100860 w 1119674"/>
                <a:gd name="connsiteY1" fmla="*/ 258591 h 583087"/>
                <a:gd name="connsiteX2" fmla="*/ 501630 w 1119674"/>
                <a:gd name="connsiteY2" fmla="*/ 0 h 583087"/>
                <a:gd name="connsiteX3" fmla="*/ 613154 w 1119674"/>
                <a:gd name="connsiteY3" fmla="*/ 28882 h 583087"/>
                <a:gd name="connsiteX4" fmla="*/ 1119674 w 1119674"/>
                <a:gd name="connsiteY4" fmla="*/ 192387 h 583087"/>
                <a:gd name="connsiteX5" fmla="*/ 1096124 w 1119674"/>
                <a:gd name="connsiteY5" fmla="*/ 245262 h 583087"/>
                <a:gd name="connsiteX6" fmla="*/ 735342 w 1119674"/>
                <a:gd name="connsiteY6" fmla="*/ 578498 h 583087"/>
                <a:gd name="connsiteX7" fmla="*/ 581164 w 1119674"/>
                <a:gd name="connsiteY7" fmla="*/ 570944 h 583087"/>
                <a:gd name="connsiteX8" fmla="*/ 0 w 1119674"/>
                <a:gd name="connsiteY8" fmla="*/ 322129 h 583087"/>
                <a:gd name="connsiteX0" fmla="*/ 0 w 1119674"/>
                <a:gd name="connsiteY0" fmla="*/ 322129 h 584209"/>
                <a:gd name="connsiteX1" fmla="*/ 100860 w 1119674"/>
                <a:gd name="connsiteY1" fmla="*/ 258591 h 584209"/>
                <a:gd name="connsiteX2" fmla="*/ 501630 w 1119674"/>
                <a:gd name="connsiteY2" fmla="*/ 0 h 584209"/>
                <a:gd name="connsiteX3" fmla="*/ 613154 w 1119674"/>
                <a:gd name="connsiteY3" fmla="*/ 28882 h 584209"/>
                <a:gd name="connsiteX4" fmla="*/ 1119674 w 1119674"/>
                <a:gd name="connsiteY4" fmla="*/ 192387 h 584209"/>
                <a:gd name="connsiteX5" fmla="*/ 1096124 w 1119674"/>
                <a:gd name="connsiteY5" fmla="*/ 245262 h 584209"/>
                <a:gd name="connsiteX6" fmla="*/ 735342 w 1119674"/>
                <a:gd name="connsiteY6" fmla="*/ 578498 h 584209"/>
                <a:gd name="connsiteX7" fmla="*/ 581164 w 1119674"/>
                <a:gd name="connsiteY7" fmla="*/ 570944 h 584209"/>
                <a:gd name="connsiteX8" fmla="*/ 0 w 1119674"/>
                <a:gd name="connsiteY8" fmla="*/ 322129 h 584209"/>
                <a:gd name="connsiteX0" fmla="*/ 0 w 1119674"/>
                <a:gd name="connsiteY0" fmla="*/ 322129 h 587647"/>
                <a:gd name="connsiteX1" fmla="*/ 100860 w 1119674"/>
                <a:gd name="connsiteY1" fmla="*/ 258591 h 587647"/>
                <a:gd name="connsiteX2" fmla="*/ 501630 w 1119674"/>
                <a:gd name="connsiteY2" fmla="*/ 0 h 587647"/>
                <a:gd name="connsiteX3" fmla="*/ 613154 w 1119674"/>
                <a:gd name="connsiteY3" fmla="*/ 28882 h 587647"/>
                <a:gd name="connsiteX4" fmla="*/ 1119674 w 1119674"/>
                <a:gd name="connsiteY4" fmla="*/ 192387 h 587647"/>
                <a:gd name="connsiteX5" fmla="*/ 1096124 w 1119674"/>
                <a:gd name="connsiteY5" fmla="*/ 245262 h 587647"/>
                <a:gd name="connsiteX6" fmla="*/ 735342 w 1119674"/>
                <a:gd name="connsiteY6" fmla="*/ 578498 h 587647"/>
                <a:gd name="connsiteX7" fmla="*/ 581164 w 1119674"/>
                <a:gd name="connsiteY7" fmla="*/ 570944 h 587647"/>
                <a:gd name="connsiteX8" fmla="*/ 0 w 1119674"/>
                <a:gd name="connsiteY8" fmla="*/ 322129 h 587647"/>
                <a:gd name="connsiteX0" fmla="*/ 0 w 1119674"/>
                <a:gd name="connsiteY0" fmla="*/ 322129 h 597043"/>
                <a:gd name="connsiteX1" fmla="*/ 100860 w 1119674"/>
                <a:gd name="connsiteY1" fmla="*/ 258591 h 597043"/>
                <a:gd name="connsiteX2" fmla="*/ 501630 w 1119674"/>
                <a:gd name="connsiteY2" fmla="*/ 0 h 597043"/>
                <a:gd name="connsiteX3" fmla="*/ 613154 w 1119674"/>
                <a:gd name="connsiteY3" fmla="*/ 28882 h 597043"/>
                <a:gd name="connsiteX4" fmla="*/ 1119674 w 1119674"/>
                <a:gd name="connsiteY4" fmla="*/ 192387 h 597043"/>
                <a:gd name="connsiteX5" fmla="*/ 1096124 w 1119674"/>
                <a:gd name="connsiteY5" fmla="*/ 245262 h 597043"/>
                <a:gd name="connsiteX6" fmla="*/ 735342 w 1119674"/>
                <a:gd name="connsiteY6" fmla="*/ 578498 h 597043"/>
                <a:gd name="connsiteX7" fmla="*/ 581164 w 1119674"/>
                <a:gd name="connsiteY7" fmla="*/ 570944 h 597043"/>
                <a:gd name="connsiteX8" fmla="*/ 0 w 1119674"/>
                <a:gd name="connsiteY8" fmla="*/ 322129 h 597043"/>
                <a:gd name="connsiteX0" fmla="*/ 0 w 1123193"/>
                <a:gd name="connsiteY0" fmla="*/ 322129 h 597043"/>
                <a:gd name="connsiteX1" fmla="*/ 100860 w 1123193"/>
                <a:gd name="connsiteY1" fmla="*/ 258591 h 597043"/>
                <a:gd name="connsiteX2" fmla="*/ 501630 w 1123193"/>
                <a:gd name="connsiteY2" fmla="*/ 0 h 597043"/>
                <a:gd name="connsiteX3" fmla="*/ 613154 w 1123193"/>
                <a:gd name="connsiteY3" fmla="*/ 28882 h 597043"/>
                <a:gd name="connsiteX4" fmla="*/ 1119674 w 1123193"/>
                <a:gd name="connsiteY4" fmla="*/ 192387 h 597043"/>
                <a:gd name="connsiteX5" fmla="*/ 1096124 w 1123193"/>
                <a:gd name="connsiteY5" fmla="*/ 245262 h 597043"/>
                <a:gd name="connsiteX6" fmla="*/ 735342 w 1123193"/>
                <a:gd name="connsiteY6" fmla="*/ 578498 h 597043"/>
                <a:gd name="connsiteX7" fmla="*/ 581164 w 1123193"/>
                <a:gd name="connsiteY7" fmla="*/ 570944 h 597043"/>
                <a:gd name="connsiteX8" fmla="*/ 0 w 1123193"/>
                <a:gd name="connsiteY8" fmla="*/ 322129 h 597043"/>
                <a:gd name="connsiteX0" fmla="*/ 0 w 1121757"/>
                <a:gd name="connsiteY0" fmla="*/ 322129 h 597043"/>
                <a:gd name="connsiteX1" fmla="*/ 100860 w 1121757"/>
                <a:gd name="connsiteY1" fmla="*/ 258591 h 597043"/>
                <a:gd name="connsiteX2" fmla="*/ 501630 w 1121757"/>
                <a:gd name="connsiteY2" fmla="*/ 0 h 597043"/>
                <a:gd name="connsiteX3" fmla="*/ 613154 w 1121757"/>
                <a:gd name="connsiteY3" fmla="*/ 28882 h 597043"/>
                <a:gd name="connsiteX4" fmla="*/ 1117008 w 1121757"/>
                <a:gd name="connsiteY4" fmla="*/ 173726 h 597043"/>
                <a:gd name="connsiteX5" fmla="*/ 1096124 w 1121757"/>
                <a:gd name="connsiteY5" fmla="*/ 245262 h 597043"/>
                <a:gd name="connsiteX6" fmla="*/ 735342 w 1121757"/>
                <a:gd name="connsiteY6" fmla="*/ 578498 h 597043"/>
                <a:gd name="connsiteX7" fmla="*/ 581164 w 1121757"/>
                <a:gd name="connsiteY7" fmla="*/ 570944 h 597043"/>
                <a:gd name="connsiteX8" fmla="*/ 0 w 1121757"/>
                <a:gd name="connsiteY8" fmla="*/ 322129 h 597043"/>
                <a:gd name="connsiteX0" fmla="*/ 0 w 1129396"/>
                <a:gd name="connsiteY0" fmla="*/ 322129 h 597043"/>
                <a:gd name="connsiteX1" fmla="*/ 100860 w 1129396"/>
                <a:gd name="connsiteY1" fmla="*/ 258591 h 597043"/>
                <a:gd name="connsiteX2" fmla="*/ 501630 w 1129396"/>
                <a:gd name="connsiteY2" fmla="*/ 0 h 597043"/>
                <a:gd name="connsiteX3" fmla="*/ 613154 w 1129396"/>
                <a:gd name="connsiteY3" fmla="*/ 28882 h 597043"/>
                <a:gd name="connsiteX4" fmla="*/ 1117008 w 1129396"/>
                <a:gd name="connsiteY4" fmla="*/ 173726 h 597043"/>
                <a:gd name="connsiteX5" fmla="*/ 1096124 w 1129396"/>
                <a:gd name="connsiteY5" fmla="*/ 245262 h 597043"/>
                <a:gd name="connsiteX6" fmla="*/ 735342 w 1129396"/>
                <a:gd name="connsiteY6" fmla="*/ 578498 h 597043"/>
                <a:gd name="connsiteX7" fmla="*/ 581164 w 1129396"/>
                <a:gd name="connsiteY7" fmla="*/ 570944 h 597043"/>
                <a:gd name="connsiteX8" fmla="*/ 0 w 1129396"/>
                <a:gd name="connsiteY8" fmla="*/ 322129 h 597043"/>
                <a:gd name="connsiteX0" fmla="*/ 0 w 1124777"/>
                <a:gd name="connsiteY0" fmla="*/ 322129 h 597043"/>
                <a:gd name="connsiteX1" fmla="*/ 100860 w 1124777"/>
                <a:gd name="connsiteY1" fmla="*/ 258591 h 597043"/>
                <a:gd name="connsiteX2" fmla="*/ 501630 w 1124777"/>
                <a:gd name="connsiteY2" fmla="*/ 0 h 597043"/>
                <a:gd name="connsiteX3" fmla="*/ 613154 w 1124777"/>
                <a:gd name="connsiteY3" fmla="*/ 28882 h 597043"/>
                <a:gd name="connsiteX4" fmla="*/ 1109010 w 1124777"/>
                <a:gd name="connsiteY4" fmla="*/ 173726 h 597043"/>
                <a:gd name="connsiteX5" fmla="*/ 1096124 w 1124777"/>
                <a:gd name="connsiteY5" fmla="*/ 245262 h 597043"/>
                <a:gd name="connsiteX6" fmla="*/ 735342 w 1124777"/>
                <a:gd name="connsiteY6" fmla="*/ 578498 h 597043"/>
                <a:gd name="connsiteX7" fmla="*/ 581164 w 1124777"/>
                <a:gd name="connsiteY7" fmla="*/ 570944 h 597043"/>
                <a:gd name="connsiteX8" fmla="*/ 0 w 1124777"/>
                <a:gd name="connsiteY8" fmla="*/ 322129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7043"/>
                <a:gd name="connsiteX1" fmla="*/ 76867 w 1100784"/>
                <a:gd name="connsiteY1" fmla="*/ 258591 h 597043"/>
                <a:gd name="connsiteX2" fmla="*/ 477637 w 1100784"/>
                <a:gd name="connsiteY2" fmla="*/ 0 h 597043"/>
                <a:gd name="connsiteX3" fmla="*/ 589161 w 1100784"/>
                <a:gd name="connsiteY3" fmla="*/ 28882 h 597043"/>
                <a:gd name="connsiteX4" fmla="*/ 1085017 w 1100784"/>
                <a:gd name="connsiteY4" fmla="*/ 173726 h 597043"/>
                <a:gd name="connsiteX5" fmla="*/ 1072131 w 1100784"/>
                <a:gd name="connsiteY5" fmla="*/ 245262 h 597043"/>
                <a:gd name="connsiteX6" fmla="*/ 711349 w 1100784"/>
                <a:gd name="connsiteY6" fmla="*/ 578498 h 597043"/>
                <a:gd name="connsiteX7" fmla="*/ 557171 w 1100784"/>
                <a:gd name="connsiteY7" fmla="*/ 570944 h 597043"/>
                <a:gd name="connsiteX8" fmla="*/ 0 w 1100784"/>
                <a:gd name="connsiteY8" fmla="*/ 319463 h 597043"/>
                <a:gd name="connsiteX0" fmla="*/ 0 w 1100784"/>
                <a:gd name="connsiteY0" fmla="*/ 319463 h 594865"/>
                <a:gd name="connsiteX1" fmla="*/ 76867 w 1100784"/>
                <a:gd name="connsiteY1" fmla="*/ 258591 h 594865"/>
                <a:gd name="connsiteX2" fmla="*/ 477637 w 1100784"/>
                <a:gd name="connsiteY2" fmla="*/ 0 h 594865"/>
                <a:gd name="connsiteX3" fmla="*/ 589161 w 1100784"/>
                <a:gd name="connsiteY3" fmla="*/ 28882 h 594865"/>
                <a:gd name="connsiteX4" fmla="*/ 1085017 w 1100784"/>
                <a:gd name="connsiteY4" fmla="*/ 173726 h 594865"/>
                <a:gd name="connsiteX5" fmla="*/ 1072131 w 1100784"/>
                <a:gd name="connsiteY5" fmla="*/ 245262 h 594865"/>
                <a:gd name="connsiteX6" fmla="*/ 711349 w 1100784"/>
                <a:gd name="connsiteY6" fmla="*/ 578498 h 594865"/>
                <a:gd name="connsiteX7" fmla="*/ 546507 w 1100784"/>
                <a:gd name="connsiteY7" fmla="*/ 565612 h 594865"/>
                <a:gd name="connsiteX8" fmla="*/ 0 w 1100784"/>
                <a:gd name="connsiteY8" fmla="*/ 319463 h 594865"/>
                <a:gd name="connsiteX0" fmla="*/ 0 w 2100128"/>
                <a:gd name="connsiteY0" fmla="*/ 69627 h 594865"/>
                <a:gd name="connsiteX1" fmla="*/ 1076211 w 2100128"/>
                <a:gd name="connsiteY1" fmla="*/ 258591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94865"/>
                <a:gd name="connsiteX1" fmla="*/ 106847 w 2100128"/>
                <a:gd name="connsiteY1" fmla="*/ 8755 h 594865"/>
                <a:gd name="connsiteX2" fmla="*/ 1476981 w 2100128"/>
                <a:gd name="connsiteY2" fmla="*/ 0 h 594865"/>
                <a:gd name="connsiteX3" fmla="*/ 1588505 w 2100128"/>
                <a:gd name="connsiteY3" fmla="*/ 28882 h 594865"/>
                <a:gd name="connsiteX4" fmla="*/ 2084361 w 2100128"/>
                <a:gd name="connsiteY4" fmla="*/ 173726 h 594865"/>
                <a:gd name="connsiteX5" fmla="*/ 2071475 w 2100128"/>
                <a:gd name="connsiteY5" fmla="*/ 245262 h 594865"/>
                <a:gd name="connsiteX6" fmla="*/ 1710693 w 2100128"/>
                <a:gd name="connsiteY6" fmla="*/ 578498 h 594865"/>
                <a:gd name="connsiteX7" fmla="*/ 1545851 w 2100128"/>
                <a:gd name="connsiteY7" fmla="*/ 565612 h 594865"/>
                <a:gd name="connsiteX8" fmla="*/ 0 w 2100128"/>
                <a:gd name="connsiteY8" fmla="*/ 69627 h 594865"/>
                <a:gd name="connsiteX0" fmla="*/ 0 w 2100128"/>
                <a:gd name="connsiteY0" fmla="*/ 69627 h 584301"/>
                <a:gd name="connsiteX1" fmla="*/ 106847 w 2100128"/>
                <a:gd name="connsiteY1" fmla="*/ 8755 h 584301"/>
                <a:gd name="connsiteX2" fmla="*/ 1476981 w 2100128"/>
                <a:gd name="connsiteY2" fmla="*/ 0 h 584301"/>
                <a:gd name="connsiteX3" fmla="*/ 1588505 w 2100128"/>
                <a:gd name="connsiteY3" fmla="*/ 28882 h 584301"/>
                <a:gd name="connsiteX4" fmla="*/ 2084361 w 2100128"/>
                <a:gd name="connsiteY4" fmla="*/ 173726 h 584301"/>
                <a:gd name="connsiteX5" fmla="*/ 2071475 w 2100128"/>
                <a:gd name="connsiteY5" fmla="*/ 245262 h 584301"/>
                <a:gd name="connsiteX6" fmla="*/ 1710693 w 2100128"/>
                <a:gd name="connsiteY6" fmla="*/ 578498 h 584301"/>
                <a:gd name="connsiteX7" fmla="*/ 1583327 w 2100128"/>
                <a:gd name="connsiteY7" fmla="*/ 500654 h 584301"/>
                <a:gd name="connsiteX8" fmla="*/ 0 w 2100128"/>
                <a:gd name="connsiteY8" fmla="*/ 69627 h 584301"/>
                <a:gd name="connsiteX0" fmla="*/ 0 w 2100128"/>
                <a:gd name="connsiteY0" fmla="*/ 69627 h 511219"/>
                <a:gd name="connsiteX1" fmla="*/ 106847 w 2100128"/>
                <a:gd name="connsiteY1" fmla="*/ 8755 h 511219"/>
                <a:gd name="connsiteX2" fmla="*/ 1476981 w 2100128"/>
                <a:gd name="connsiteY2" fmla="*/ 0 h 511219"/>
                <a:gd name="connsiteX3" fmla="*/ 1588505 w 2100128"/>
                <a:gd name="connsiteY3" fmla="*/ 28882 h 511219"/>
                <a:gd name="connsiteX4" fmla="*/ 2084361 w 2100128"/>
                <a:gd name="connsiteY4" fmla="*/ 173726 h 511219"/>
                <a:gd name="connsiteX5" fmla="*/ 2071475 w 2100128"/>
                <a:gd name="connsiteY5" fmla="*/ 245262 h 511219"/>
                <a:gd name="connsiteX6" fmla="*/ 1723185 w 2100128"/>
                <a:gd name="connsiteY6" fmla="*/ 456078 h 511219"/>
                <a:gd name="connsiteX7" fmla="*/ 1583327 w 2100128"/>
                <a:gd name="connsiteY7" fmla="*/ 500654 h 511219"/>
                <a:gd name="connsiteX8" fmla="*/ 0 w 2100128"/>
                <a:gd name="connsiteY8" fmla="*/ 69627 h 511219"/>
                <a:gd name="connsiteX0" fmla="*/ 0 w 3339088"/>
                <a:gd name="connsiteY0" fmla="*/ 365931 h 807523"/>
                <a:gd name="connsiteX1" fmla="*/ 106847 w 3339088"/>
                <a:gd name="connsiteY1" fmla="*/ 305059 h 807523"/>
                <a:gd name="connsiteX2" fmla="*/ 1476981 w 3339088"/>
                <a:gd name="connsiteY2" fmla="*/ 296304 h 807523"/>
                <a:gd name="connsiteX3" fmla="*/ 1588505 w 3339088"/>
                <a:gd name="connsiteY3" fmla="*/ 325186 h 807523"/>
                <a:gd name="connsiteX4" fmla="*/ 2084361 w 3339088"/>
                <a:gd name="connsiteY4" fmla="*/ 470030 h 807523"/>
                <a:gd name="connsiteX5" fmla="*/ 3338144 w 3339088"/>
                <a:gd name="connsiteY5" fmla="*/ 1920 h 807523"/>
                <a:gd name="connsiteX6" fmla="*/ 1723185 w 3339088"/>
                <a:gd name="connsiteY6" fmla="*/ 752382 h 807523"/>
                <a:gd name="connsiteX7" fmla="*/ 1583327 w 3339088"/>
                <a:gd name="connsiteY7" fmla="*/ 796958 h 807523"/>
                <a:gd name="connsiteX8" fmla="*/ 0 w 3339088"/>
                <a:gd name="connsiteY8" fmla="*/ 365931 h 807523"/>
                <a:gd name="connsiteX0" fmla="*/ 0 w 3345195"/>
                <a:gd name="connsiteY0" fmla="*/ 415560 h 857152"/>
                <a:gd name="connsiteX1" fmla="*/ 106847 w 3345195"/>
                <a:gd name="connsiteY1" fmla="*/ 354688 h 857152"/>
                <a:gd name="connsiteX2" fmla="*/ 1476981 w 3345195"/>
                <a:gd name="connsiteY2" fmla="*/ 345933 h 857152"/>
                <a:gd name="connsiteX3" fmla="*/ 1588505 w 3345195"/>
                <a:gd name="connsiteY3" fmla="*/ 374815 h 857152"/>
                <a:gd name="connsiteX4" fmla="*/ 3213620 w 3345195"/>
                <a:gd name="connsiteY4" fmla="*/ 0 h 857152"/>
                <a:gd name="connsiteX5" fmla="*/ 3338144 w 3345195"/>
                <a:gd name="connsiteY5" fmla="*/ 51549 h 857152"/>
                <a:gd name="connsiteX6" fmla="*/ 1723185 w 3345195"/>
                <a:gd name="connsiteY6" fmla="*/ 802011 h 857152"/>
                <a:gd name="connsiteX7" fmla="*/ 1583327 w 3345195"/>
                <a:gd name="connsiteY7" fmla="*/ 846587 h 857152"/>
                <a:gd name="connsiteX8" fmla="*/ 0 w 3345195"/>
                <a:gd name="connsiteY8" fmla="*/ 415560 h 857152"/>
                <a:gd name="connsiteX0" fmla="*/ 0 w 3345195"/>
                <a:gd name="connsiteY0" fmla="*/ 415560 h 831599"/>
                <a:gd name="connsiteX1" fmla="*/ 106847 w 3345195"/>
                <a:gd name="connsiteY1" fmla="*/ 354688 h 831599"/>
                <a:gd name="connsiteX2" fmla="*/ 1476981 w 3345195"/>
                <a:gd name="connsiteY2" fmla="*/ 345933 h 831599"/>
                <a:gd name="connsiteX3" fmla="*/ 1588505 w 3345195"/>
                <a:gd name="connsiteY3" fmla="*/ 374815 h 831599"/>
                <a:gd name="connsiteX4" fmla="*/ 3213620 w 3345195"/>
                <a:gd name="connsiteY4" fmla="*/ 0 h 831599"/>
                <a:gd name="connsiteX5" fmla="*/ 3338144 w 3345195"/>
                <a:gd name="connsiteY5" fmla="*/ 51549 h 831599"/>
                <a:gd name="connsiteX6" fmla="*/ 1723185 w 3345195"/>
                <a:gd name="connsiteY6" fmla="*/ 802011 h 831599"/>
                <a:gd name="connsiteX7" fmla="*/ 1538357 w 3345195"/>
                <a:gd name="connsiteY7" fmla="*/ 814108 h 831599"/>
                <a:gd name="connsiteX8" fmla="*/ 0 w 3345195"/>
                <a:gd name="connsiteY8" fmla="*/ 415560 h 8315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9399"/>
                <a:gd name="connsiteX1" fmla="*/ 106847 w 3345195"/>
                <a:gd name="connsiteY1" fmla="*/ 354688 h 829399"/>
                <a:gd name="connsiteX2" fmla="*/ 1476981 w 3345195"/>
                <a:gd name="connsiteY2" fmla="*/ 345933 h 829399"/>
                <a:gd name="connsiteX3" fmla="*/ 1588505 w 3345195"/>
                <a:gd name="connsiteY3" fmla="*/ 374815 h 829399"/>
                <a:gd name="connsiteX4" fmla="*/ 3213620 w 3345195"/>
                <a:gd name="connsiteY4" fmla="*/ 0 h 829399"/>
                <a:gd name="connsiteX5" fmla="*/ 3338144 w 3345195"/>
                <a:gd name="connsiteY5" fmla="*/ 51549 h 829399"/>
                <a:gd name="connsiteX6" fmla="*/ 1733178 w 3345195"/>
                <a:gd name="connsiteY6" fmla="*/ 794516 h 829399"/>
                <a:gd name="connsiteX7" fmla="*/ 1538357 w 3345195"/>
                <a:gd name="connsiteY7" fmla="*/ 814108 h 829399"/>
                <a:gd name="connsiteX8" fmla="*/ 0 w 3345195"/>
                <a:gd name="connsiteY8" fmla="*/ 415560 h 829399"/>
                <a:gd name="connsiteX0" fmla="*/ 0 w 3345195"/>
                <a:gd name="connsiteY0" fmla="*/ 415560 h 824958"/>
                <a:gd name="connsiteX1" fmla="*/ 106847 w 3345195"/>
                <a:gd name="connsiteY1" fmla="*/ 354688 h 824958"/>
                <a:gd name="connsiteX2" fmla="*/ 1476981 w 3345195"/>
                <a:gd name="connsiteY2" fmla="*/ 345933 h 824958"/>
                <a:gd name="connsiteX3" fmla="*/ 1588505 w 3345195"/>
                <a:gd name="connsiteY3" fmla="*/ 374815 h 824958"/>
                <a:gd name="connsiteX4" fmla="*/ 3213620 w 3345195"/>
                <a:gd name="connsiteY4" fmla="*/ 0 h 824958"/>
                <a:gd name="connsiteX5" fmla="*/ 3338144 w 3345195"/>
                <a:gd name="connsiteY5" fmla="*/ 51549 h 824958"/>
                <a:gd name="connsiteX6" fmla="*/ 1733178 w 3345195"/>
                <a:gd name="connsiteY6" fmla="*/ 794516 h 824958"/>
                <a:gd name="connsiteX7" fmla="*/ 1538357 w 3345195"/>
                <a:gd name="connsiteY7" fmla="*/ 814108 h 824958"/>
                <a:gd name="connsiteX8" fmla="*/ 0 w 3345195"/>
                <a:gd name="connsiteY8" fmla="*/ 415560 h 824958"/>
                <a:gd name="connsiteX0" fmla="*/ 0 w 3345195"/>
                <a:gd name="connsiteY0" fmla="*/ 415560 h 826830"/>
                <a:gd name="connsiteX1" fmla="*/ 106847 w 3345195"/>
                <a:gd name="connsiteY1" fmla="*/ 354688 h 826830"/>
                <a:gd name="connsiteX2" fmla="*/ 1476981 w 3345195"/>
                <a:gd name="connsiteY2" fmla="*/ 345933 h 826830"/>
                <a:gd name="connsiteX3" fmla="*/ 1588505 w 3345195"/>
                <a:gd name="connsiteY3" fmla="*/ 374815 h 826830"/>
                <a:gd name="connsiteX4" fmla="*/ 3213620 w 3345195"/>
                <a:gd name="connsiteY4" fmla="*/ 0 h 826830"/>
                <a:gd name="connsiteX5" fmla="*/ 3338144 w 3345195"/>
                <a:gd name="connsiteY5" fmla="*/ 51549 h 826830"/>
                <a:gd name="connsiteX6" fmla="*/ 1733178 w 3345195"/>
                <a:gd name="connsiteY6" fmla="*/ 794516 h 826830"/>
                <a:gd name="connsiteX7" fmla="*/ 1520868 w 3345195"/>
                <a:gd name="connsiteY7" fmla="*/ 816607 h 826830"/>
                <a:gd name="connsiteX8" fmla="*/ 0 w 3345195"/>
                <a:gd name="connsiteY8" fmla="*/ 415560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0 w 3310218"/>
                <a:gd name="connsiteY0" fmla="*/ 423055 h 826830"/>
                <a:gd name="connsiteX1" fmla="*/ 71870 w 3310218"/>
                <a:gd name="connsiteY1" fmla="*/ 354688 h 826830"/>
                <a:gd name="connsiteX2" fmla="*/ 1442004 w 3310218"/>
                <a:gd name="connsiteY2" fmla="*/ 345933 h 826830"/>
                <a:gd name="connsiteX3" fmla="*/ 1553528 w 3310218"/>
                <a:gd name="connsiteY3" fmla="*/ 374815 h 826830"/>
                <a:gd name="connsiteX4" fmla="*/ 3178643 w 3310218"/>
                <a:gd name="connsiteY4" fmla="*/ 0 h 826830"/>
                <a:gd name="connsiteX5" fmla="*/ 3303167 w 3310218"/>
                <a:gd name="connsiteY5" fmla="*/ 51549 h 826830"/>
                <a:gd name="connsiteX6" fmla="*/ 1698201 w 3310218"/>
                <a:gd name="connsiteY6" fmla="*/ 794516 h 826830"/>
                <a:gd name="connsiteX7" fmla="*/ 1485891 w 3310218"/>
                <a:gd name="connsiteY7" fmla="*/ 816607 h 826830"/>
                <a:gd name="connsiteX8" fmla="*/ 0 w 3310218"/>
                <a:gd name="connsiteY8" fmla="*/ 423055 h 826830"/>
                <a:gd name="connsiteX0" fmla="*/ 2860 w 3313078"/>
                <a:gd name="connsiteY0" fmla="*/ 423055 h 826830"/>
                <a:gd name="connsiteX1" fmla="*/ 74730 w 3313078"/>
                <a:gd name="connsiteY1" fmla="*/ 354688 h 826830"/>
                <a:gd name="connsiteX2" fmla="*/ 1444864 w 3313078"/>
                <a:gd name="connsiteY2" fmla="*/ 345933 h 826830"/>
                <a:gd name="connsiteX3" fmla="*/ 1556388 w 3313078"/>
                <a:gd name="connsiteY3" fmla="*/ 374815 h 826830"/>
                <a:gd name="connsiteX4" fmla="*/ 3181503 w 3313078"/>
                <a:gd name="connsiteY4" fmla="*/ 0 h 826830"/>
                <a:gd name="connsiteX5" fmla="*/ 3306027 w 3313078"/>
                <a:gd name="connsiteY5" fmla="*/ 51549 h 826830"/>
                <a:gd name="connsiteX6" fmla="*/ 1701061 w 3313078"/>
                <a:gd name="connsiteY6" fmla="*/ 794516 h 826830"/>
                <a:gd name="connsiteX7" fmla="*/ 1488751 w 3313078"/>
                <a:gd name="connsiteY7" fmla="*/ 816607 h 826830"/>
                <a:gd name="connsiteX8" fmla="*/ 2860 w 3313078"/>
                <a:gd name="connsiteY8" fmla="*/ 423055 h 826830"/>
                <a:gd name="connsiteX0" fmla="*/ 3787 w 3314005"/>
                <a:gd name="connsiteY0" fmla="*/ 423055 h 826830"/>
                <a:gd name="connsiteX1" fmla="*/ 55670 w 3314005"/>
                <a:gd name="connsiteY1" fmla="*/ 352189 h 826830"/>
                <a:gd name="connsiteX2" fmla="*/ 1445791 w 3314005"/>
                <a:gd name="connsiteY2" fmla="*/ 345933 h 826830"/>
                <a:gd name="connsiteX3" fmla="*/ 1557315 w 3314005"/>
                <a:gd name="connsiteY3" fmla="*/ 374815 h 826830"/>
                <a:gd name="connsiteX4" fmla="*/ 3182430 w 3314005"/>
                <a:gd name="connsiteY4" fmla="*/ 0 h 826830"/>
                <a:gd name="connsiteX5" fmla="*/ 3306954 w 3314005"/>
                <a:gd name="connsiteY5" fmla="*/ 51549 h 826830"/>
                <a:gd name="connsiteX6" fmla="*/ 1701988 w 3314005"/>
                <a:gd name="connsiteY6" fmla="*/ 794516 h 826830"/>
                <a:gd name="connsiteX7" fmla="*/ 1489678 w 3314005"/>
                <a:gd name="connsiteY7" fmla="*/ 816607 h 826830"/>
                <a:gd name="connsiteX8" fmla="*/ 3787 w 3314005"/>
                <a:gd name="connsiteY8" fmla="*/ 423055 h 826830"/>
                <a:gd name="connsiteX0" fmla="*/ 3787 w 3314005"/>
                <a:gd name="connsiteY0" fmla="*/ 423055 h 836944"/>
                <a:gd name="connsiteX1" fmla="*/ 55670 w 3314005"/>
                <a:gd name="connsiteY1" fmla="*/ 352189 h 836944"/>
                <a:gd name="connsiteX2" fmla="*/ 1445791 w 3314005"/>
                <a:gd name="connsiteY2" fmla="*/ 345933 h 836944"/>
                <a:gd name="connsiteX3" fmla="*/ 1557315 w 3314005"/>
                <a:gd name="connsiteY3" fmla="*/ 374815 h 836944"/>
                <a:gd name="connsiteX4" fmla="*/ 3182430 w 3314005"/>
                <a:gd name="connsiteY4" fmla="*/ 0 h 836944"/>
                <a:gd name="connsiteX5" fmla="*/ 3306954 w 3314005"/>
                <a:gd name="connsiteY5" fmla="*/ 51549 h 836944"/>
                <a:gd name="connsiteX6" fmla="*/ 1701988 w 3314005"/>
                <a:gd name="connsiteY6" fmla="*/ 794516 h 836944"/>
                <a:gd name="connsiteX7" fmla="*/ 1497173 w 3314005"/>
                <a:gd name="connsiteY7" fmla="*/ 829099 h 836944"/>
                <a:gd name="connsiteX8" fmla="*/ 3787 w 3314005"/>
                <a:gd name="connsiteY8" fmla="*/ 423055 h 836944"/>
                <a:gd name="connsiteX0" fmla="*/ 3787 w 3314005"/>
                <a:gd name="connsiteY0" fmla="*/ 423055 h 838236"/>
                <a:gd name="connsiteX1" fmla="*/ 55670 w 3314005"/>
                <a:gd name="connsiteY1" fmla="*/ 352189 h 838236"/>
                <a:gd name="connsiteX2" fmla="*/ 1445791 w 3314005"/>
                <a:gd name="connsiteY2" fmla="*/ 345933 h 838236"/>
                <a:gd name="connsiteX3" fmla="*/ 1557315 w 3314005"/>
                <a:gd name="connsiteY3" fmla="*/ 374815 h 838236"/>
                <a:gd name="connsiteX4" fmla="*/ 3182430 w 3314005"/>
                <a:gd name="connsiteY4" fmla="*/ 0 h 838236"/>
                <a:gd name="connsiteX5" fmla="*/ 3306954 w 3314005"/>
                <a:gd name="connsiteY5" fmla="*/ 51549 h 838236"/>
                <a:gd name="connsiteX6" fmla="*/ 1709483 w 3314005"/>
                <a:gd name="connsiteY6" fmla="*/ 802011 h 838236"/>
                <a:gd name="connsiteX7" fmla="*/ 1497173 w 3314005"/>
                <a:gd name="connsiteY7" fmla="*/ 829099 h 838236"/>
                <a:gd name="connsiteX8" fmla="*/ 3787 w 3314005"/>
                <a:gd name="connsiteY8" fmla="*/ 423055 h 838236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1557315 w 3314005"/>
                <a:gd name="connsiteY3" fmla="*/ 609011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3787 w 3314005"/>
                <a:gd name="connsiteY0" fmla="*/ 657251 h 1072432"/>
                <a:gd name="connsiteX1" fmla="*/ 55670 w 3314005"/>
                <a:gd name="connsiteY1" fmla="*/ 586385 h 1072432"/>
                <a:gd name="connsiteX2" fmla="*/ 1725190 w 3314005"/>
                <a:gd name="connsiteY2" fmla="*/ 0 h 1072432"/>
                <a:gd name="connsiteX3" fmla="*/ 2054594 w 3314005"/>
                <a:gd name="connsiteY3" fmla="*/ 48548 h 1072432"/>
                <a:gd name="connsiteX4" fmla="*/ 3182430 w 3314005"/>
                <a:gd name="connsiteY4" fmla="*/ 234196 h 1072432"/>
                <a:gd name="connsiteX5" fmla="*/ 3306954 w 3314005"/>
                <a:gd name="connsiteY5" fmla="*/ 285745 h 1072432"/>
                <a:gd name="connsiteX6" fmla="*/ 1709483 w 3314005"/>
                <a:gd name="connsiteY6" fmla="*/ 1036207 h 1072432"/>
                <a:gd name="connsiteX7" fmla="*/ 1497173 w 3314005"/>
                <a:gd name="connsiteY7" fmla="*/ 1063295 h 1072432"/>
                <a:gd name="connsiteX8" fmla="*/ 3787 w 3314005"/>
                <a:gd name="connsiteY8" fmla="*/ 657251 h 1072432"/>
                <a:gd name="connsiteX0" fmla="*/ 4899 w 3315117"/>
                <a:gd name="connsiteY0" fmla="*/ 657251 h 1072432"/>
                <a:gd name="connsiteX1" fmla="*/ 56782 w 3315117"/>
                <a:gd name="connsiteY1" fmla="*/ 586385 h 1072432"/>
                <a:gd name="connsiteX2" fmla="*/ 1726302 w 3315117"/>
                <a:gd name="connsiteY2" fmla="*/ 0 h 1072432"/>
                <a:gd name="connsiteX3" fmla="*/ 2055706 w 3315117"/>
                <a:gd name="connsiteY3" fmla="*/ 48548 h 1072432"/>
                <a:gd name="connsiteX4" fmla="*/ 3183542 w 3315117"/>
                <a:gd name="connsiteY4" fmla="*/ 234196 h 1072432"/>
                <a:gd name="connsiteX5" fmla="*/ 3308066 w 3315117"/>
                <a:gd name="connsiteY5" fmla="*/ 285745 h 1072432"/>
                <a:gd name="connsiteX6" fmla="*/ 1710595 w 3315117"/>
                <a:gd name="connsiteY6" fmla="*/ 1036207 h 1072432"/>
                <a:gd name="connsiteX7" fmla="*/ 1498285 w 3315117"/>
                <a:gd name="connsiteY7" fmla="*/ 1063295 h 1072432"/>
                <a:gd name="connsiteX8" fmla="*/ 4899 w 3315117"/>
                <a:gd name="connsiteY8" fmla="*/ 657251 h 1072432"/>
                <a:gd name="connsiteX0" fmla="*/ 3334 w 3313552"/>
                <a:gd name="connsiteY0" fmla="*/ 657251 h 1072432"/>
                <a:gd name="connsiteX1" fmla="*/ 78287 w 3313552"/>
                <a:gd name="connsiteY1" fmla="*/ 571636 h 1072432"/>
                <a:gd name="connsiteX2" fmla="*/ 1724737 w 3313552"/>
                <a:gd name="connsiteY2" fmla="*/ 0 h 1072432"/>
                <a:gd name="connsiteX3" fmla="*/ 2054141 w 3313552"/>
                <a:gd name="connsiteY3" fmla="*/ 48548 h 1072432"/>
                <a:gd name="connsiteX4" fmla="*/ 3181977 w 3313552"/>
                <a:gd name="connsiteY4" fmla="*/ 234196 h 1072432"/>
                <a:gd name="connsiteX5" fmla="*/ 3306501 w 3313552"/>
                <a:gd name="connsiteY5" fmla="*/ 285745 h 1072432"/>
                <a:gd name="connsiteX6" fmla="*/ 1709030 w 3313552"/>
                <a:gd name="connsiteY6" fmla="*/ 1036207 h 1072432"/>
                <a:gd name="connsiteX7" fmla="*/ 1496720 w 3313552"/>
                <a:gd name="connsiteY7" fmla="*/ 1063295 h 1072432"/>
                <a:gd name="connsiteX8" fmla="*/ 3334 w 3313552"/>
                <a:gd name="connsiteY8" fmla="*/ 657251 h 1072432"/>
                <a:gd name="connsiteX0" fmla="*/ 3334 w 4234794"/>
                <a:gd name="connsiteY0" fmla="*/ 657251 h 1064564"/>
                <a:gd name="connsiteX1" fmla="*/ 78287 w 4234794"/>
                <a:gd name="connsiteY1" fmla="*/ 571636 h 1064564"/>
                <a:gd name="connsiteX2" fmla="*/ 1724737 w 4234794"/>
                <a:gd name="connsiteY2" fmla="*/ 0 h 1064564"/>
                <a:gd name="connsiteX3" fmla="*/ 2054141 w 4234794"/>
                <a:gd name="connsiteY3" fmla="*/ 48548 h 1064564"/>
                <a:gd name="connsiteX4" fmla="*/ 3181977 w 4234794"/>
                <a:gd name="connsiteY4" fmla="*/ 234196 h 1064564"/>
                <a:gd name="connsiteX5" fmla="*/ 3306501 w 4234794"/>
                <a:gd name="connsiteY5" fmla="*/ 285745 h 1064564"/>
                <a:gd name="connsiteX6" fmla="*/ 4234794 w 4234794"/>
                <a:gd name="connsiteY6" fmla="*/ 775081 h 1064564"/>
                <a:gd name="connsiteX7" fmla="*/ 1496720 w 4234794"/>
                <a:gd name="connsiteY7" fmla="*/ 1063295 h 1064564"/>
                <a:gd name="connsiteX8" fmla="*/ 3334 w 4234794"/>
                <a:gd name="connsiteY8" fmla="*/ 657251 h 1064564"/>
                <a:gd name="connsiteX0" fmla="*/ 3334 w 4234794"/>
                <a:gd name="connsiteY0" fmla="*/ 657251 h 860264"/>
                <a:gd name="connsiteX1" fmla="*/ 78287 w 4234794"/>
                <a:gd name="connsiteY1" fmla="*/ 571636 h 860264"/>
                <a:gd name="connsiteX2" fmla="*/ 1724737 w 4234794"/>
                <a:gd name="connsiteY2" fmla="*/ 0 h 860264"/>
                <a:gd name="connsiteX3" fmla="*/ 2054141 w 4234794"/>
                <a:gd name="connsiteY3" fmla="*/ 48548 h 860264"/>
                <a:gd name="connsiteX4" fmla="*/ 3181977 w 4234794"/>
                <a:gd name="connsiteY4" fmla="*/ 234196 h 860264"/>
                <a:gd name="connsiteX5" fmla="*/ 3306501 w 4234794"/>
                <a:gd name="connsiteY5" fmla="*/ 285745 h 860264"/>
                <a:gd name="connsiteX6" fmla="*/ 4234794 w 4234794"/>
                <a:gd name="connsiteY6" fmla="*/ 775081 h 860264"/>
                <a:gd name="connsiteX7" fmla="*/ 4041263 w 4234794"/>
                <a:gd name="connsiteY7" fmla="*/ 856194 h 860264"/>
                <a:gd name="connsiteX8" fmla="*/ 3334 w 4234794"/>
                <a:gd name="connsiteY8" fmla="*/ 657251 h 860264"/>
                <a:gd name="connsiteX0" fmla="*/ 219 w 5208182"/>
                <a:gd name="connsiteY0" fmla="*/ 1089461 h 1103181"/>
                <a:gd name="connsiteX1" fmla="*/ 1051675 w 5208182"/>
                <a:gd name="connsiteY1" fmla="*/ 571636 h 1103181"/>
                <a:gd name="connsiteX2" fmla="*/ 2698125 w 5208182"/>
                <a:gd name="connsiteY2" fmla="*/ 0 h 1103181"/>
                <a:gd name="connsiteX3" fmla="*/ 3027529 w 5208182"/>
                <a:gd name="connsiteY3" fmla="*/ 48548 h 1103181"/>
                <a:gd name="connsiteX4" fmla="*/ 4155365 w 5208182"/>
                <a:gd name="connsiteY4" fmla="*/ 234196 h 1103181"/>
                <a:gd name="connsiteX5" fmla="*/ 4279889 w 5208182"/>
                <a:gd name="connsiteY5" fmla="*/ 285745 h 1103181"/>
                <a:gd name="connsiteX6" fmla="*/ 5208182 w 5208182"/>
                <a:gd name="connsiteY6" fmla="*/ 775081 h 1103181"/>
                <a:gd name="connsiteX7" fmla="*/ 5014651 w 5208182"/>
                <a:gd name="connsiteY7" fmla="*/ 856194 h 1103181"/>
                <a:gd name="connsiteX8" fmla="*/ 219 w 5208182"/>
                <a:gd name="connsiteY8" fmla="*/ 1089461 h 1103181"/>
                <a:gd name="connsiteX0" fmla="*/ 92629 w 5300592"/>
                <a:gd name="connsiteY0" fmla="*/ 1089461 h 1103181"/>
                <a:gd name="connsiteX1" fmla="*/ 7961 w 5300592"/>
                <a:gd name="connsiteY1" fmla="*/ 922807 h 1103181"/>
                <a:gd name="connsiteX2" fmla="*/ 2790535 w 5300592"/>
                <a:gd name="connsiteY2" fmla="*/ 0 h 1103181"/>
                <a:gd name="connsiteX3" fmla="*/ 3119939 w 5300592"/>
                <a:gd name="connsiteY3" fmla="*/ 48548 h 1103181"/>
                <a:gd name="connsiteX4" fmla="*/ 4247775 w 5300592"/>
                <a:gd name="connsiteY4" fmla="*/ 234196 h 1103181"/>
                <a:gd name="connsiteX5" fmla="*/ 4372299 w 5300592"/>
                <a:gd name="connsiteY5" fmla="*/ 285745 h 1103181"/>
                <a:gd name="connsiteX6" fmla="*/ 5300592 w 5300592"/>
                <a:gd name="connsiteY6" fmla="*/ 775081 h 1103181"/>
                <a:gd name="connsiteX7" fmla="*/ 5107061 w 5300592"/>
                <a:gd name="connsiteY7" fmla="*/ 856194 h 1103181"/>
                <a:gd name="connsiteX8" fmla="*/ 92629 w 5300592"/>
                <a:gd name="connsiteY8" fmla="*/ 1089461 h 1103181"/>
                <a:gd name="connsiteX0" fmla="*/ 92629 w 5300592"/>
                <a:gd name="connsiteY0" fmla="*/ 2746270 h 2759990"/>
                <a:gd name="connsiteX1" fmla="*/ 7961 w 5300592"/>
                <a:gd name="connsiteY1" fmla="*/ 2579616 h 2759990"/>
                <a:gd name="connsiteX2" fmla="*/ 133319 w 5300592"/>
                <a:gd name="connsiteY2" fmla="*/ 0 h 2759990"/>
                <a:gd name="connsiteX3" fmla="*/ 3119939 w 5300592"/>
                <a:gd name="connsiteY3" fmla="*/ 1705357 h 2759990"/>
                <a:gd name="connsiteX4" fmla="*/ 4247775 w 5300592"/>
                <a:gd name="connsiteY4" fmla="*/ 1891005 h 2759990"/>
                <a:gd name="connsiteX5" fmla="*/ 4372299 w 5300592"/>
                <a:gd name="connsiteY5" fmla="*/ 1942554 h 2759990"/>
                <a:gd name="connsiteX6" fmla="*/ 5300592 w 5300592"/>
                <a:gd name="connsiteY6" fmla="*/ 2431890 h 2759990"/>
                <a:gd name="connsiteX7" fmla="*/ 5107061 w 5300592"/>
                <a:gd name="connsiteY7" fmla="*/ 2513003 h 2759990"/>
                <a:gd name="connsiteX8" fmla="*/ 92629 w 5300592"/>
                <a:gd name="connsiteY8" fmla="*/ 2746270 h 2759990"/>
                <a:gd name="connsiteX0" fmla="*/ 92629 w 5300592"/>
                <a:gd name="connsiteY0" fmla="*/ 2888833 h 2902553"/>
                <a:gd name="connsiteX1" fmla="*/ 7961 w 5300592"/>
                <a:gd name="connsiteY1" fmla="*/ 2722179 h 2902553"/>
                <a:gd name="connsiteX2" fmla="*/ 133319 w 5300592"/>
                <a:gd name="connsiteY2" fmla="*/ 142563 h 2902553"/>
                <a:gd name="connsiteX3" fmla="*/ 209208 w 5300592"/>
                <a:gd name="connsiteY3" fmla="*/ 2020 h 2902553"/>
                <a:gd name="connsiteX4" fmla="*/ 4247775 w 5300592"/>
                <a:gd name="connsiteY4" fmla="*/ 2033568 h 2902553"/>
                <a:gd name="connsiteX5" fmla="*/ 4372299 w 5300592"/>
                <a:gd name="connsiteY5" fmla="*/ 2085117 h 2902553"/>
                <a:gd name="connsiteX6" fmla="*/ 5300592 w 5300592"/>
                <a:gd name="connsiteY6" fmla="*/ 2574453 h 2902553"/>
                <a:gd name="connsiteX7" fmla="*/ 5107061 w 5300592"/>
                <a:gd name="connsiteY7" fmla="*/ 2655566 h 2902553"/>
                <a:gd name="connsiteX8" fmla="*/ 92629 w 5300592"/>
                <a:gd name="connsiteY8" fmla="*/ 2888833 h 2902553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372299 w 5300592"/>
                <a:gd name="connsiteY5" fmla="*/ 2248621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300592"/>
                <a:gd name="connsiteY0" fmla="*/ 3052337 h 3066057"/>
                <a:gd name="connsiteX1" fmla="*/ 7961 w 5300592"/>
                <a:gd name="connsiteY1" fmla="*/ 2885683 h 3066057"/>
                <a:gd name="connsiteX2" fmla="*/ 133319 w 5300592"/>
                <a:gd name="connsiteY2" fmla="*/ 306067 h 3066057"/>
                <a:gd name="connsiteX3" fmla="*/ 209208 w 5300592"/>
                <a:gd name="connsiteY3" fmla="*/ 165524 h 3066057"/>
                <a:gd name="connsiteX4" fmla="*/ 4632742 w 5300592"/>
                <a:gd name="connsiteY4" fmla="*/ 0 h 3066057"/>
                <a:gd name="connsiteX5" fmla="*/ 4710319 w 5300592"/>
                <a:gd name="connsiteY5" fmla="*/ 231637 h 3066057"/>
                <a:gd name="connsiteX6" fmla="*/ 5300592 w 5300592"/>
                <a:gd name="connsiteY6" fmla="*/ 2737957 h 3066057"/>
                <a:gd name="connsiteX7" fmla="*/ 5107061 w 5300592"/>
                <a:gd name="connsiteY7" fmla="*/ 2819070 h 3066057"/>
                <a:gd name="connsiteX8" fmla="*/ 92629 w 5300592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6057"/>
                <a:gd name="connsiteX1" fmla="*/ 7961 w 5193301"/>
                <a:gd name="connsiteY1" fmla="*/ 2885683 h 3066057"/>
                <a:gd name="connsiteX2" fmla="*/ 133319 w 5193301"/>
                <a:gd name="connsiteY2" fmla="*/ 306067 h 3066057"/>
                <a:gd name="connsiteX3" fmla="*/ 209208 w 5193301"/>
                <a:gd name="connsiteY3" fmla="*/ 165524 h 3066057"/>
                <a:gd name="connsiteX4" fmla="*/ 4632742 w 5193301"/>
                <a:gd name="connsiteY4" fmla="*/ 0 h 3066057"/>
                <a:gd name="connsiteX5" fmla="*/ 4710319 w 5193301"/>
                <a:gd name="connsiteY5" fmla="*/ 231637 h 3066057"/>
                <a:gd name="connsiteX6" fmla="*/ 5193301 w 5193301"/>
                <a:gd name="connsiteY6" fmla="*/ 2708936 h 3066057"/>
                <a:gd name="connsiteX7" fmla="*/ 5107061 w 5193301"/>
                <a:gd name="connsiteY7" fmla="*/ 2819070 h 3066057"/>
                <a:gd name="connsiteX8" fmla="*/ 92629 w 5193301"/>
                <a:gd name="connsiteY8" fmla="*/ 3052337 h 306605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7027"/>
                <a:gd name="connsiteX1" fmla="*/ 7961 w 5193301"/>
                <a:gd name="connsiteY1" fmla="*/ 2885683 h 3067027"/>
                <a:gd name="connsiteX2" fmla="*/ 133319 w 5193301"/>
                <a:gd name="connsiteY2" fmla="*/ 306067 h 3067027"/>
                <a:gd name="connsiteX3" fmla="*/ 209208 w 5193301"/>
                <a:gd name="connsiteY3" fmla="*/ 165524 h 3067027"/>
                <a:gd name="connsiteX4" fmla="*/ 4632742 w 5193301"/>
                <a:gd name="connsiteY4" fmla="*/ 0 h 3067027"/>
                <a:gd name="connsiteX5" fmla="*/ 4710319 w 5193301"/>
                <a:gd name="connsiteY5" fmla="*/ 231637 h 3067027"/>
                <a:gd name="connsiteX6" fmla="*/ 5193301 w 5193301"/>
                <a:gd name="connsiteY6" fmla="*/ 2708936 h 3067027"/>
                <a:gd name="connsiteX7" fmla="*/ 4988766 w 5193301"/>
                <a:gd name="connsiteY7" fmla="*/ 2845453 h 3067027"/>
                <a:gd name="connsiteX8" fmla="*/ 92629 w 5193301"/>
                <a:gd name="connsiteY8" fmla="*/ 3052337 h 3067027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2629 w 5193301"/>
                <a:gd name="connsiteY0" fmla="*/ 3052337 h 3068204"/>
                <a:gd name="connsiteX1" fmla="*/ 7961 w 5193301"/>
                <a:gd name="connsiteY1" fmla="*/ 2885683 h 3068204"/>
                <a:gd name="connsiteX2" fmla="*/ 133319 w 5193301"/>
                <a:gd name="connsiteY2" fmla="*/ 306067 h 3068204"/>
                <a:gd name="connsiteX3" fmla="*/ 209208 w 5193301"/>
                <a:gd name="connsiteY3" fmla="*/ 165524 h 3068204"/>
                <a:gd name="connsiteX4" fmla="*/ 4632742 w 5193301"/>
                <a:gd name="connsiteY4" fmla="*/ 0 h 3068204"/>
                <a:gd name="connsiteX5" fmla="*/ 4710319 w 5193301"/>
                <a:gd name="connsiteY5" fmla="*/ 231637 h 3068204"/>
                <a:gd name="connsiteX6" fmla="*/ 5193301 w 5193301"/>
                <a:gd name="connsiteY6" fmla="*/ 2708936 h 3068204"/>
                <a:gd name="connsiteX7" fmla="*/ 4988766 w 5193301"/>
                <a:gd name="connsiteY7" fmla="*/ 2845453 h 3068204"/>
                <a:gd name="connsiteX8" fmla="*/ 92629 w 5193301"/>
                <a:gd name="connsiteY8" fmla="*/ 3052337 h 3068204"/>
                <a:gd name="connsiteX0" fmla="*/ 99763 w 5200435"/>
                <a:gd name="connsiteY0" fmla="*/ 3052337 h 3068204"/>
                <a:gd name="connsiteX1" fmla="*/ 15095 w 5200435"/>
                <a:gd name="connsiteY1" fmla="*/ 2885683 h 3068204"/>
                <a:gd name="connsiteX2" fmla="*/ 140453 w 5200435"/>
                <a:gd name="connsiteY2" fmla="*/ 306067 h 3068204"/>
                <a:gd name="connsiteX3" fmla="*/ 216342 w 5200435"/>
                <a:gd name="connsiteY3" fmla="*/ 165524 h 3068204"/>
                <a:gd name="connsiteX4" fmla="*/ 4639876 w 5200435"/>
                <a:gd name="connsiteY4" fmla="*/ 0 h 3068204"/>
                <a:gd name="connsiteX5" fmla="*/ 4717453 w 5200435"/>
                <a:gd name="connsiteY5" fmla="*/ 231637 h 3068204"/>
                <a:gd name="connsiteX6" fmla="*/ 5200435 w 5200435"/>
                <a:gd name="connsiteY6" fmla="*/ 2708936 h 3068204"/>
                <a:gd name="connsiteX7" fmla="*/ 4995900 w 5200435"/>
                <a:gd name="connsiteY7" fmla="*/ 2845453 h 3068204"/>
                <a:gd name="connsiteX8" fmla="*/ 99763 w 5200435"/>
                <a:gd name="connsiteY8" fmla="*/ 3052337 h 3068204"/>
                <a:gd name="connsiteX0" fmla="*/ 99763 w 5200435"/>
                <a:gd name="connsiteY0" fmla="*/ 3052337 h 3053559"/>
                <a:gd name="connsiteX1" fmla="*/ 15095 w 5200435"/>
                <a:gd name="connsiteY1" fmla="*/ 2885683 h 3053559"/>
                <a:gd name="connsiteX2" fmla="*/ 140453 w 5200435"/>
                <a:gd name="connsiteY2" fmla="*/ 306067 h 3053559"/>
                <a:gd name="connsiteX3" fmla="*/ 216342 w 5200435"/>
                <a:gd name="connsiteY3" fmla="*/ 165524 h 3053559"/>
                <a:gd name="connsiteX4" fmla="*/ 4639876 w 5200435"/>
                <a:gd name="connsiteY4" fmla="*/ 0 h 3053559"/>
                <a:gd name="connsiteX5" fmla="*/ 4717453 w 5200435"/>
                <a:gd name="connsiteY5" fmla="*/ 231637 h 3053559"/>
                <a:gd name="connsiteX6" fmla="*/ 5200435 w 5200435"/>
                <a:gd name="connsiteY6" fmla="*/ 2708936 h 3053559"/>
                <a:gd name="connsiteX7" fmla="*/ 4995900 w 5200435"/>
                <a:gd name="connsiteY7" fmla="*/ 2845453 h 3053559"/>
                <a:gd name="connsiteX8" fmla="*/ 99763 w 5200435"/>
                <a:gd name="connsiteY8" fmla="*/ 3052337 h 3053559"/>
                <a:gd name="connsiteX0" fmla="*/ 99326 w 5199998"/>
                <a:gd name="connsiteY0" fmla="*/ 3052337 h 3053559"/>
                <a:gd name="connsiteX1" fmla="*/ 14658 w 5199998"/>
                <a:gd name="connsiteY1" fmla="*/ 2885683 h 3053559"/>
                <a:gd name="connsiteX2" fmla="*/ 140016 w 5199998"/>
                <a:gd name="connsiteY2" fmla="*/ 306067 h 3053559"/>
                <a:gd name="connsiteX3" fmla="*/ 215905 w 5199998"/>
                <a:gd name="connsiteY3" fmla="*/ 165524 h 3053559"/>
                <a:gd name="connsiteX4" fmla="*/ 4639439 w 5199998"/>
                <a:gd name="connsiteY4" fmla="*/ 0 h 3053559"/>
                <a:gd name="connsiteX5" fmla="*/ 4717016 w 5199998"/>
                <a:gd name="connsiteY5" fmla="*/ 231637 h 3053559"/>
                <a:gd name="connsiteX6" fmla="*/ 5199998 w 5199998"/>
                <a:gd name="connsiteY6" fmla="*/ 2708936 h 3053559"/>
                <a:gd name="connsiteX7" fmla="*/ 4995463 w 5199998"/>
                <a:gd name="connsiteY7" fmla="*/ 2845453 h 3053559"/>
                <a:gd name="connsiteX8" fmla="*/ 99326 w 5199998"/>
                <a:gd name="connsiteY8" fmla="*/ 3052337 h 3053559"/>
                <a:gd name="connsiteX0" fmla="*/ 87874 w 5188546"/>
                <a:gd name="connsiteY0" fmla="*/ 3052337 h 3053559"/>
                <a:gd name="connsiteX1" fmla="*/ 3206 w 5188546"/>
                <a:gd name="connsiteY1" fmla="*/ 2885683 h 3053559"/>
                <a:gd name="connsiteX2" fmla="*/ 128564 w 5188546"/>
                <a:gd name="connsiteY2" fmla="*/ 306067 h 3053559"/>
                <a:gd name="connsiteX3" fmla="*/ 204453 w 5188546"/>
                <a:gd name="connsiteY3" fmla="*/ 165524 h 3053559"/>
                <a:gd name="connsiteX4" fmla="*/ 4627987 w 5188546"/>
                <a:gd name="connsiteY4" fmla="*/ 0 h 3053559"/>
                <a:gd name="connsiteX5" fmla="*/ 4705564 w 5188546"/>
                <a:gd name="connsiteY5" fmla="*/ 231637 h 3053559"/>
                <a:gd name="connsiteX6" fmla="*/ 5188546 w 5188546"/>
                <a:gd name="connsiteY6" fmla="*/ 2708936 h 3053559"/>
                <a:gd name="connsiteX7" fmla="*/ 4984011 w 5188546"/>
                <a:gd name="connsiteY7" fmla="*/ 2845453 h 3053559"/>
                <a:gd name="connsiteX8" fmla="*/ 87874 w 5188546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6091 w 5196073"/>
                <a:gd name="connsiteY2" fmla="*/ 30606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11980 w 5196073"/>
                <a:gd name="connsiteY3" fmla="*/ 165524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47056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33340 w 5196073"/>
                <a:gd name="connsiteY2" fmla="*/ 248027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052337 h 3053559"/>
                <a:gd name="connsiteX1" fmla="*/ 2480 w 5196073"/>
                <a:gd name="connsiteY1" fmla="*/ 2869854 h 3053559"/>
                <a:gd name="connsiteX2" fmla="*/ 147096 w 5196073"/>
                <a:gd name="connsiteY2" fmla="*/ 219006 h 3053559"/>
                <a:gd name="connsiteX3" fmla="*/ 278005 w 5196073"/>
                <a:gd name="connsiteY3" fmla="*/ 131227 h 3053559"/>
                <a:gd name="connsiteX4" fmla="*/ 4635514 w 5196073"/>
                <a:gd name="connsiteY4" fmla="*/ 0 h 3053559"/>
                <a:gd name="connsiteX5" fmla="*/ 4713091 w 5196073"/>
                <a:gd name="connsiteY5" fmla="*/ 231637 h 3053559"/>
                <a:gd name="connsiteX6" fmla="*/ 5196073 w 5196073"/>
                <a:gd name="connsiteY6" fmla="*/ 2708936 h 3053559"/>
                <a:gd name="connsiteX7" fmla="*/ 4991538 w 5196073"/>
                <a:gd name="connsiteY7" fmla="*/ 2845453 h 3053559"/>
                <a:gd name="connsiteX8" fmla="*/ 95401 w 5196073"/>
                <a:gd name="connsiteY8" fmla="*/ 3052337 h 3053559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49952 h 3151174"/>
                <a:gd name="connsiteX1" fmla="*/ 2480 w 5196073"/>
                <a:gd name="connsiteY1" fmla="*/ 2967469 h 3151174"/>
                <a:gd name="connsiteX2" fmla="*/ 147096 w 5196073"/>
                <a:gd name="connsiteY2" fmla="*/ 316621 h 3151174"/>
                <a:gd name="connsiteX3" fmla="*/ 278005 w 5196073"/>
                <a:gd name="connsiteY3" fmla="*/ 228842 h 3151174"/>
                <a:gd name="connsiteX4" fmla="*/ 4566737 w 5196073"/>
                <a:gd name="connsiteY4" fmla="*/ 0 h 3151174"/>
                <a:gd name="connsiteX5" fmla="*/ 4713091 w 5196073"/>
                <a:gd name="connsiteY5" fmla="*/ 329252 h 3151174"/>
                <a:gd name="connsiteX6" fmla="*/ 5196073 w 5196073"/>
                <a:gd name="connsiteY6" fmla="*/ 2806551 h 3151174"/>
                <a:gd name="connsiteX7" fmla="*/ 4991538 w 5196073"/>
                <a:gd name="connsiteY7" fmla="*/ 2943068 h 3151174"/>
                <a:gd name="connsiteX8" fmla="*/ 95401 w 5196073"/>
                <a:gd name="connsiteY8" fmla="*/ 3149952 h 315117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713091 w 5196073"/>
                <a:gd name="connsiteY5" fmla="*/ 336772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57472 h 3158694"/>
                <a:gd name="connsiteX1" fmla="*/ 2480 w 5196073"/>
                <a:gd name="connsiteY1" fmla="*/ 2974989 h 3158694"/>
                <a:gd name="connsiteX2" fmla="*/ 147096 w 5196073"/>
                <a:gd name="connsiteY2" fmla="*/ 324141 h 3158694"/>
                <a:gd name="connsiteX3" fmla="*/ 278005 w 5196073"/>
                <a:gd name="connsiteY3" fmla="*/ 236362 h 3158694"/>
                <a:gd name="connsiteX4" fmla="*/ 4566737 w 5196073"/>
                <a:gd name="connsiteY4" fmla="*/ 7520 h 3158694"/>
                <a:gd name="connsiteX5" fmla="*/ 4658071 w 5196073"/>
                <a:gd name="connsiteY5" fmla="*/ 109885 h 3158694"/>
                <a:gd name="connsiteX6" fmla="*/ 5196073 w 5196073"/>
                <a:gd name="connsiteY6" fmla="*/ 2814071 h 3158694"/>
                <a:gd name="connsiteX7" fmla="*/ 4991538 w 5196073"/>
                <a:gd name="connsiteY7" fmla="*/ 2950588 h 3158694"/>
                <a:gd name="connsiteX8" fmla="*/ 95401 w 5196073"/>
                <a:gd name="connsiteY8" fmla="*/ 3157472 h 3158694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7761 h 3168983"/>
                <a:gd name="connsiteX1" fmla="*/ 2480 w 5196073"/>
                <a:gd name="connsiteY1" fmla="*/ 2985278 h 3168983"/>
                <a:gd name="connsiteX2" fmla="*/ 147096 w 5196073"/>
                <a:gd name="connsiteY2" fmla="*/ 334430 h 3168983"/>
                <a:gd name="connsiteX3" fmla="*/ 278005 w 5196073"/>
                <a:gd name="connsiteY3" fmla="*/ 246651 h 3168983"/>
                <a:gd name="connsiteX4" fmla="*/ 4503463 w 5196073"/>
                <a:gd name="connsiteY4" fmla="*/ 7257 h 3168983"/>
                <a:gd name="connsiteX5" fmla="*/ 4658071 w 5196073"/>
                <a:gd name="connsiteY5" fmla="*/ 120174 h 3168983"/>
                <a:gd name="connsiteX6" fmla="*/ 5196073 w 5196073"/>
                <a:gd name="connsiteY6" fmla="*/ 2824360 h 3168983"/>
                <a:gd name="connsiteX7" fmla="*/ 4991538 w 5196073"/>
                <a:gd name="connsiteY7" fmla="*/ 2960877 h 3168983"/>
                <a:gd name="connsiteX8" fmla="*/ 95401 w 5196073"/>
                <a:gd name="connsiteY8" fmla="*/ 3167761 h 3168983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503463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837 h 3163059"/>
                <a:gd name="connsiteX1" fmla="*/ 2480 w 5196073"/>
                <a:gd name="connsiteY1" fmla="*/ 2979354 h 3163059"/>
                <a:gd name="connsiteX2" fmla="*/ 147096 w 5196073"/>
                <a:gd name="connsiteY2" fmla="*/ 328506 h 3163059"/>
                <a:gd name="connsiteX3" fmla="*/ 278005 w 5196073"/>
                <a:gd name="connsiteY3" fmla="*/ 240727 h 3163059"/>
                <a:gd name="connsiteX4" fmla="*/ 4462197 w 5196073"/>
                <a:gd name="connsiteY4" fmla="*/ 1333 h 3163059"/>
                <a:gd name="connsiteX5" fmla="*/ 4658071 w 5196073"/>
                <a:gd name="connsiteY5" fmla="*/ 114250 h 3163059"/>
                <a:gd name="connsiteX6" fmla="*/ 5196073 w 5196073"/>
                <a:gd name="connsiteY6" fmla="*/ 2818436 h 3163059"/>
                <a:gd name="connsiteX7" fmla="*/ 4991538 w 5196073"/>
                <a:gd name="connsiteY7" fmla="*/ 2954953 h 3163059"/>
                <a:gd name="connsiteX8" fmla="*/ 95401 w 5196073"/>
                <a:gd name="connsiteY8" fmla="*/ 3161837 h 3163059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327784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278005 w 5196073"/>
                <a:gd name="connsiteY3" fmla="*/ 240005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337"/>
                <a:gd name="connsiteX1" fmla="*/ 2480 w 5196073"/>
                <a:gd name="connsiteY1" fmla="*/ 2978632 h 3162337"/>
                <a:gd name="connsiteX2" fmla="*/ 147096 w 5196073"/>
                <a:gd name="connsiteY2" fmla="*/ 1717087 h 3162337"/>
                <a:gd name="connsiteX3" fmla="*/ 430975 w 5196073"/>
                <a:gd name="connsiteY3" fmla="*/ 1646567 h 3162337"/>
                <a:gd name="connsiteX4" fmla="*/ 4462197 w 5196073"/>
                <a:gd name="connsiteY4" fmla="*/ 611 h 3162337"/>
                <a:gd name="connsiteX5" fmla="*/ 4614054 w 5196073"/>
                <a:gd name="connsiteY5" fmla="*/ 131996 h 3162337"/>
                <a:gd name="connsiteX6" fmla="*/ 5196073 w 5196073"/>
                <a:gd name="connsiteY6" fmla="*/ 2817714 h 3162337"/>
                <a:gd name="connsiteX7" fmla="*/ 4991538 w 5196073"/>
                <a:gd name="connsiteY7" fmla="*/ 2954231 h 3162337"/>
                <a:gd name="connsiteX8" fmla="*/ 95401 w 5196073"/>
                <a:gd name="connsiteY8" fmla="*/ 3161115 h 3162337"/>
                <a:gd name="connsiteX0" fmla="*/ 95401 w 5196073"/>
                <a:gd name="connsiteY0" fmla="*/ 3161115 h 3162760"/>
                <a:gd name="connsiteX1" fmla="*/ 2480 w 5196073"/>
                <a:gd name="connsiteY1" fmla="*/ 2978632 h 3162760"/>
                <a:gd name="connsiteX2" fmla="*/ 147096 w 5196073"/>
                <a:gd name="connsiteY2" fmla="*/ 1717087 h 3162760"/>
                <a:gd name="connsiteX3" fmla="*/ 430975 w 5196073"/>
                <a:gd name="connsiteY3" fmla="*/ 1646567 h 3162760"/>
                <a:gd name="connsiteX4" fmla="*/ 4462197 w 5196073"/>
                <a:gd name="connsiteY4" fmla="*/ 611 h 3162760"/>
                <a:gd name="connsiteX5" fmla="*/ 4614054 w 5196073"/>
                <a:gd name="connsiteY5" fmla="*/ 131996 h 3162760"/>
                <a:gd name="connsiteX6" fmla="*/ 5196073 w 5196073"/>
                <a:gd name="connsiteY6" fmla="*/ 2817714 h 3162760"/>
                <a:gd name="connsiteX7" fmla="*/ 1086307 w 5196073"/>
                <a:gd name="connsiteY7" fmla="*/ 3014636 h 3162760"/>
                <a:gd name="connsiteX8" fmla="*/ 95401 w 5196073"/>
                <a:gd name="connsiteY8" fmla="*/ 3161115 h 3162760"/>
                <a:gd name="connsiteX0" fmla="*/ 95401 w 4614545"/>
                <a:gd name="connsiteY0" fmla="*/ 3161115 h 3162760"/>
                <a:gd name="connsiteX1" fmla="*/ 2480 w 4614545"/>
                <a:gd name="connsiteY1" fmla="*/ 2978632 h 3162760"/>
                <a:gd name="connsiteX2" fmla="*/ 147096 w 4614545"/>
                <a:gd name="connsiteY2" fmla="*/ 1717087 h 3162760"/>
                <a:gd name="connsiteX3" fmla="*/ 430975 w 4614545"/>
                <a:gd name="connsiteY3" fmla="*/ 1646567 h 3162760"/>
                <a:gd name="connsiteX4" fmla="*/ 4462197 w 4614545"/>
                <a:gd name="connsiteY4" fmla="*/ 611 h 3162760"/>
                <a:gd name="connsiteX5" fmla="*/ 4614054 w 4614545"/>
                <a:gd name="connsiteY5" fmla="*/ 131996 h 3162760"/>
                <a:gd name="connsiteX6" fmla="*/ 1155869 w 4614545"/>
                <a:gd name="connsiteY6" fmla="*/ 2714163 h 3162760"/>
                <a:gd name="connsiteX7" fmla="*/ 1086307 w 4614545"/>
                <a:gd name="connsiteY7" fmla="*/ 3014636 h 3162760"/>
                <a:gd name="connsiteX8" fmla="*/ 95401 w 4614545"/>
                <a:gd name="connsiteY8" fmla="*/ 3161115 h 3162760"/>
                <a:gd name="connsiteX0" fmla="*/ 95401 w 4463598"/>
                <a:gd name="connsiteY0" fmla="*/ 3160514 h 3162159"/>
                <a:gd name="connsiteX1" fmla="*/ 2480 w 4463598"/>
                <a:gd name="connsiteY1" fmla="*/ 2978031 h 3162159"/>
                <a:gd name="connsiteX2" fmla="*/ 147096 w 4463598"/>
                <a:gd name="connsiteY2" fmla="*/ 1716486 h 3162159"/>
                <a:gd name="connsiteX3" fmla="*/ 430975 w 4463598"/>
                <a:gd name="connsiteY3" fmla="*/ 1645966 h 3162159"/>
                <a:gd name="connsiteX4" fmla="*/ 4462197 w 4463598"/>
                <a:gd name="connsiteY4" fmla="*/ 10 h 3162159"/>
                <a:gd name="connsiteX5" fmla="*/ 1257716 w 4463598"/>
                <a:gd name="connsiteY5" fmla="*/ 1865866 h 3162159"/>
                <a:gd name="connsiteX6" fmla="*/ 1155869 w 4463598"/>
                <a:gd name="connsiteY6" fmla="*/ 2713562 h 3162159"/>
                <a:gd name="connsiteX7" fmla="*/ 1086307 w 4463598"/>
                <a:gd name="connsiteY7" fmla="*/ 3014035 h 3162159"/>
                <a:gd name="connsiteX8" fmla="*/ 95401 w 4463598"/>
                <a:gd name="connsiteY8" fmla="*/ 3160514 h 3162159"/>
                <a:gd name="connsiteX0" fmla="*/ 95401 w 1267057"/>
                <a:gd name="connsiteY0" fmla="*/ 1514548 h 1516193"/>
                <a:gd name="connsiteX1" fmla="*/ 2480 w 1267057"/>
                <a:gd name="connsiteY1" fmla="*/ 1332065 h 1516193"/>
                <a:gd name="connsiteX2" fmla="*/ 147096 w 1267057"/>
                <a:gd name="connsiteY2" fmla="*/ 70520 h 1516193"/>
                <a:gd name="connsiteX3" fmla="*/ 430975 w 1267057"/>
                <a:gd name="connsiteY3" fmla="*/ 0 h 1516193"/>
                <a:gd name="connsiteX4" fmla="*/ 1096860 w 1267057"/>
                <a:gd name="connsiteY4" fmla="*/ 19481 h 1516193"/>
                <a:gd name="connsiteX5" fmla="*/ 1257716 w 1267057"/>
                <a:gd name="connsiteY5" fmla="*/ 219900 h 1516193"/>
                <a:gd name="connsiteX6" fmla="*/ 1155869 w 1267057"/>
                <a:gd name="connsiteY6" fmla="*/ 1067596 h 1516193"/>
                <a:gd name="connsiteX7" fmla="*/ 1086307 w 1267057"/>
                <a:gd name="connsiteY7" fmla="*/ 1368069 h 1516193"/>
                <a:gd name="connsiteX8" fmla="*/ 95401 w 1267057"/>
                <a:gd name="connsiteY8" fmla="*/ 1514548 h 1516193"/>
                <a:gd name="connsiteX0" fmla="*/ 47266 w 1218922"/>
                <a:gd name="connsiteY0" fmla="*/ 1514548 h 1516193"/>
                <a:gd name="connsiteX1" fmla="*/ 27003 w 1218922"/>
                <a:gd name="connsiteY1" fmla="*/ 1324871 h 1516193"/>
                <a:gd name="connsiteX2" fmla="*/ 98961 w 1218922"/>
                <a:gd name="connsiteY2" fmla="*/ 70520 h 1516193"/>
                <a:gd name="connsiteX3" fmla="*/ 382840 w 1218922"/>
                <a:gd name="connsiteY3" fmla="*/ 0 h 1516193"/>
                <a:gd name="connsiteX4" fmla="*/ 1048725 w 1218922"/>
                <a:gd name="connsiteY4" fmla="*/ 19481 h 1516193"/>
                <a:gd name="connsiteX5" fmla="*/ 1209581 w 1218922"/>
                <a:gd name="connsiteY5" fmla="*/ 219900 h 1516193"/>
                <a:gd name="connsiteX6" fmla="*/ 1107734 w 1218922"/>
                <a:gd name="connsiteY6" fmla="*/ 1067596 h 1516193"/>
                <a:gd name="connsiteX7" fmla="*/ 1038172 w 1218922"/>
                <a:gd name="connsiteY7" fmla="*/ 1368069 h 1516193"/>
                <a:gd name="connsiteX8" fmla="*/ 47266 w 1218922"/>
                <a:gd name="connsiteY8" fmla="*/ 1514548 h 1516193"/>
                <a:gd name="connsiteX0" fmla="*/ 142326 w 1192884"/>
                <a:gd name="connsiteY0" fmla="*/ 1514548 h 1516193"/>
                <a:gd name="connsiteX1" fmla="*/ 965 w 1192884"/>
                <a:gd name="connsiteY1" fmla="*/ 1324871 h 1516193"/>
                <a:gd name="connsiteX2" fmla="*/ 72923 w 1192884"/>
                <a:gd name="connsiteY2" fmla="*/ 70520 h 1516193"/>
                <a:gd name="connsiteX3" fmla="*/ 356802 w 1192884"/>
                <a:gd name="connsiteY3" fmla="*/ 0 h 1516193"/>
                <a:gd name="connsiteX4" fmla="*/ 1022687 w 1192884"/>
                <a:gd name="connsiteY4" fmla="*/ 19481 h 1516193"/>
                <a:gd name="connsiteX5" fmla="*/ 1183543 w 1192884"/>
                <a:gd name="connsiteY5" fmla="*/ 219900 h 1516193"/>
                <a:gd name="connsiteX6" fmla="*/ 1081696 w 1192884"/>
                <a:gd name="connsiteY6" fmla="*/ 1067596 h 1516193"/>
                <a:gd name="connsiteX7" fmla="*/ 1012134 w 1192884"/>
                <a:gd name="connsiteY7" fmla="*/ 1368069 h 1516193"/>
                <a:gd name="connsiteX8" fmla="*/ 142326 w 1192884"/>
                <a:gd name="connsiteY8" fmla="*/ 1514548 h 1516193"/>
                <a:gd name="connsiteX0" fmla="*/ 95506 w 1194390"/>
                <a:gd name="connsiteY0" fmla="*/ 1511857 h 1513527"/>
                <a:gd name="connsiteX1" fmla="*/ 2471 w 1194390"/>
                <a:gd name="connsiteY1" fmla="*/ 1324871 h 1513527"/>
                <a:gd name="connsiteX2" fmla="*/ 74429 w 1194390"/>
                <a:gd name="connsiteY2" fmla="*/ 70520 h 1513527"/>
                <a:gd name="connsiteX3" fmla="*/ 358308 w 1194390"/>
                <a:gd name="connsiteY3" fmla="*/ 0 h 1513527"/>
                <a:gd name="connsiteX4" fmla="*/ 1024193 w 1194390"/>
                <a:gd name="connsiteY4" fmla="*/ 19481 h 1513527"/>
                <a:gd name="connsiteX5" fmla="*/ 1185049 w 1194390"/>
                <a:gd name="connsiteY5" fmla="*/ 219900 h 1513527"/>
                <a:gd name="connsiteX6" fmla="*/ 1083202 w 1194390"/>
                <a:gd name="connsiteY6" fmla="*/ 1067596 h 1513527"/>
                <a:gd name="connsiteX7" fmla="*/ 1013640 w 1194390"/>
                <a:gd name="connsiteY7" fmla="*/ 1368069 h 1513527"/>
                <a:gd name="connsiteX8" fmla="*/ 95506 w 1194390"/>
                <a:gd name="connsiteY8" fmla="*/ 1511857 h 1513527"/>
                <a:gd name="connsiteX0" fmla="*/ 67905 w 1166789"/>
                <a:gd name="connsiteY0" fmla="*/ 1511857 h 1513527"/>
                <a:gd name="connsiteX1" fmla="*/ 8094 w 1166789"/>
                <a:gd name="connsiteY1" fmla="*/ 1295265 h 1513527"/>
                <a:gd name="connsiteX2" fmla="*/ 46828 w 1166789"/>
                <a:gd name="connsiteY2" fmla="*/ 70520 h 1513527"/>
                <a:gd name="connsiteX3" fmla="*/ 330707 w 1166789"/>
                <a:gd name="connsiteY3" fmla="*/ 0 h 1513527"/>
                <a:gd name="connsiteX4" fmla="*/ 996592 w 1166789"/>
                <a:gd name="connsiteY4" fmla="*/ 19481 h 1513527"/>
                <a:gd name="connsiteX5" fmla="*/ 1157448 w 1166789"/>
                <a:gd name="connsiteY5" fmla="*/ 219900 h 1513527"/>
                <a:gd name="connsiteX6" fmla="*/ 1055601 w 1166789"/>
                <a:gd name="connsiteY6" fmla="*/ 1067596 h 1513527"/>
                <a:gd name="connsiteX7" fmla="*/ 986039 w 1166789"/>
                <a:gd name="connsiteY7" fmla="*/ 1368069 h 1513527"/>
                <a:gd name="connsiteX8" fmla="*/ 67905 w 1166789"/>
                <a:gd name="connsiteY8" fmla="*/ 1511857 h 1513527"/>
                <a:gd name="connsiteX0" fmla="*/ 67905 w 1166789"/>
                <a:gd name="connsiteY0" fmla="*/ 1511857 h 1513527"/>
                <a:gd name="connsiteX1" fmla="*/ 8094 w 1166789"/>
                <a:gd name="connsiteY1" fmla="*/ 1295265 h 1513527"/>
                <a:gd name="connsiteX2" fmla="*/ 55889 w 1166789"/>
                <a:gd name="connsiteY2" fmla="*/ 65138 h 1513527"/>
                <a:gd name="connsiteX3" fmla="*/ 330707 w 1166789"/>
                <a:gd name="connsiteY3" fmla="*/ 0 h 1513527"/>
                <a:gd name="connsiteX4" fmla="*/ 996592 w 1166789"/>
                <a:gd name="connsiteY4" fmla="*/ 19481 h 1513527"/>
                <a:gd name="connsiteX5" fmla="*/ 1157448 w 1166789"/>
                <a:gd name="connsiteY5" fmla="*/ 219900 h 1513527"/>
                <a:gd name="connsiteX6" fmla="*/ 1055601 w 1166789"/>
                <a:gd name="connsiteY6" fmla="*/ 1067596 h 1513527"/>
                <a:gd name="connsiteX7" fmla="*/ 986039 w 1166789"/>
                <a:gd name="connsiteY7" fmla="*/ 1368069 h 1513527"/>
                <a:gd name="connsiteX8" fmla="*/ 67905 w 1166789"/>
                <a:gd name="connsiteY8" fmla="*/ 1511857 h 1513527"/>
                <a:gd name="connsiteX0" fmla="*/ 170013 w 1159398"/>
                <a:gd name="connsiteY0" fmla="*/ 1511857 h 1513527"/>
                <a:gd name="connsiteX1" fmla="*/ 703 w 1159398"/>
                <a:gd name="connsiteY1" fmla="*/ 1295265 h 1513527"/>
                <a:gd name="connsiteX2" fmla="*/ 48498 w 1159398"/>
                <a:gd name="connsiteY2" fmla="*/ 65138 h 1513527"/>
                <a:gd name="connsiteX3" fmla="*/ 323316 w 1159398"/>
                <a:gd name="connsiteY3" fmla="*/ 0 h 1513527"/>
                <a:gd name="connsiteX4" fmla="*/ 989201 w 1159398"/>
                <a:gd name="connsiteY4" fmla="*/ 19481 h 1513527"/>
                <a:gd name="connsiteX5" fmla="*/ 1150057 w 1159398"/>
                <a:gd name="connsiteY5" fmla="*/ 219900 h 1513527"/>
                <a:gd name="connsiteX6" fmla="*/ 1048210 w 1159398"/>
                <a:gd name="connsiteY6" fmla="*/ 1067596 h 1513527"/>
                <a:gd name="connsiteX7" fmla="*/ 978648 w 1159398"/>
                <a:gd name="connsiteY7" fmla="*/ 1368069 h 1513527"/>
                <a:gd name="connsiteX8" fmla="*/ 170013 w 1159398"/>
                <a:gd name="connsiteY8" fmla="*/ 1511857 h 1513527"/>
                <a:gd name="connsiteX0" fmla="*/ 170013 w 1159398"/>
                <a:gd name="connsiteY0" fmla="*/ 1511857 h 1536593"/>
                <a:gd name="connsiteX1" fmla="*/ 703 w 1159398"/>
                <a:gd name="connsiteY1" fmla="*/ 1509922 h 1536593"/>
                <a:gd name="connsiteX2" fmla="*/ 48498 w 1159398"/>
                <a:gd name="connsiteY2" fmla="*/ 65138 h 1536593"/>
                <a:gd name="connsiteX3" fmla="*/ 323316 w 1159398"/>
                <a:gd name="connsiteY3" fmla="*/ 0 h 1536593"/>
                <a:gd name="connsiteX4" fmla="*/ 989201 w 1159398"/>
                <a:gd name="connsiteY4" fmla="*/ 19481 h 1536593"/>
                <a:gd name="connsiteX5" fmla="*/ 1150057 w 1159398"/>
                <a:gd name="connsiteY5" fmla="*/ 219900 h 1536593"/>
                <a:gd name="connsiteX6" fmla="*/ 1048210 w 1159398"/>
                <a:gd name="connsiteY6" fmla="*/ 1067596 h 1536593"/>
                <a:gd name="connsiteX7" fmla="*/ 978648 w 1159398"/>
                <a:gd name="connsiteY7" fmla="*/ 1368069 h 1536593"/>
                <a:gd name="connsiteX8" fmla="*/ 170013 w 1159398"/>
                <a:gd name="connsiteY8" fmla="*/ 1511857 h 1536593"/>
                <a:gd name="connsiteX0" fmla="*/ 169310 w 1158695"/>
                <a:gd name="connsiteY0" fmla="*/ 1511857 h 1513527"/>
                <a:gd name="connsiteX1" fmla="*/ 0 w 1158695"/>
                <a:gd name="connsiteY1" fmla="*/ 1509922 h 1513527"/>
                <a:gd name="connsiteX2" fmla="*/ 47795 w 1158695"/>
                <a:gd name="connsiteY2" fmla="*/ 65138 h 1513527"/>
                <a:gd name="connsiteX3" fmla="*/ 322613 w 1158695"/>
                <a:gd name="connsiteY3" fmla="*/ 0 h 1513527"/>
                <a:gd name="connsiteX4" fmla="*/ 988498 w 1158695"/>
                <a:gd name="connsiteY4" fmla="*/ 19481 h 1513527"/>
                <a:gd name="connsiteX5" fmla="*/ 1149354 w 1158695"/>
                <a:gd name="connsiteY5" fmla="*/ 219900 h 1513527"/>
                <a:gd name="connsiteX6" fmla="*/ 1047507 w 1158695"/>
                <a:gd name="connsiteY6" fmla="*/ 1067596 h 1513527"/>
                <a:gd name="connsiteX7" fmla="*/ 977945 w 1158695"/>
                <a:gd name="connsiteY7" fmla="*/ 1368069 h 1513527"/>
                <a:gd name="connsiteX8" fmla="*/ 169310 w 1158695"/>
                <a:gd name="connsiteY8" fmla="*/ 1511857 h 1513527"/>
                <a:gd name="connsiteX0" fmla="*/ 264210 w 1158695"/>
                <a:gd name="connsiteY0" fmla="*/ 1509688 h 1513248"/>
                <a:gd name="connsiteX1" fmla="*/ 0 w 1158695"/>
                <a:gd name="connsiteY1" fmla="*/ 1509922 h 1513248"/>
                <a:gd name="connsiteX2" fmla="*/ 47795 w 1158695"/>
                <a:gd name="connsiteY2" fmla="*/ 65138 h 1513248"/>
                <a:gd name="connsiteX3" fmla="*/ 322613 w 1158695"/>
                <a:gd name="connsiteY3" fmla="*/ 0 h 1513248"/>
                <a:gd name="connsiteX4" fmla="*/ 988498 w 1158695"/>
                <a:gd name="connsiteY4" fmla="*/ 19481 h 1513248"/>
                <a:gd name="connsiteX5" fmla="*/ 1149354 w 1158695"/>
                <a:gd name="connsiteY5" fmla="*/ 219900 h 1513248"/>
                <a:gd name="connsiteX6" fmla="*/ 1047507 w 1158695"/>
                <a:gd name="connsiteY6" fmla="*/ 1067596 h 1513248"/>
                <a:gd name="connsiteX7" fmla="*/ 977945 w 1158695"/>
                <a:gd name="connsiteY7" fmla="*/ 1368069 h 1513248"/>
                <a:gd name="connsiteX8" fmla="*/ 264210 w 1158695"/>
                <a:gd name="connsiteY8" fmla="*/ 1509688 h 1513248"/>
                <a:gd name="connsiteX0" fmla="*/ 264210 w 1158695"/>
                <a:gd name="connsiteY0" fmla="*/ 1509688 h 1515089"/>
                <a:gd name="connsiteX1" fmla="*/ 0 w 1158695"/>
                <a:gd name="connsiteY1" fmla="*/ 1509922 h 1515089"/>
                <a:gd name="connsiteX2" fmla="*/ 47795 w 1158695"/>
                <a:gd name="connsiteY2" fmla="*/ 65138 h 1515089"/>
                <a:gd name="connsiteX3" fmla="*/ 322613 w 1158695"/>
                <a:gd name="connsiteY3" fmla="*/ 0 h 1515089"/>
                <a:gd name="connsiteX4" fmla="*/ 988498 w 1158695"/>
                <a:gd name="connsiteY4" fmla="*/ 19481 h 1515089"/>
                <a:gd name="connsiteX5" fmla="*/ 1149354 w 1158695"/>
                <a:gd name="connsiteY5" fmla="*/ 219900 h 1515089"/>
                <a:gd name="connsiteX6" fmla="*/ 1047507 w 1158695"/>
                <a:gd name="connsiteY6" fmla="*/ 1067596 h 1515089"/>
                <a:gd name="connsiteX7" fmla="*/ 977945 w 1158695"/>
                <a:gd name="connsiteY7" fmla="*/ 1368069 h 1515089"/>
                <a:gd name="connsiteX8" fmla="*/ 264210 w 1158695"/>
                <a:gd name="connsiteY8" fmla="*/ 1509688 h 1515089"/>
                <a:gd name="connsiteX0" fmla="*/ 264210 w 1158695"/>
                <a:gd name="connsiteY0" fmla="*/ 1509688 h 1515089"/>
                <a:gd name="connsiteX1" fmla="*/ 0 w 1158695"/>
                <a:gd name="connsiteY1" fmla="*/ 1509922 h 1515089"/>
                <a:gd name="connsiteX2" fmla="*/ 47795 w 1158695"/>
                <a:gd name="connsiteY2" fmla="*/ 65138 h 1515089"/>
                <a:gd name="connsiteX3" fmla="*/ 322613 w 1158695"/>
                <a:gd name="connsiteY3" fmla="*/ 0 h 1515089"/>
                <a:gd name="connsiteX4" fmla="*/ 988498 w 1158695"/>
                <a:gd name="connsiteY4" fmla="*/ 19481 h 1515089"/>
                <a:gd name="connsiteX5" fmla="*/ 1149354 w 1158695"/>
                <a:gd name="connsiteY5" fmla="*/ 219900 h 1515089"/>
                <a:gd name="connsiteX6" fmla="*/ 1047507 w 1158695"/>
                <a:gd name="connsiteY6" fmla="*/ 1067596 h 1515089"/>
                <a:gd name="connsiteX7" fmla="*/ 977945 w 1158695"/>
                <a:gd name="connsiteY7" fmla="*/ 1368069 h 1515089"/>
                <a:gd name="connsiteX8" fmla="*/ 264210 w 1158695"/>
                <a:gd name="connsiteY8" fmla="*/ 1509688 h 1515089"/>
                <a:gd name="connsiteX0" fmla="*/ 259711 w 1154196"/>
                <a:gd name="connsiteY0" fmla="*/ 1509688 h 1520117"/>
                <a:gd name="connsiteX1" fmla="*/ 0 w 1154196"/>
                <a:gd name="connsiteY1" fmla="*/ 1515936 h 1520117"/>
                <a:gd name="connsiteX2" fmla="*/ 43296 w 1154196"/>
                <a:gd name="connsiteY2" fmla="*/ 65138 h 1520117"/>
                <a:gd name="connsiteX3" fmla="*/ 318114 w 1154196"/>
                <a:gd name="connsiteY3" fmla="*/ 0 h 1520117"/>
                <a:gd name="connsiteX4" fmla="*/ 983999 w 1154196"/>
                <a:gd name="connsiteY4" fmla="*/ 19481 h 1520117"/>
                <a:gd name="connsiteX5" fmla="*/ 1144855 w 1154196"/>
                <a:gd name="connsiteY5" fmla="*/ 219900 h 1520117"/>
                <a:gd name="connsiteX6" fmla="*/ 1043008 w 1154196"/>
                <a:gd name="connsiteY6" fmla="*/ 1067596 h 1520117"/>
                <a:gd name="connsiteX7" fmla="*/ 973446 w 1154196"/>
                <a:gd name="connsiteY7" fmla="*/ 1368069 h 1520117"/>
                <a:gd name="connsiteX8" fmla="*/ 259711 w 1154196"/>
                <a:gd name="connsiteY8" fmla="*/ 1509688 h 1520117"/>
                <a:gd name="connsiteX0" fmla="*/ 259711 w 1154196"/>
                <a:gd name="connsiteY0" fmla="*/ 1509688 h 1516040"/>
                <a:gd name="connsiteX1" fmla="*/ 0 w 1154196"/>
                <a:gd name="connsiteY1" fmla="*/ 1515936 h 1516040"/>
                <a:gd name="connsiteX2" fmla="*/ 43296 w 1154196"/>
                <a:gd name="connsiteY2" fmla="*/ 65138 h 1516040"/>
                <a:gd name="connsiteX3" fmla="*/ 318114 w 1154196"/>
                <a:gd name="connsiteY3" fmla="*/ 0 h 1516040"/>
                <a:gd name="connsiteX4" fmla="*/ 983999 w 1154196"/>
                <a:gd name="connsiteY4" fmla="*/ 19481 h 1516040"/>
                <a:gd name="connsiteX5" fmla="*/ 1144855 w 1154196"/>
                <a:gd name="connsiteY5" fmla="*/ 219900 h 1516040"/>
                <a:gd name="connsiteX6" fmla="*/ 1043008 w 1154196"/>
                <a:gd name="connsiteY6" fmla="*/ 1067596 h 1516040"/>
                <a:gd name="connsiteX7" fmla="*/ 973446 w 1154196"/>
                <a:gd name="connsiteY7" fmla="*/ 1368069 h 1516040"/>
                <a:gd name="connsiteX8" fmla="*/ 259711 w 1154196"/>
                <a:gd name="connsiteY8" fmla="*/ 1509688 h 1516040"/>
                <a:gd name="connsiteX0" fmla="*/ 231515 w 1126000"/>
                <a:gd name="connsiteY0" fmla="*/ 1509688 h 1509688"/>
                <a:gd name="connsiteX1" fmla="*/ 0 w 1126000"/>
                <a:gd name="connsiteY1" fmla="*/ 1424574 h 1509688"/>
                <a:gd name="connsiteX2" fmla="*/ 15100 w 1126000"/>
                <a:gd name="connsiteY2" fmla="*/ 65138 h 1509688"/>
                <a:gd name="connsiteX3" fmla="*/ 289918 w 1126000"/>
                <a:gd name="connsiteY3" fmla="*/ 0 h 1509688"/>
                <a:gd name="connsiteX4" fmla="*/ 955803 w 1126000"/>
                <a:gd name="connsiteY4" fmla="*/ 19481 h 1509688"/>
                <a:gd name="connsiteX5" fmla="*/ 1116659 w 1126000"/>
                <a:gd name="connsiteY5" fmla="*/ 219900 h 1509688"/>
                <a:gd name="connsiteX6" fmla="*/ 1014812 w 1126000"/>
                <a:gd name="connsiteY6" fmla="*/ 1067596 h 1509688"/>
                <a:gd name="connsiteX7" fmla="*/ 945250 w 1126000"/>
                <a:gd name="connsiteY7" fmla="*/ 1368069 h 1509688"/>
                <a:gd name="connsiteX8" fmla="*/ 231515 w 1126000"/>
                <a:gd name="connsiteY8" fmla="*/ 1509688 h 1509688"/>
                <a:gd name="connsiteX0" fmla="*/ 231515 w 1126000"/>
                <a:gd name="connsiteY0" fmla="*/ 1509688 h 1509688"/>
                <a:gd name="connsiteX1" fmla="*/ 0 w 1126000"/>
                <a:gd name="connsiteY1" fmla="*/ 1424574 h 1509688"/>
                <a:gd name="connsiteX2" fmla="*/ 15100 w 1126000"/>
                <a:gd name="connsiteY2" fmla="*/ 65138 h 1509688"/>
                <a:gd name="connsiteX3" fmla="*/ 289918 w 1126000"/>
                <a:gd name="connsiteY3" fmla="*/ 0 h 1509688"/>
                <a:gd name="connsiteX4" fmla="*/ 955803 w 1126000"/>
                <a:gd name="connsiteY4" fmla="*/ 19481 h 1509688"/>
                <a:gd name="connsiteX5" fmla="*/ 1116659 w 1126000"/>
                <a:gd name="connsiteY5" fmla="*/ 219900 h 1509688"/>
                <a:gd name="connsiteX6" fmla="*/ 1014812 w 1126000"/>
                <a:gd name="connsiteY6" fmla="*/ 1067596 h 1509688"/>
                <a:gd name="connsiteX7" fmla="*/ 945250 w 1126000"/>
                <a:gd name="connsiteY7" fmla="*/ 1368069 h 1509688"/>
                <a:gd name="connsiteX8" fmla="*/ 231515 w 1126000"/>
                <a:gd name="connsiteY8" fmla="*/ 1509688 h 1509688"/>
                <a:gd name="connsiteX0" fmla="*/ 228952 w 1123437"/>
                <a:gd name="connsiteY0" fmla="*/ 1509688 h 1509688"/>
                <a:gd name="connsiteX1" fmla="*/ 0 w 1123437"/>
                <a:gd name="connsiteY1" fmla="*/ 1399449 h 1509688"/>
                <a:gd name="connsiteX2" fmla="*/ 12537 w 1123437"/>
                <a:gd name="connsiteY2" fmla="*/ 65138 h 1509688"/>
                <a:gd name="connsiteX3" fmla="*/ 287355 w 1123437"/>
                <a:gd name="connsiteY3" fmla="*/ 0 h 1509688"/>
                <a:gd name="connsiteX4" fmla="*/ 953240 w 1123437"/>
                <a:gd name="connsiteY4" fmla="*/ 19481 h 1509688"/>
                <a:gd name="connsiteX5" fmla="*/ 1114096 w 1123437"/>
                <a:gd name="connsiteY5" fmla="*/ 219900 h 1509688"/>
                <a:gd name="connsiteX6" fmla="*/ 1012249 w 1123437"/>
                <a:gd name="connsiteY6" fmla="*/ 1067596 h 1509688"/>
                <a:gd name="connsiteX7" fmla="*/ 942687 w 1123437"/>
                <a:gd name="connsiteY7" fmla="*/ 1368069 h 1509688"/>
                <a:gd name="connsiteX8" fmla="*/ 228952 w 1123437"/>
                <a:gd name="connsiteY8" fmla="*/ 1509688 h 1509688"/>
                <a:gd name="connsiteX0" fmla="*/ 228952 w 1123437"/>
                <a:gd name="connsiteY0" fmla="*/ 1509688 h 1509688"/>
                <a:gd name="connsiteX1" fmla="*/ 0 w 1123437"/>
                <a:gd name="connsiteY1" fmla="*/ 1399449 h 1509688"/>
                <a:gd name="connsiteX2" fmla="*/ 43296 w 1123437"/>
                <a:gd name="connsiteY2" fmla="*/ 65138 h 1509688"/>
                <a:gd name="connsiteX3" fmla="*/ 287355 w 1123437"/>
                <a:gd name="connsiteY3" fmla="*/ 0 h 1509688"/>
                <a:gd name="connsiteX4" fmla="*/ 953240 w 1123437"/>
                <a:gd name="connsiteY4" fmla="*/ 19481 h 1509688"/>
                <a:gd name="connsiteX5" fmla="*/ 1114096 w 1123437"/>
                <a:gd name="connsiteY5" fmla="*/ 219900 h 1509688"/>
                <a:gd name="connsiteX6" fmla="*/ 1012249 w 1123437"/>
                <a:gd name="connsiteY6" fmla="*/ 1067596 h 1509688"/>
                <a:gd name="connsiteX7" fmla="*/ 942687 w 1123437"/>
                <a:gd name="connsiteY7" fmla="*/ 1368069 h 1509688"/>
                <a:gd name="connsiteX8" fmla="*/ 228952 w 1123437"/>
                <a:gd name="connsiteY8" fmla="*/ 1509688 h 1509688"/>
                <a:gd name="connsiteX0" fmla="*/ 123856 w 1123437"/>
                <a:gd name="connsiteY0" fmla="*/ 1468575 h 1468575"/>
                <a:gd name="connsiteX1" fmla="*/ 0 w 1123437"/>
                <a:gd name="connsiteY1" fmla="*/ 1399449 h 1468575"/>
                <a:gd name="connsiteX2" fmla="*/ 43296 w 1123437"/>
                <a:gd name="connsiteY2" fmla="*/ 65138 h 1468575"/>
                <a:gd name="connsiteX3" fmla="*/ 287355 w 1123437"/>
                <a:gd name="connsiteY3" fmla="*/ 0 h 1468575"/>
                <a:gd name="connsiteX4" fmla="*/ 953240 w 1123437"/>
                <a:gd name="connsiteY4" fmla="*/ 19481 h 1468575"/>
                <a:gd name="connsiteX5" fmla="*/ 1114096 w 1123437"/>
                <a:gd name="connsiteY5" fmla="*/ 219900 h 1468575"/>
                <a:gd name="connsiteX6" fmla="*/ 1012249 w 1123437"/>
                <a:gd name="connsiteY6" fmla="*/ 1067596 h 1468575"/>
                <a:gd name="connsiteX7" fmla="*/ 942687 w 1123437"/>
                <a:gd name="connsiteY7" fmla="*/ 1368069 h 1468575"/>
                <a:gd name="connsiteX8" fmla="*/ 123856 w 1123437"/>
                <a:gd name="connsiteY8" fmla="*/ 1468575 h 1468575"/>
                <a:gd name="connsiteX0" fmla="*/ 108476 w 1108057"/>
                <a:gd name="connsiteY0" fmla="*/ 1468575 h 1468575"/>
                <a:gd name="connsiteX1" fmla="*/ 0 w 1108057"/>
                <a:gd name="connsiteY1" fmla="*/ 1394881 h 1468575"/>
                <a:gd name="connsiteX2" fmla="*/ 27916 w 1108057"/>
                <a:gd name="connsiteY2" fmla="*/ 65138 h 1468575"/>
                <a:gd name="connsiteX3" fmla="*/ 271975 w 1108057"/>
                <a:gd name="connsiteY3" fmla="*/ 0 h 1468575"/>
                <a:gd name="connsiteX4" fmla="*/ 937860 w 1108057"/>
                <a:gd name="connsiteY4" fmla="*/ 19481 h 1468575"/>
                <a:gd name="connsiteX5" fmla="*/ 1098716 w 1108057"/>
                <a:gd name="connsiteY5" fmla="*/ 219900 h 1468575"/>
                <a:gd name="connsiteX6" fmla="*/ 996869 w 1108057"/>
                <a:gd name="connsiteY6" fmla="*/ 1067596 h 1468575"/>
                <a:gd name="connsiteX7" fmla="*/ 927307 w 1108057"/>
                <a:gd name="connsiteY7" fmla="*/ 1368069 h 1468575"/>
                <a:gd name="connsiteX8" fmla="*/ 108476 w 1108057"/>
                <a:gd name="connsiteY8" fmla="*/ 1468575 h 1468575"/>
                <a:gd name="connsiteX0" fmla="*/ 108476 w 1108057"/>
                <a:gd name="connsiteY0" fmla="*/ 1468575 h 1468575"/>
                <a:gd name="connsiteX1" fmla="*/ 0 w 1108057"/>
                <a:gd name="connsiteY1" fmla="*/ 1394881 h 1468575"/>
                <a:gd name="connsiteX2" fmla="*/ 17663 w 1108057"/>
                <a:gd name="connsiteY2" fmla="*/ 67422 h 1468575"/>
                <a:gd name="connsiteX3" fmla="*/ 271975 w 1108057"/>
                <a:gd name="connsiteY3" fmla="*/ 0 h 1468575"/>
                <a:gd name="connsiteX4" fmla="*/ 937860 w 1108057"/>
                <a:gd name="connsiteY4" fmla="*/ 19481 h 1468575"/>
                <a:gd name="connsiteX5" fmla="*/ 1098716 w 1108057"/>
                <a:gd name="connsiteY5" fmla="*/ 219900 h 1468575"/>
                <a:gd name="connsiteX6" fmla="*/ 996869 w 1108057"/>
                <a:gd name="connsiteY6" fmla="*/ 1067596 h 1468575"/>
                <a:gd name="connsiteX7" fmla="*/ 927307 w 1108057"/>
                <a:gd name="connsiteY7" fmla="*/ 1368069 h 1468575"/>
                <a:gd name="connsiteX8" fmla="*/ 108476 w 1108057"/>
                <a:gd name="connsiteY8" fmla="*/ 1468575 h 14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8057" h="1468575">
                  <a:moveTo>
                    <a:pt x="108476" y="1468575"/>
                  </a:moveTo>
                  <a:cubicBezTo>
                    <a:pt x="24644" y="1465109"/>
                    <a:pt x="16281" y="1466968"/>
                    <a:pt x="0" y="1394881"/>
                  </a:cubicBezTo>
                  <a:cubicBezTo>
                    <a:pt x="43620" y="520939"/>
                    <a:pt x="-1198" y="194746"/>
                    <a:pt x="17663" y="67422"/>
                  </a:cubicBezTo>
                  <a:cubicBezTo>
                    <a:pt x="22998" y="4104"/>
                    <a:pt x="197696" y="12457"/>
                    <a:pt x="271975" y="0"/>
                  </a:cubicBezTo>
                  <a:lnTo>
                    <a:pt x="937860" y="19481"/>
                  </a:lnTo>
                  <a:cubicBezTo>
                    <a:pt x="1017044" y="14857"/>
                    <a:pt x="1078694" y="103432"/>
                    <a:pt x="1098716" y="219900"/>
                  </a:cubicBezTo>
                  <a:cubicBezTo>
                    <a:pt x="1146918" y="433597"/>
                    <a:pt x="992685" y="956791"/>
                    <a:pt x="996869" y="1067596"/>
                  </a:cubicBezTo>
                  <a:cubicBezTo>
                    <a:pt x="981213" y="1160211"/>
                    <a:pt x="1044284" y="1348367"/>
                    <a:pt x="927307" y="1368069"/>
                  </a:cubicBezTo>
                  <a:cubicBezTo>
                    <a:pt x="762504" y="1372517"/>
                    <a:pt x="364651" y="1442624"/>
                    <a:pt x="108476" y="1468575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D06EF737-2638-428F-BDAB-5A950C449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619"/>
            <a:stretch/>
          </p:blipFill>
          <p:spPr>
            <a:xfrm>
              <a:off x="1798891" y="2267353"/>
              <a:ext cx="5331640" cy="3804828"/>
            </a:xfrm>
            <a:prstGeom prst="rect">
              <a:avLst/>
            </a:prstGeom>
            <a:effectLst/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879BEE34-1BAF-4DEB-872C-5D5581451A59}"/>
                </a:ext>
              </a:extLst>
            </p:cNvPr>
            <p:cNvSpPr/>
            <p:nvPr/>
          </p:nvSpPr>
          <p:spPr>
            <a:xfrm rot="1540120">
              <a:off x="1586201" y="3429721"/>
              <a:ext cx="427774" cy="675041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79EBDCB4-3728-4050-AC14-E69A41443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89" b="70117"/>
            <a:stretch/>
          </p:blipFill>
          <p:spPr>
            <a:xfrm>
              <a:off x="755650" y="3353671"/>
              <a:ext cx="1305317" cy="818545"/>
            </a:xfrm>
            <a:prstGeom prst="rect">
              <a:avLst/>
            </a:prstGeom>
          </p:spPr>
        </p:pic>
      </p:grpSp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xmlns="" id="{1438EC87-5934-426A-9A27-9347088F4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788263"/>
              </p:ext>
            </p:extLst>
          </p:nvPr>
        </p:nvGraphicFramePr>
        <p:xfrm>
          <a:off x="2060967" y="3231195"/>
          <a:ext cx="493776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xmlns="" val="66033730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671204546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185129149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xmlns="" val="2169152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1cm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2cm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4cm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5cm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95204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rgbClr val="00B0F0"/>
                          </a:solidFill>
                        </a:rPr>
                        <a:t>0.4</a:t>
                      </a:r>
                      <a:r>
                        <a:rPr lang="en-GB" sz="1600" b="0" baseline="0" dirty="0">
                          <a:solidFill>
                            <a:srgbClr val="00B0F0"/>
                          </a:solidFill>
                        </a:rPr>
                        <a:t> inches</a:t>
                      </a:r>
                      <a:endParaRPr lang="en-GB" sz="1600" b="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7204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10cm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12cm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20cm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31cm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66502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A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25150"/>
                  </a:ext>
                </a:extLst>
              </a:tr>
            </a:tbl>
          </a:graphicData>
        </a:graphic>
      </p:graphicFrame>
      <p:sp>
        <p:nvSpPr>
          <p:cNvPr id="76" name="Arrow: Pentagon 75">
            <a:extLst>
              <a:ext uri="{FF2B5EF4-FFF2-40B4-BE49-F238E27FC236}">
                <a16:creationId xmlns:a16="http://schemas.microsoft.com/office/drawing/2014/main" xmlns="" id="{70051A85-628C-4994-861A-93F3F506D986}"/>
              </a:ext>
            </a:extLst>
          </p:cNvPr>
          <p:cNvSpPr/>
          <p:nvPr/>
        </p:nvSpPr>
        <p:spPr>
          <a:xfrm>
            <a:off x="755648" y="2325371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Data 76">
            <a:extLst>
              <a:ext uri="{FF2B5EF4-FFF2-40B4-BE49-F238E27FC236}">
                <a16:creationId xmlns:a16="http://schemas.microsoft.com/office/drawing/2014/main" xmlns="" id="{FD7FCA36-A92C-4883-B8E3-7C2A80E64326}"/>
              </a:ext>
            </a:extLst>
          </p:cNvPr>
          <p:cNvSpPr/>
          <p:nvPr/>
        </p:nvSpPr>
        <p:spPr>
          <a:xfrm rot="16200000">
            <a:off x="243607" y="2517814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row: Pentagon 77">
            <a:extLst>
              <a:ext uri="{FF2B5EF4-FFF2-40B4-BE49-F238E27FC236}">
                <a16:creationId xmlns:a16="http://schemas.microsoft.com/office/drawing/2014/main" xmlns="" id="{BB5E0F6E-EFB9-40A4-926A-B23EC67375B3}"/>
              </a:ext>
            </a:extLst>
          </p:cNvPr>
          <p:cNvSpPr/>
          <p:nvPr/>
        </p:nvSpPr>
        <p:spPr>
          <a:xfrm>
            <a:off x="605164" y="2153251"/>
            <a:ext cx="5116644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Click each box in the table to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reveal the answer underneath.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DA139997-CC87-43F6-AFD8-F1B40A228C05}"/>
              </a:ext>
            </a:extLst>
          </p:cNvPr>
          <p:cNvSpPr/>
          <p:nvPr/>
        </p:nvSpPr>
        <p:spPr>
          <a:xfrm>
            <a:off x="3322756" y="3709214"/>
            <a:ext cx="1169876" cy="397996"/>
          </a:xfrm>
          <a:prstGeom prst="rect">
            <a:avLst/>
          </a:prstGeom>
          <a:solidFill>
            <a:srgbClr val="FA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AFAF3"/>
                </a:solidFill>
              </a:rPr>
              <a:t>0.8 inches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070120B1-FCAA-4F0A-B66C-C0A2B7AF44FB}"/>
              </a:ext>
            </a:extLst>
          </p:cNvPr>
          <p:cNvSpPr/>
          <p:nvPr/>
        </p:nvSpPr>
        <p:spPr>
          <a:xfrm>
            <a:off x="4555010" y="3709214"/>
            <a:ext cx="1169876" cy="397996"/>
          </a:xfrm>
          <a:prstGeom prst="rect">
            <a:avLst/>
          </a:prstGeom>
          <a:solidFill>
            <a:srgbClr val="FA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AFAF3"/>
                </a:solidFill>
              </a:rPr>
              <a:t>1.6 inches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E8DCB7A-255A-4275-ABC9-60ECA844B164}"/>
              </a:ext>
            </a:extLst>
          </p:cNvPr>
          <p:cNvSpPr/>
          <p:nvPr/>
        </p:nvSpPr>
        <p:spPr>
          <a:xfrm>
            <a:off x="5787265" y="3709214"/>
            <a:ext cx="1169876" cy="397996"/>
          </a:xfrm>
          <a:prstGeom prst="rect">
            <a:avLst/>
          </a:prstGeom>
          <a:solidFill>
            <a:srgbClr val="FA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AFAF3"/>
                </a:solidFill>
              </a:rPr>
              <a:t>2 inches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6F04DAA7-3484-4EE0-8B21-356227EFC26B}"/>
              </a:ext>
            </a:extLst>
          </p:cNvPr>
          <p:cNvSpPr/>
          <p:nvPr/>
        </p:nvSpPr>
        <p:spPr>
          <a:xfrm>
            <a:off x="3322756" y="4624719"/>
            <a:ext cx="1169876" cy="397996"/>
          </a:xfrm>
          <a:prstGeom prst="rect">
            <a:avLst/>
          </a:prstGeom>
          <a:solidFill>
            <a:srgbClr val="FA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AFAF3"/>
                </a:solidFill>
              </a:rPr>
              <a:t>4.8 inches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6BF9A1A-B887-428F-A36B-65B064497221}"/>
              </a:ext>
            </a:extLst>
          </p:cNvPr>
          <p:cNvSpPr/>
          <p:nvPr/>
        </p:nvSpPr>
        <p:spPr>
          <a:xfrm>
            <a:off x="4555010" y="4624719"/>
            <a:ext cx="1169876" cy="397996"/>
          </a:xfrm>
          <a:prstGeom prst="rect">
            <a:avLst/>
          </a:prstGeom>
          <a:solidFill>
            <a:srgbClr val="FA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AFAF3"/>
                </a:solidFill>
              </a:rPr>
              <a:t>8 inches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340B2972-E806-4246-B741-F805D3501171}"/>
              </a:ext>
            </a:extLst>
          </p:cNvPr>
          <p:cNvSpPr/>
          <p:nvPr/>
        </p:nvSpPr>
        <p:spPr>
          <a:xfrm>
            <a:off x="5787265" y="4624719"/>
            <a:ext cx="1169876" cy="397996"/>
          </a:xfrm>
          <a:prstGeom prst="rect">
            <a:avLst/>
          </a:prstGeom>
          <a:solidFill>
            <a:srgbClr val="FA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AFAF3"/>
                </a:solidFill>
              </a:rPr>
              <a:t>12.4 inches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67032A9-6C49-407D-AC9F-24259D84C832}"/>
              </a:ext>
            </a:extLst>
          </p:cNvPr>
          <p:cNvSpPr/>
          <p:nvPr/>
        </p:nvSpPr>
        <p:spPr>
          <a:xfrm>
            <a:off x="2090501" y="4624719"/>
            <a:ext cx="1169876" cy="397996"/>
          </a:xfrm>
          <a:prstGeom prst="rect">
            <a:avLst/>
          </a:prstGeom>
          <a:solidFill>
            <a:srgbClr val="FAF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AFAF3"/>
                </a:solidFill>
              </a:rPr>
              <a:t>4 inches</a:t>
            </a:r>
          </a:p>
        </p:txBody>
      </p:sp>
    </p:spTree>
    <p:extLst>
      <p:ext uri="{BB962C8B-B14F-4D97-AF65-F5344CB8AC3E}">
        <p14:creationId xmlns:p14="http://schemas.microsoft.com/office/powerpoint/2010/main" val="33470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2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2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22" presetClass="exit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2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"/>
                            </p:stCondLst>
                            <p:childTnLst>
                              <p:par>
                                <p:cTn id="119" presetID="22" presetClass="exit" presetSubtype="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22" presetClass="exit" presetSubtype="8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"/>
                            </p:stCondLst>
                            <p:childTnLst>
                              <p:par>
                                <p:cTn id="135" presetID="22" presetClass="exit" presetSubtype="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22" presetClass="exit" presetSubtype="8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50"/>
                            </p:stCondLst>
                            <p:childTnLst>
                              <p:par>
                                <p:cTn id="151" presetID="22" presetClass="exit" presetSubtype="2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22" presetClass="exit" presetSubtype="8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"/>
                            </p:stCondLst>
                            <p:childTnLst>
                              <p:par>
                                <p:cTn id="167" presetID="22" presetClass="exit" presetSubtype="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50"/>
                            </p:stCondLst>
                            <p:childTnLst>
                              <p:par>
                                <p:cTn id="174" presetID="22" presetClass="exit" presetSubtype="8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6" grpId="2" animBg="1"/>
      <p:bldP spid="76" grpId="3" animBg="1"/>
      <p:bldP spid="76" grpId="4" animBg="1"/>
      <p:bldP spid="76" grpId="5" animBg="1"/>
      <p:bldP spid="76" grpId="6" animBg="1"/>
      <p:bldP spid="76" grpId="7" animBg="1"/>
      <p:bldP spid="77" grpId="0" animBg="1"/>
      <p:bldP spid="77" grpId="1" animBg="1"/>
      <p:bldP spid="77" grpId="2" animBg="1"/>
      <p:bldP spid="77" grpId="3" animBg="1"/>
      <p:bldP spid="77" grpId="4" animBg="1"/>
      <p:bldP spid="77" grpId="5" animBg="1"/>
      <p:bldP spid="77" grpId="6" animBg="1"/>
      <p:bldP spid="77" grpId="7" animBg="1"/>
      <p:bldP spid="78" grpId="0" animBg="1"/>
      <p:bldP spid="78" grpId="1" animBg="1"/>
      <p:bldP spid="78" grpId="2" animBg="1"/>
      <p:bldP spid="78" grpId="3" animBg="1"/>
      <p:bldP spid="78" grpId="4" animBg="1"/>
      <p:bldP spid="78" grpId="5" animBg="1"/>
      <p:bldP spid="78" grpId="6" animBg="1"/>
      <p:bldP spid="78" grpId="7" animBg="1"/>
      <p:bldP spid="67" grpId="0" animBg="1"/>
      <p:bldP spid="67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E3DAD4-992A-499C-81F8-88937838D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5" y="1979112"/>
            <a:ext cx="7638950" cy="41090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8925" y="715218"/>
            <a:ext cx="5846152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800" b="1" dirty="0"/>
              <a:t>Solving Seedling Problems</a:t>
            </a:r>
            <a:endParaRPr lang="en-GB" sz="3800" b="1" dirty="0"/>
          </a:p>
        </p:txBody>
      </p:sp>
      <p:pic>
        <p:nvPicPr>
          <p:cNvPr id="45" name="Whole Class">
            <a:extLst>
              <a:ext uri="{FF2B5EF4-FFF2-40B4-BE49-F238E27FC236}">
                <a16:creationId xmlns:a16="http://schemas.microsoft.com/office/drawing/2014/main" xmlns="" id="{10B883C3-E047-4000-9F51-0E4BD2C6F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EE11261-AC41-4B1F-A5CC-3EFCE0672A69}"/>
              </a:ext>
            </a:extLst>
          </p:cNvPr>
          <p:cNvSpPr/>
          <p:nvPr/>
        </p:nvSpPr>
        <p:spPr>
          <a:xfrm>
            <a:off x="762823" y="128024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Class 5B grew seedlings as part of their science topic.</a:t>
            </a:r>
            <a:br>
              <a:rPr lang="en-GB" dirty="0"/>
            </a:br>
            <a:r>
              <a:rPr lang="en-US" altLang="en-US" dirty="0"/>
              <a:t>1 inch ≈ 2.5cm	</a:t>
            </a:r>
            <a:r>
              <a:rPr lang="en-GB" dirty="0"/>
              <a:t> 1cm ≈ 0.4 inches</a:t>
            </a: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xmlns="" id="{5EFBB982-E7DF-4A4E-9B53-6FD298B7E9B7}"/>
              </a:ext>
            </a:extLst>
          </p:cNvPr>
          <p:cNvSpPr/>
          <p:nvPr/>
        </p:nvSpPr>
        <p:spPr>
          <a:xfrm rot="16200000" flipH="1">
            <a:off x="1579326" y="1621366"/>
            <a:ext cx="2315345" cy="3036687"/>
          </a:xfrm>
          <a:prstGeom prst="homePlate">
            <a:avLst>
              <a:gd name="adj" fmla="val 18978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56" name="Flowchart: Data 28">
            <a:extLst>
              <a:ext uri="{FF2B5EF4-FFF2-40B4-BE49-F238E27FC236}">
                <a16:creationId xmlns:a16="http://schemas.microsoft.com/office/drawing/2014/main" xmlns="" id="{04A5217E-EDAC-4607-B8F7-77542CC6CB48}"/>
              </a:ext>
            </a:extLst>
          </p:cNvPr>
          <p:cNvSpPr/>
          <p:nvPr/>
        </p:nvSpPr>
        <p:spPr>
          <a:xfrm flipH="1">
            <a:off x="1041715" y="1831145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Pentagon 56">
            <a:extLst>
              <a:ext uri="{FF2B5EF4-FFF2-40B4-BE49-F238E27FC236}">
                <a16:creationId xmlns:a16="http://schemas.microsoft.com/office/drawing/2014/main" xmlns="" id="{801738BF-1A8B-49CB-B0EB-F2237E1DBE07}"/>
              </a:ext>
            </a:extLst>
          </p:cNvPr>
          <p:cNvSpPr/>
          <p:nvPr/>
        </p:nvSpPr>
        <p:spPr>
          <a:xfrm rot="16200000" flipH="1">
            <a:off x="1402391" y="1470474"/>
            <a:ext cx="2315344" cy="3036687"/>
          </a:xfrm>
          <a:prstGeom prst="homePlate">
            <a:avLst>
              <a:gd name="adj" fmla="val 175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GB" dirty="0"/>
              <a:t>Halfway through the term, Mr Leonard asked half the class to measure the height of their seedlings in inches and half the class to measure theirs in centimetres.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xmlns="" id="{31ACA30B-1AB1-4E2A-A232-AF3D0AEA4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955352"/>
              </p:ext>
            </p:extLst>
          </p:nvPr>
        </p:nvGraphicFramePr>
        <p:xfrm>
          <a:off x="1141214" y="4397788"/>
          <a:ext cx="6858000" cy="1371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10632239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3270914186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65786347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27247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bg1"/>
                          </a:solidFill>
                          <a:latin typeface="+mn-lt"/>
                        </a:rPr>
                        <a:t>Shortest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bg1"/>
                          </a:solidFill>
                          <a:latin typeface="+mn-lt"/>
                        </a:rPr>
                        <a:t>Tallest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63821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00552"/>
                  </a:ext>
                </a:extLst>
              </a:tr>
            </a:tbl>
          </a:graphicData>
        </a:graphic>
      </p:graphicFrame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C4DE52ED-EB53-4960-95DB-F09AEBF4265A}"/>
              </a:ext>
            </a:extLst>
          </p:cNvPr>
          <p:cNvCxnSpPr>
            <a:cxnSpLocks/>
          </p:cNvCxnSpPr>
          <p:nvPr/>
        </p:nvCxnSpPr>
        <p:spPr>
          <a:xfrm>
            <a:off x="2869828" y="5084883"/>
            <a:ext cx="3400772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BC46644-0B1F-49BF-9FDD-42B5196827DC}"/>
              </a:ext>
            </a:extLst>
          </p:cNvPr>
          <p:cNvSpPr/>
          <p:nvPr/>
        </p:nvSpPr>
        <p:spPr>
          <a:xfrm>
            <a:off x="5730844" y="4487431"/>
            <a:ext cx="2235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7cm</a:t>
            </a:r>
          </a:p>
        </p:txBody>
      </p:sp>
      <p:sp>
        <p:nvSpPr>
          <p:cNvPr id="70" name="Arrow: Pentagon 69">
            <a:extLst>
              <a:ext uri="{FF2B5EF4-FFF2-40B4-BE49-F238E27FC236}">
                <a16:creationId xmlns:a16="http://schemas.microsoft.com/office/drawing/2014/main" xmlns="" id="{4D1C9F6A-78B6-4F6A-A7C4-581BC74A143D}"/>
              </a:ext>
            </a:extLst>
          </p:cNvPr>
          <p:cNvSpPr/>
          <p:nvPr/>
        </p:nvSpPr>
        <p:spPr>
          <a:xfrm>
            <a:off x="755647" y="3392369"/>
            <a:ext cx="5476575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Data 70">
            <a:extLst>
              <a:ext uri="{FF2B5EF4-FFF2-40B4-BE49-F238E27FC236}">
                <a16:creationId xmlns:a16="http://schemas.microsoft.com/office/drawing/2014/main" xmlns="" id="{90FF0ACE-513C-4D1F-9876-79D7D640A064}"/>
              </a:ext>
            </a:extLst>
          </p:cNvPr>
          <p:cNvSpPr/>
          <p:nvPr/>
        </p:nvSpPr>
        <p:spPr>
          <a:xfrm rot="16200000">
            <a:off x="243607" y="3584812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xmlns="" id="{34864F4F-B987-4F8F-84FD-79E4E7144DFE}"/>
              </a:ext>
            </a:extLst>
          </p:cNvPr>
          <p:cNvSpPr/>
          <p:nvPr/>
        </p:nvSpPr>
        <p:spPr>
          <a:xfrm>
            <a:off x="605164" y="3220249"/>
            <a:ext cx="5706748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He challenged the class to order the measurements of some of the seedlings from shortest to tallest.</a:t>
            </a:r>
          </a:p>
        </p:txBody>
      </p:sp>
      <p:sp>
        <p:nvSpPr>
          <p:cNvPr id="78" name="Arrow: Pentagon 77">
            <a:extLst>
              <a:ext uri="{FF2B5EF4-FFF2-40B4-BE49-F238E27FC236}">
                <a16:creationId xmlns:a16="http://schemas.microsoft.com/office/drawing/2014/main" xmlns="" id="{CFC8646D-F0EC-4D07-BC45-6AC44A0935B7}"/>
              </a:ext>
            </a:extLst>
          </p:cNvPr>
          <p:cNvSpPr/>
          <p:nvPr/>
        </p:nvSpPr>
        <p:spPr>
          <a:xfrm rot="5400000">
            <a:off x="5602715" y="1273927"/>
            <a:ext cx="1626314" cy="3036687"/>
          </a:xfrm>
          <a:prstGeom prst="homePlate">
            <a:avLst>
              <a:gd name="adj" fmla="val 29314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79" name="Flowchart: Data 28">
            <a:extLst>
              <a:ext uri="{FF2B5EF4-FFF2-40B4-BE49-F238E27FC236}">
                <a16:creationId xmlns:a16="http://schemas.microsoft.com/office/drawing/2014/main" xmlns="" id="{3907A62E-E5E2-4E35-847A-B08F3CC7975F}"/>
              </a:ext>
            </a:extLst>
          </p:cNvPr>
          <p:cNvSpPr/>
          <p:nvPr/>
        </p:nvSpPr>
        <p:spPr>
          <a:xfrm>
            <a:off x="4897529" y="1828222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rrow: Pentagon 79">
            <a:extLst>
              <a:ext uri="{FF2B5EF4-FFF2-40B4-BE49-F238E27FC236}">
                <a16:creationId xmlns:a16="http://schemas.microsoft.com/office/drawing/2014/main" xmlns="" id="{C54616FB-8579-4798-A3A6-7D0457746608}"/>
              </a:ext>
            </a:extLst>
          </p:cNvPr>
          <p:cNvSpPr/>
          <p:nvPr/>
        </p:nvSpPr>
        <p:spPr>
          <a:xfrm rot="5400000">
            <a:off x="5779652" y="1123036"/>
            <a:ext cx="1626314" cy="3036687"/>
          </a:xfrm>
          <a:prstGeom prst="homePlate">
            <a:avLst>
              <a:gd name="adj" fmla="val 2931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/>
              <a:t>First, convert the measurements to the</a:t>
            </a:r>
            <a:br>
              <a:rPr lang="en-GB" dirty="0"/>
            </a:br>
            <a:r>
              <a:rPr lang="en-GB" dirty="0"/>
              <a:t>same unit.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27AAF04A-B001-4C9A-8E4C-078FA61DB6B4}"/>
              </a:ext>
            </a:extLst>
          </p:cNvPr>
          <p:cNvSpPr/>
          <p:nvPr/>
        </p:nvSpPr>
        <p:spPr>
          <a:xfrm>
            <a:off x="5737055" y="4487431"/>
            <a:ext cx="2235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2.8 inches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C09B1A0-429A-4DC2-A8C1-62A8CC9A98C6}"/>
              </a:ext>
            </a:extLst>
          </p:cNvPr>
          <p:cNvSpPr/>
          <p:nvPr/>
        </p:nvSpPr>
        <p:spPr>
          <a:xfrm>
            <a:off x="3421118" y="4487431"/>
            <a:ext cx="2277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2 inches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BE91E94-A893-4548-B86A-68E08B3543F1}"/>
              </a:ext>
            </a:extLst>
          </p:cNvPr>
          <p:cNvSpPr/>
          <p:nvPr/>
        </p:nvSpPr>
        <p:spPr>
          <a:xfrm>
            <a:off x="1171792" y="4487431"/>
            <a:ext cx="223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3.2 inches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8BA5F3D5-BD6C-4164-AFD9-C4E9871F7F42}"/>
              </a:ext>
            </a:extLst>
          </p:cNvPr>
          <p:cNvGrpSpPr/>
          <p:nvPr/>
        </p:nvGrpSpPr>
        <p:grpSpPr>
          <a:xfrm>
            <a:off x="2089682" y="2768554"/>
            <a:ext cx="4957492" cy="873893"/>
            <a:chOff x="2089682" y="2220820"/>
            <a:chExt cx="4957492" cy="873893"/>
          </a:xfrm>
        </p:grpSpPr>
        <p:sp>
          <p:nvSpPr>
            <p:cNvPr id="86" name="Arrow: Pentagon 85">
              <a:extLst>
                <a:ext uri="{FF2B5EF4-FFF2-40B4-BE49-F238E27FC236}">
                  <a16:creationId xmlns:a16="http://schemas.microsoft.com/office/drawing/2014/main" xmlns="" id="{8B864EC9-1971-45DF-898F-842CD17604B9}"/>
                </a:ext>
              </a:extLst>
            </p:cNvPr>
            <p:cNvSpPr/>
            <p:nvPr/>
          </p:nvSpPr>
          <p:spPr>
            <a:xfrm rot="10800000">
              <a:off x="2089682" y="2396378"/>
              <a:ext cx="670734" cy="698335"/>
            </a:xfrm>
            <a:prstGeom prst="homePlate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inkl" pitchFamily="2" charset="0"/>
              </a:endParaRPr>
            </a:p>
          </p:txBody>
        </p:sp>
        <p:sp>
          <p:nvSpPr>
            <p:cNvPr id="87" name="Arrow: Pentagon 86">
              <a:extLst>
                <a:ext uri="{FF2B5EF4-FFF2-40B4-BE49-F238E27FC236}">
                  <a16:creationId xmlns:a16="http://schemas.microsoft.com/office/drawing/2014/main" xmlns="" id="{D70B84C2-7F08-4D3C-9E50-BECC079C7699}"/>
                </a:ext>
              </a:extLst>
            </p:cNvPr>
            <p:cNvSpPr/>
            <p:nvPr/>
          </p:nvSpPr>
          <p:spPr>
            <a:xfrm>
              <a:off x="6376440" y="2396378"/>
              <a:ext cx="670734" cy="698335"/>
            </a:xfrm>
            <a:prstGeom prst="homePlate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inkl" pitchFamily="2" charset="0"/>
              </a:endParaRPr>
            </a:p>
          </p:txBody>
        </p:sp>
        <p:sp>
          <p:nvSpPr>
            <p:cNvPr id="88" name="Arrow: Pentagon 87">
              <a:extLst>
                <a:ext uri="{FF2B5EF4-FFF2-40B4-BE49-F238E27FC236}">
                  <a16:creationId xmlns:a16="http://schemas.microsoft.com/office/drawing/2014/main" xmlns="" id="{C4F811FA-0462-42BB-B90C-FBB890723554}"/>
                </a:ext>
              </a:extLst>
            </p:cNvPr>
            <p:cNvSpPr/>
            <p:nvPr/>
          </p:nvSpPr>
          <p:spPr>
            <a:xfrm>
              <a:off x="2763986" y="2396378"/>
              <a:ext cx="3608883" cy="698335"/>
            </a:xfrm>
            <a:prstGeom prst="homePlate">
              <a:avLst>
                <a:gd name="adj" fmla="val 0"/>
              </a:avLst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lowchart: Data 88">
              <a:extLst>
                <a:ext uri="{FF2B5EF4-FFF2-40B4-BE49-F238E27FC236}">
                  <a16:creationId xmlns:a16="http://schemas.microsoft.com/office/drawing/2014/main" xmlns="" id="{37FD7100-5815-4057-920D-A7E2BD83AD47}"/>
                </a:ext>
              </a:extLst>
            </p:cNvPr>
            <p:cNvSpPr/>
            <p:nvPr/>
          </p:nvSpPr>
          <p:spPr>
            <a:xfrm rot="16200000">
              <a:off x="2251945" y="2582378"/>
              <a:ext cx="873600" cy="150484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lowchart: Data 89">
              <a:extLst>
                <a:ext uri="{FF2B5EF4-FFF2-40B4-BE49-F238E27FC236}">
                  <a16:creationId xmlns:a16="http://schemas.microsoft.com/office/drawing/2014/main" xmlns="" id="{548EC3CF-E375-426F-BB2E-324940D777F4}"/>
                </a:ext>
              </a:extLst>
            </p:cNvPr>
            <p:cNvSpPr/>
            <p:nvPr/>
          </p:nvSpPr>
          <p:spPr>
            <a:xfrm rot="5400000" flipH="1">
              <a:off x="6015076" y="2582378"/>
              <a:ext cx="873600" cy="150484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row: Pentagon 90">
              <a:extLst>
                <a:ext uri="{FF2B5EF4-FFF2-40B4-BE49-F238E27FC236}">
                  <a16:creationId xmlns:a16="http://schemas.microsoft.com/office/drawing/2014/main" xmlns="" id="{DC900B06-7C89-43E4-A435-B1B756724EC5}"/>
                </a:ext>
              </a:extLst>
            </p:cNvPr>
            <p:cNvSpPr/>
            <p:nvPr/>
          </p:nvSpPr>
          <p:spPr>
            <a:xfrm>
              <a:off x="2613501" y="2220820"/>
              <a:ext cx="3914545" cy="698335"/>
            </a:xfrm>
            <a:prstGeom prst="homePlate">
              <a:avLst>
                <a:gd name="adj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Twinkl" pitchFamily="2" charset="0"/>
                </a:rPr>
                <a:t>Now you can put the original measurements in order.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7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022E-16 L 0.49965 0.1252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3" y="625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022E-16 L -0.24913 0.12523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625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-0.24896 0.1259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27" grpId="0"/>
      <p:bldP spid="27" grpId="1"/>
      <p:bldP spid="27" grpId="2"/>
      <p:bldP spid="27" grpId="3"/>
      <p:bldP spid="70" grpId="0" animBg="1"/>
      <p:bldP spid="70" grpId="1" animBg="1"/>
      <p:bldP spid="71" grpId="0" animBg="1"/>
      <p:bldP spid="71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/>
      <p:bldP spid="81" grpId="1"/>
      <p:bldP spid="28" grpId="0"/>
      <p:bldP spid="28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183556-5D53-45A7-9EB6-FD4091EC6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5" y="1992154"/>
            <a:ext cx="7638950" cy="41090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8925" y="715218"/>
            <a:ext cx="5846152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800" b="1" dirty="0"/>
              <a:t>Solving Seedling Problems</a:t>
            </a:r>
            <a:endParaRPr lang="en-GB" sz="3800" b="1" dirty="0"/>
          </a:p>
        </p:txBody>
      </p:sp>
      <p:pic>
        <p:nvPicPr>
          <p:cNvPr id="45" name="Whole Class">
            <a:extLst>
              <a:ext uri="{FF2B5EF4-FFF2-40B4-BE49-F238E27FC236}">
                <a16:creationId xmlns:a16="http://schemas.microsoft.com/office/drawing/2014/main" xmlns="" id="{10B883C3-E047-4000-9F51-0E4BD2C6F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EE11261-AC41-4B1F-A5CC-3EFCE0672A69}"/>
              </a:ext>
            </a:extLst>
          </p:cNvPr>
          <p:cNvSpPr/>
          <p:nvPr/>
        </p:nvSpPr>
        <p:spPr>
          <a:xfrm>
            <a:off x="762823" y="128024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At the end of the term, the seedlings had grown taller. Mr Leonard challenged the class to order the measurements of four more seedlings.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xmlns="" id="{31ACA30B-1AB1-4E2A-A232-AF3D0AEA4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90515"/>
              </p:ext>
            </p:extLst>
          </p:nvPr>
        </p:nvGraphicFramePr>
        <p:xfrm>
          <a:off x="1141214" y="4162409"/>
          <a:ext cx="6858000" cy="1645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xmlns="" val="1063223968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327091418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31577482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657863474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27247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bg1"/>
                          </a:solidFill>
                          <a:latin typeface="+mn-lt"/>
                        </a:rPr>
                        <a:t>Shortest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bg1"/>
                          </a:solidFill>
                          <a:latin typeface="+mn-lt"/>
                        </a:rPr>
                        <a:t>Tallest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63821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00552"/>
                  </a:ext>
                </a:extLst>
              </a:tr>
            </a:tbl>
          </a:graphicData>
        </a:graphic>
      </p:graphicFrame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C4DE52ED-EB53-4960-95DB-F09AEBF4265A}"/>
              </a:ext>
            </a:extLst>
          </p:cNvPr>
          <p:cNvCxnSpPr>
            <a:cxnSpLocks/>
          </p:cNvCxnSpPr>
          <p:nvPr/>
        </p:nvCxnSpPr>
        <p:spPr>
          <a:xfrm>
            <a:off x="2869828" y="5121101"/>
            <a:ext cx="3400772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27AAF04A-B001-4C9A-8E4C-078FA61DB6B4}"/>
              </a:ext>
            </a:extLst>
          </p:cNvPr>
          <p:cNvSpPr/>
          <p:nvPr/>
        </p:nvSpPr>
        <p:spPr>
          <a:xfrm>
            <a:off x="6304739" y="4179628"/>
            <a:ext cx="166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6 inches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C09B1A0-429A-4DC2-A8C1-62A8CC9A98C6}"/>
              </a:ext>
            </a:extLst>
          </p:cNvPr>
          <p:cNvSpPr/>
          <p:nvPr/>
        </p:nvSpPr>
        <p:spPr>
          <a:xfrm>
            <a:off x="4576260" y="4179628"/>
            <a:ext cx="1706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17.5cm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BE91E94-A893-4548-B86A-68E08B3543F1}"/>
              </a:ext>
            </a:extLst>
          </p:cNvPr>
          <p:cNvSpPr/>
          <p:nvPr/>
        </p:nvSpPr>
        <p:spPr>
          <a:xfrm>
            <a:off x="1171792" y="4179628"/>
            <a:ext cx="1680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10cm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8C65230-03EE-465B-8F17-8E54E4F8ABB2}"/>
              </a:ext>
            </a:extLst>
          </p:cNvPr>
          <p:cNvSpPr/>
          <p:nvPr/>
        </p:nvSpPr>
        <p:spPr>
          <a:xfrm>
            <a:off x="2874026" y="4179628"/>
            <a:ext cx="1680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2 inches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D17F894-4AD4-47B1-808F-B967AF5E7667}"/>
              </a:ext>
            </a:extLst>
          </p:cNvPr>
          <p:cNvSpPr/>
          <p:nvPr/>
        </p:nvSpPr>
        <p:spPr>
          <a:xfrm>
            <a:off x="6304739" y="4509662"/>
            <a:ext cx="166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F0"/>
                </a:solidFill>
              </a:rPr>
              <a:t>15cm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F4F6404-9065-4E3F-BEFE-4CFF6B86F71F}"/>
              </a:ext>
            </a:extLst>
          </p:cNvPr>
          <p:cNvSpPr/>
          <p:nvPr/>
        </p:nvSpPr>
        <p:spPr>
          <a:xfrm>
            <a:off x="4576260" y="4509662"/>
            <a:ext cx="1706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7 inches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39CE36F-7253-49C7-BD12-F3CCAFE31B5D}"/>
              </a:ext>
            </a:extLst>
          </p:cNvPr>
          <p:cNvSpPr/>
          <p:nvPr/>
        </p:nvSpPr>
        <p:spPr>
          <a:xfrm>
            <a:off x="1171792" y="4509662"/>
            <a:ext cx="1680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4 inches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C89886B4-56A4-4088-BA7B-FC240DF57714}"/>
              </a:ext>
            </a:extLst>
          </p:cNvPr>
          <p:cNvSpPr/>
          <p:nvPr/>
        </p:nvSpPr>
        <p:spPr>
          <a:xfrm>
            <a:off x="2874026" y="4509662"/>
            <a:ext cx="1680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F0"/>
                </a:solidFill>
              </a:rPr>
              <a:t>5cm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xmlns="" id="{08B1C83A-9EC4-4701-8A0B-0401EE813DBA}"/>
              </a:ext>
            </a:extLst>
          </p:cNvPr>
          <p:cNvSpPr/>
          <p:nvPr/>
        </p:nvSpPr>
        <p:spPr>
          <a:xfrm flipV="1">
            <a:off x="755139" y="2375170"/>
            <a:ext cx="2467257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Data 44">
            <a:extLst>
              <a:ext uri="{FF2B5EF4-FFF2-40B4-BE49-F238E27FC236}">
                <a16:creationId xmlns:a16="http://schemas.microsoft.com/office/drawing/2014/main" xmlns="" id="{48DD2FDF-2828-4328-9A26-16C58FA3A9A1}"/>
              </a:ext>
            </a:extLst>
          </p:cNvPr>
          <p:cNvSpPr/>
          <p:nvPr/>
        </p:nvSpPr>
        <p:spPr>
          <a:xfrm rot="16200000" flipH="1" flipV="1">
            <a:off x="101003" y="2710144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xmlns="" id="{61DB8ED3-E8DA-4539-8174-E7527F477DD7}"/>
              </a:ext>
            </a:extLst>
          </p:cNvPr>
          <p:cNvSpPr/>
          <p:nvPr/>
        </p:nvSpPr>
        <p:spPr>
          <a:xfrm>
            <a:off x="608241" y="2202910"/>
            <a:ext cx="2614156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1 inch ≈ 2.5cm</a:t>
            </a:r>
          </a:p>
          <a:p>
            <a:pPr algn="ctr"/>
            <a:r>
              <a:rPr lang="en-GB" dirty="0">
                <a:latin typeface="Twinkl" pitchFamily="2" charset="0"/>
              </a:rPr>
              <a:t>1cm ≈ 0.4 inches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BC762AF-2FBA-4767-97DC-6D9D432725DD}"/>
              </a:ext>
            </a:extLst>
          </p:cNvPr>
          <p:cNvGrpSpPr/>
          <p:nvPr/>
        </p:nvGrpSpPr>
        <p:grpSpPr>
          <a:xfrm>
            <a:off x="2997474" y="2416232"/>
            <a:ext cx="2926156" cy="1650692"/>
            <a:chOff x="2494619" y="2201757"/>
            <a:chExt cx="3383232" cy="190853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3F92497-BBA4-4D93-926D-31E0C92E4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95D8F00F-4A46-420D-800E-1FB9F496868A}"/>
                </a:ext>
              </a:extLst>
            </p:cNvPr>
            <p:cNvSpPr/>
            <p:nvPr/>
          </p:nvSpPr>
          <p:spPr>
            <a:xfrm>
              <a:off x="2518055" y="2782380"/>
              <a:ext cx="2838634" cy="747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Which measurements will you convert?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79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18924 0.1768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84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18506 0.1768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884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1875 0.1743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870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0.18646 0.1743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870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28" grpId="0"/>
      <p:bldP spid="28" grpId="1"/>
      <p:bldP spid="29" grpId="0"/>
      <p:bldP spid="29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4" grpId="0"/>
      <p:bldP spid="54" grpId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F8ED39-91A6-48D0-978D-C6331C5E0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76" y="1981200"/>
            <a:ext cx="7645047" cy="41151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8925" y="715218"/>
            <a:ext cx="5846152" cy="5847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800" b="1" dirty="0"/>
              <a:t>Solving Seedling Problems</a:t>
            </a:r>
            <a:endParaRPr lang="en-GB" sz="3800" b="1" dirty="0"/>
          </a:p>
        </p:txBody>
      </p:sp>
      <p:pic>
        <p:nvPicPr>
          <p:cNvPr id="45" name="Whole Class">
            <a:extLst>
              <a:ext uri="{FF2B5EF4-FFF2-40B4-BE49-F238E27FC236}">
                <a16:creationId xmlns:a16="http://schemas.microsoft.com/office/drawing/2014/main" xmlns="" id="{10B883C3-E047-4000-9F51-0E4BD2C6F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EE11261-AC41-4B1F-A5CC-3EFCE0672A69}"/>
              </a:ext>
            </a:extLst>
          </p:cNvPr>
          <p:cNvSpPr/>
          <p:nvPr/>
        </p:nvSpPr>
        <p:spPr>
          <a:xfrm>
            <a:off x="762823" y="128024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As part of their science topic, Class 5B measured</a:t>
            </a:r>
            <a:br>
              <a:rPr lang="en-GB" dirty="0"/>
            </a:br>
            <a:r>
              <a:rPr lang="en-GB" dirty="0"/>
              <a:t>how much their seedlings grew throughout the term.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xmlns="" id="{8B7D703A-8624-4BA8-A35B-7E0ECC60F583}"/>
              </a:ext>
            </a:extLst>
          </p:cNvPr>
          <p:cNvSpPr/>
          <p:nvPr/>
        </p:nvSpPr>
        <p:spPr>
          <a:xfrm flipV="1">
            <a:off x="755139" y="2375170"/>
            <a:ext cx="2467257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Data 44">
            <a:extLst>
              <a:ext uri="{FF2B5EF4-FFF2-40B4-BE49-F238E27FC236}">
                <a16:creationId xmlns:a16="http://schemas.microsoft.com/office/drawing/2014/main" xmlns="" id="{1168816B-1941-46C4-B4F0-07307D47AF5D}"/>
              </a:ext>
            </a:extLst>
          </p:cNvPr>
          <p:cNvSpPr/>
          <p:nvPr/>
        </p:nvSpPr>
        <p:spPr>
          <a:xfrm rot="16200000" flipH="1" flipV="1">
            <a:off x="101003" y="2710144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xmlns="" id="{5A7BB2E5-548B-4A3F-A39D-6B8B24613CAB}"/>
              </a:ext>
            </a:extLst>
          </p:cNvPr>
          <p:cNvSpPr/>
          <p:nvPr/>
        </p:nvSpPr>
        <p:spPr>
          <a:xfrm>
            <a:off x="608241" y="2202910"/>
            <a:ext cx="2614156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1 inch ≈ 2.5cm</a:t>
            </a:r>
          </a:p>
          <a:p>
            <a:pPr algn="ctr"/>
            <a:r>
              <a:rPr lang="en-GB" dirty="0">
                <a:latin typeface="Twinkl" pitchFamily="2" charset="0"/>
              </a:rPr>
              <a:t>1cm ≈ 0.4 inches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D8ADBE70-BC16-4568-9AAB-31DAB44DA6EE}"/>
              </a:ext>
            </a:extLst>
          </p:cNvPr>
          <p:cNvSpPr/>
          <p:nvPr/>
        </p:nvSpPr>
        <p:spPr>
          <a:xfrm rot="5400000">
            <a:off x="4786807" y="2079866"/>
            <a:ext cx="3231511" cy="3036687"/>
          </a:xfrm>
          <a:prstGeom prst="homePlate">
            <a:avLst>
              <a:gd name="adj" fmla="val 18978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28" name="Flowchart: Data 28">
            <a:extLst>
              <a:ext uri="{FF2B5EF4-FFF2-40B4-BE49-F238E27FC236}">
                <a16:creationId xmlns:a16="http://schemas.microsoft.com/office/drawing/2014/main" xmlns="" id="{FCBF5843-62FF-4223-9A9A-0E8ABF242C79}"/>
              </a:ext>
            </a:extLst>
          </p:cNvPr>
          <p:cNvSpPr/>
          <p:nvPr/>
        </p:nvSpPr>
        <p:spPr>
          <a:xfrm>
            <a:off x="4884221" y="1831562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xmlns="" id="{CE1EDF60-D90C-4E96-A4E2-E4ED15C222C7}"/>
              </a:ext>
            </a:extLst>
          </p:cNvPr>
          <p:cNvSpPr/>
          <p:nvPr/>
        </p:nvSpPr>
        <p:spPr>
          <a:xfrm rot="5400000">
            <a:off x="4888299" y="2004419"/>
            <a:ext cx="3382400" cy="3036687"/>
          </a:xfrm>
          <a:prstGeom prst="homePlate">
            <a:avLst>
              <a:gd name="adj" fmla="val 175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/>
              <a:t>Sophia’s seedling grew from</a:t>
            </a:r>
          </a:p>
          <a:p>
            <a:pPr algn="ctr"/>
            <a:r>
              <a:rPr lang="en-GB" dirty="0"/>
              <a:t>3cm to 12cm tall.</a:t>
            </a:r>
          </a:p>
          <a:p>
            <a:pPr algn="ctr"/>
            <a:endParaRPr lang="en-GB" dirty="0"/>
          </a:p>
          <a:p>
            <a:pPr algn="ctr"/>
            <a:r>
              <a:rPr lang="en-GB" dirty="0" err="1"/>
              <a:t>Haydar’s</a:t>
            </a:r>
            <a:r>
              <a:rPr lang="en-GB" dirty="0"/>
              <a:t> seedling grew from</a:t>
            </a:r>
          </a:p>
          <a:p>
            <a:pPr algn="ctr"/>
            <a:r>
              <a:rPr lang="en-GB" dirty="0"/>
              <a:t>2 inches to 6 inches tall.</a:t>
            </a:r>
          </a:p>
          <a:p>
            <a:pPr algn="ctr"/>
            <a:r>
              <a:rPr lang="en-GB" dirty="0"/>
              <a:t> </a:t>
            </a:r>
          </a:p>
          <a:p>
            <a:pPr algn="ctr"/>
            <a:r>
              <a:rPr lang="en-GB" dirty="0" err="1"/>
              <a:t>Haydar</a:t>
            </a:r>
            <a:r>
              <a:rPr lang="en-GB" dirty="0"/>
              <a:t> thinks that his</a:t>
            </a:r>
          </a:p>
          <a:p>
            <a:pPr algn="ctr"/>
            <a:r>
              <a:rPr lang="en-GB" dirty="0"/>
              <a:t>seedling grew more than</a:t>
            </a:r>
          </a:p>
          <a:p>
            <a:pPr algn="ctr"/>
            <a:r>
              <a:rPr lang="en-GB" dirty="0"/>
              <a:t>Sophia’s.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Is he right?</a:t>
            </a:r>
          </a:p>
        </p:txBody>
      </p:sp>
      <p:sp>
        <p:nvSpPr>
          <p:cNvPr id="61" name="Arrow: Pentagon 60">
            <a:extLst>
              <a:ext uri="{FF2B5EF4-FFF2-40B4-BE49-F238E27FC236}">
                <a16:creationId xmlns:a16="http://schemas.microsoft.com/office/drawing/2014/main" xmlns="" id="{B5F97C05-21DA-4497-97E0-03836EBC9ED4}"/>
              </a:ext>
            </a:extLst>
          </p:cNvPr>
          <p:cNvSpPr/>
          <p:nvPr/>
        </p:nvSpPr>
        <p:spPr>
          <a:xfrm rot="5400000" flipH="1" flipV="1">
            <a:off x="1656574" y="3490803"/>
            <a:ext cx="2169719" cy="3036687"/>
          </a:xfrm>
          <a:prstGeom prst="homePlate">
            <a:avLst>
              <a:gd name="adj" fmla="val 18978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62" name="Flowchart: Data 28">
            <a:extLst>
              <a:ext uri="{FF2B5EF4-FFF2-40B4-BE49-F238E27FC236}">
                <a16:creationId xmlns:a16="http://schemas.microsoft.com/office/drawing/2014/main" xmlns="" id="{97D8806C-FEC6-4E28-B556-4E4FA06D644E}"/>
              </a:ext>
            </a:extLst>
          </p:cNvPr>
          <p:cNvSpPr/>
          <p:nvPr/>
        </p:nvSpPr>
        <p:spPr>
          <a:xfrm flipH="1" flipV="1">
            <a:off x="1046148" y="6094710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Pentagon 62">
            <a:extLst>
              <a:ext uri="{FF2B5EF4-FFF2-40B4-BE49-F238E27FC236}">
                <a16:creationId xmlns:a16="http://schemas.microsoft.com/office/drawing/2014/main" xmlns="" id="{C00C282A-13D1-4B03-879E-48F9565CD6D6}"/>
              </a:ext>
            </a:extLst>
          </p:cNvPr>
          <p:cNvSpPr/>
          <p:nvPr/>
        </p:nvSpPr>
        <p:spPr>
          <a:xfrm rot="5400000" flipH="1" flipV="1">
            <a:off x="1403840" y="3566600"/>
            <a:ext cx="2321311" cy="3036687"/>
          </a:xfrm>
          <a:prstGeom prst="homePlate">
            <a:avLst>
              <a:gd name="adj" fmla="val 175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n-GB" dirty="0"/>
              <a:t>Find out how much</a:t>
            </a:r>
          </a:p>
          <a:p>
            <a:pPr algn="ctr"/>
            <a:r>
              <a:rPr lang="en-GB" dirty="0"/>
              <a:t>each child’s seedling grew: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Sophia: 12cm - 3cm = 9cm</a:t>
            </a:r>
          </a:p>
          <a:p>
            <a:pPr algn="ctr"/>
            <a:endParaRPr lang="en-GB" dirty="0"/>
          </a:p>
          <a:p>
            <a:pPr algn="ctr"/>
            <a:r>
              <a:rPr lang="en-GB" dirty="0" err="1"/>
              <a:t>Haydar</a:t>
            </a:r>
            <a:r>
              <a:rPr lang="en-GB" dirty="0"/>
              <a:t>: 6 inches - 2 inches</a:t>
            </a:r>
          </a:p>
          <a:p>
            <a:pPr algn="ctr"/>
            <a:r>
              <a:rPr lang="en-GB" dirty="0"/>
              <a:t>= 4 inches</a:t>
            </a:r>
          </a:p>
        </p:txBody>
      </p:sp>
      <p:sp>
        <p:nvSpPr>
          <p:cNvPr id="64" name="Arrow: Pentagon 63">
            <a:extLst>
              <a:ext uri="{FF2B5EF4-FFF2-40B4-BE49-F238E27FC236}">
                <a16:creationId xmlns:a16="http://schemas.microsoft.com/office/drawing/2014/main" xmlns="" id="{9B892B7E-69F8-4F7F-B2E4-067A62D94DE3}"/>
              </a:ext>
            </a:extLst>
          </p:cNvPr>
          <p:cNvSpPr/>
          <p:nvPr/>
        </p:nvSpPr>
        <p:spPr>
          <a:xfrm rot="5400000" flipH="1" flipV="1">
            <a:off x="1403840" y="3566600"/>
            <a:ext cx="2321311" cy="3036687"/>
          </a:xfrm>
          <a:prstGeom prst="homePlate">
            <a:avLst>
              <a:gd name="adj" fmla="val 175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n-GB" dirty="0"/>
              <a:t>Convert the</a:t>
            </a:r>
          </a:p>
          <a:p>
            <a:pPr algn="ctr"/>
            <a:r>
              <a:rPr lang="en-GB" dirty="0"/>
              <a:t>measurements so they</a:t>
            </a:r>
          </a:p>
          <a:p>
            <a:pPr algn="ctr"/>
            <a:r>
              <a:rPr lang="en-GB" dirty="0"/>
              <a:t>are all in the same units.</a:t>
            </a:r>
          </a:p>
          <a:p>
            <a:pPr algn="ctr"/>
            <a:r>
              <a:rPr lang="en-GB" dirty="0"/>
              <a:t>4 inches ≈ 10cm</a:t>
            </a:r>
          </a:p>
          <a:p>
            <a:pPr algn="ctr"/>
            <a:endParaRPr lang="en-GB" dirty="0"/>
          </a:p>
          <a:p>
            <a:pPr algn="ctr"/>
            <a:r>
              <a:rPr lang="en-GB" dirty="0" err="1"/>
              <a:t>Haydar</a:t>
            </a:r>
            <a:r>
              <a:rPr lang="en-GB" dirty="0"/>
              <a:t> is right.</a:t>
            </a:r>
          </a:p>
          <a:p>
            <a:pPr algn="ctr"/>
            <a:r>
              <a:rPr lang="en-GB" dirty="0"/>
              <a:t>His seedling grew the most.</a:t>
            </a:r>
          </a:p>
        </p:txBody>
      </p:sp>
    </p:spTree>
    <p:extLst>
      <p:ext uri="{BB962C8B-B14F-4D97-AF65-F5344CB8AC3E}">
        <p14:creationId xmlns:p14="http://schemas.microsoft.com/office/powerpoint/2010/main" val="401127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5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build="allAtOnce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D356FD-100D-40D2-BDF2-3FB2F79C9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1200"/>
            <a:ext cx="7632854" cy="41029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34311" y="715218"/>
            <a:ext cx="607538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Centimetres, Feet and Inches</a:t>
            </a:r>
            <a:endParaRPr lang="en-GB" sz="3600" b="1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EE11261-AC41-4B1F-A5CC-3EFCE0672A69}"/>
              </a:ext>
            </a:extLst>
          </p:cNvPr>
          <p:cNvSpPr/>
          <p:nvPr/>
        </p:nvSpPr>
        <p:spPr>
          <a:xfrm>
            <a:off x="762823" y="128024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Mr Leonard’s seedling grew to be 1 foot tall.</a:t>
            </a:r>
            <a:br>
              <a:rPr lang="en-GB" dirty="0"/>
            </a:br>
            <a:r>
              <a:rPr lang="en-GB" dirty="0"/>
              <a:t>How tall is this in cm? </a:t>
            </a:r>
          </a:p>
        </p:txBody>
      </p:sp>
      <p:pic>
        <p:nvPicPr>
          <p:cNvPr id="5" name="Talking Partners">
            <a:extLst>
              <a:ext uri="{FF2B5EF4-FFF2-40B4-BE49-F238E27FC236}">
                <a16:creationId xmlns:a16="http://schemas.microsoft.com/office/drawing/2014/main" xmlns="" id="{EA25FC7D-73DF-4EAC-A4BE-2B0410C71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902433C-26B2-4243-9F6C-2BAAC3CB1783}"/>
              </a:ext>
            </a:extLst>
          </p:cNvPr>
          <p:cNvGrpSpPr/>
          <p:nvPr/>
        </p:nvGrpSpPr>
        <p:grpSpPr>
          <a:xfrm>
            <a:off x="1858833" y="1989171"/>
            <a:ext cx="2697889" cy="4017147"/>
            <a:chOff x="1485714" y="1989171"/>
            <a:chExt cx="2697889" cy="401714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A770D051-3A0D-45F3-83D5-4571A62E29E7}"/>
                </a:ext>
              </a:extLst>
            </p:cNvPr>
            <p:cNvSpPr/>
            <p:nvPr/>
          </p:nvSpPr>
          <p:spPr>
            <a:xfrm>
              <a:off x="1485714" y="3308429"/>
              <a:ext cx="2697889" cy="2697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D1FF346-B541-41D0-882A-6D88314D7C90}"/>
                </a:ext>
              </a:extLst>
            </p:cNvPr>
            <p:cNvGrpSpPr/>
            <p:nvPr/>
          </p:nvGrpSpPr>
          <p:grpSpPr>
            <a:xfrm>
              <a:off x="1485714" y="1989171"/>
              <a:ext cx="2697889" cy="4017147"/>
              <a:chOff x="3397489" y="1893921"/>
              <a:chExt cx="2697889" cy="401714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BD5C2F53-99EA-4E55-BA5D-D3E4065EB2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5387" t="29203" r="-11458" b="18211"/>
              <a:stretch/>
            </p:blipFill>
            <p:spPr>
              <a:xfrm>
                <a:off x="3397489" y="3213179"/>
                <a:ext cx="2697889" cy="2697889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30D8ABAF-8E0A-4493-9BBF-7C443C5BD1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574" b="49054"/>
              <a:stretch/>
            </p:blipFill>
            <p:spPr>
              <a:xfrm>
                <a:off x="3524370" y="1893921"/>
                <a:ext cx="2308964" cy="2430429"/>
              </a:xfrm>
              <a:prstGeom prst="rect">
                <a:avLst/>
              </a:prstGeom>
            </p:spPr>
          </p:pic>
        </p:grpSp>
      </p:grpSp>
      <p:sp>
        <p:nvSpPr>
          <p:cNvPr id="33" name="Arrow: Pentagon 32">
            <a:extLst>
              <a:ext uri="{FF2B5EF4-FFF2-40B4-BE49-F238E27FC236}">
                <a16:creationId xmlns:a16="http://schemas.microsoft.com/office/drawing/2014/main" xmlns="" id="{2ACAD118-3648-449B-BACC-7CBA6AA422E8}"/>
              </a:ext>
            </a:extLst>
          </p:cNvPr>
          <p:cNvSpPr/>
          <p:nvPr/>
        </p:nvSpPr>
        <p:spPr>
          <a:xfrm flipV="1">
            <a:off x="755139" y="2375170"/>
            <a:ext cx="2467257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Data 44">
            <a:extLst>
              <a:ext uri="{FF2B5EF4-FFF2-40B4-BE49-F238E27FC236}">
                <a16:creationId xmlns:a16="http://schemas.microsoft.com/office/drawing/2014/main" xmlns="" id="{FC302166-957F-4C09-B776-5D0C2DCC27C9}"/>
              </a:ext>
            </a:extLst>
          </p:cNvPr>
          <p:cNvSpPr/>
          <p:nvPr/>
        </p:nvSpPr>
        <p:spPr>
          <a:xfrm rot="16200000" flipH="1" flipV="1">
            <a:off x="101003" y="2710144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xmlns="" id="{42063115-05DC-43ED-ACFA-2BD5591D85EC}"/>
              </a:ext>
            </a:extLst>
          </p:cNvPr>
          <p:cNvSpPr/>
          <p:nvPr/>
        </p:nvSpPr>
        <p:spPr>
          <a:xfrm>
            <a:off x="608241" y="2202910"/>
            <a:ext cx="2614156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1 foot = 12 inches</a:t>
            </a:r>
          </a:p>
          <a:p>
            <a:pPr algn="ctr"/>
            <a:r>
              <a:rPr lang="en-GB" dirty="0">
                <a:latin typeface="Twinkl" pitchFamily="2" charset="0"/>
              </a:rPr>
              <a:t>1 inch ≈ 2.5cm</a:t>
            </a:r>
          </a:p>
          <a:p>
            <a:pPr algn="ctr"/>
            <a:r>
              <a:rPr lang="en-GB" dirty="0">
                <a:latin typeface="Twinkl" pitchFamily="2" charset="0"/>
              </a:rPr>
              <a:t>1cm ≈ 0.4 inches</a:t>
            </a: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xmlns="" id="{090E032C-3C8C-43EA-B5B0-0ABD1143BDB5}"/>
              </a:ext>
            </a:extLst>
          </p:cNvPr>
          <p:cNvSpPr/>
          <p:nvPr/>
        </p:nvSpPr>
        <p:spPr>
          <a:xfrm flipH="1">
            <a:off x="5540784" y="5026581"/>
            <a:ext cx="1014522" cy="698335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37" name="Flowchart: Data 36">
            <a:extLst>
              <a:ext uri="{FF2B5EF4-FFF2-40B4-BE49-F238E27FC236}">
                <a16:creationId xmlns:a16="http://schemas.microsoft.com/office/drawing/2014/main" xmlns="" id="{15BF2E60-ACA8-4923-852B-1F571EC88D63}"/>
              </a:ext>
            </a:extLst>
          </p:cNvPr>
          <p:cNvSpPr/>
          <p:nvPr/>
        </p:nvSpPr>
        <p:spPr>
          <a:xfrm rot="16200000">
            <a:off x="5179227" y="5386777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xmlns="" id="{5A832CC3-E8BF-46CE-8E1E-D461716CACE4}"/>
              </a:ext>
            </a:extLst>
          </p:cNvPr>
          <p:cNvSpPr/>
          <p:nvPr/>
        </p:nvSpPr>
        <p:spPr>
          <a:xfrm flipH="1">
            <a:off x="1534311" y="5026581"/>
            <a:ext cx="4006473" cy="698335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xmlns="" id="{FB9E5697-C655-4539-B384-27622B5DCAE2}"/>
              </a:ext>
            </a:extLst>
          </p:cNvPr>
          <p:cNvSpPr/>
          <p:nvPr/>
        </p:nvSpPr>
        <p:spPr>
          <a:xfrm flipH="1">
            <a:off x="1534312" y="5198841"/>
            <a:ext cx="4156959" cy="698335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Convert feet to inches:</a:t>
            </a:r>
          </a:p>
          <a:p>
            <a:pPr algn="ctr"/>
            <a:r>
              <a:rPr lang="en-GB" dirty="0">
                <a:latin typeface="Twinkl" pitchFamily="2" charset="0"/>
              </a:rPr>
              <a:t>1 foot = 12 inches</a:t>
            </a: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xmlns="" id="{29EF5CC7-4334-4C43-AB4D-F25DDE21EB22}"/>
              </a:ext>
            </a:extLst>
          </p:cNvPr>
          <p:cNvSpPr/>
          <p:nvPr/>
        </p:nvSpPr>
        <p:spPr>
          <a:xfrm flipH="1">
            <a:off x="5547952" y="4734603"/>
            <a:ext cx="1007354" cy="993714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xmlns="" id="{2F960E5C-79EA-4662-81C6-0F179FAEDF09}"/>
              </a:ext>
            </a:extLst>
          </p:cNvPr>
          <p:cNvSpPr/>
          <p:nvPr/>
        </p:nvSpPr>
        <p:spPr>
          <a:xfrm flipH="1">
            <a:off x="1534304" y="4734604"/>
            <a:ext cx="4013647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Data 44">
            <a:extLst>
              <a:ext uri="{FF2B5EF4-FFF2-40B4-BE49-F238E27FC236}">
                <a16:creationId xmlns:a16="http://schemas.microsoft.com/office/drawing/2014/main" xmlns="" id="{9DDF901F-4625-4D2E-B6F5-7117CEB31FA3}"/>
              </a:ext>
            </a:extLst>
          </p:cNvPr>
          <p:cNvSpPr/>
          <p:nvPr/>
        </p:nvSpPr>
        <p:spPr>
          <a:xfrm rot="16200000">
            <a:off x="5039515" y="5241836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xmlns="" id="{DC2500C8-54F8-48F3-9AE4-C3FCFB8BB44D}"/>
              </a:ext>
            </a:extLst>
          </p:cNvPr>
          <p:cNvSpPr/>
          <p:nvPr/>
        </p:nvSpPr>
        <p:spPr>
          <a:xfrm flipH="1">
            <a:off x="1534310" y="4906864"/>
            <a:ext cx="4160540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Convert inches to centimetres</a:t>
            </a:r>
          </a:p>
          <a:p>
            <a:pPr algn="ctr"/>
            <a:r>
              <a:rPr lang="en-GB" dirty="0">
                <a:latin typeface="Twinkl" pitchFamily="2" charset="0"/>
              </a:rPr>
              <a:t>12 inches = 10 inches + 2 inches</a:t>
            </a:r>
          </a:p>
          <a:p>
            <a:pPr algn="ctr"/>
            <a:r>
              <a:rPr lang="en-GB" dirty="0">
                <a:latin typeface="Twinkl" pitchFamily="2" charset="0"/>
              </a:rPr>
              <a:t>25cm + 2.5cm + 2.5cm = 30cm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7E0FEC1-1586-4541-967E-4F91712D3B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9"/>
          <a:stretch/>
        </p:blipFill>
        <p:spPr>
          <a:xfrm>
            <a:off x="3660070" y="2048348"/>
            <a:ext cx="4735453" cy="405712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ABA93DA-F1A9-4F5A-BC8E-F8A6DD9F67D1}"/>
              </a:ext>
            </a:extLst>
          </p:cNvPr>
          <p:cNvGrpSpPr/>
          <p:nvPr/>
        </p:nvGrpSpPr>
        <p:grpSpPr>
          <a:xfrm>
            <a:off x="1835358" y="4837965"/>
            <a:ext cx="2744838" cy="873893"/>
            <a:chOff x="-541628" y="3695818"/>
            <a:chExt cx="2744838" cy="873893"/>
          </a:xfrm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xmlns="" id="{0E884E7D-6AEA-4816-9B9A-A27689B7DD7D}"/>
                </a:ext>
              </a:extLst>
            </p:cNvPr>
            <p:cNvSpPr/>
            <p:nvPr/>
          </p:nvSpPr>
          <p:spPr>
            <a:xfrm rot="10800000">
              <a:off x="-541628" y="3871376"/>
              <a:ext cx="670734" cy="698335"/>
            </a:xfrm>
            <a:prstGeom prst="homePlate">
              <a:avLst/>
            </a:prstGeom>
            <a:solidFill>
              <a:srgbClr val="C1C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inkl" pitchFamily="2" charset="0"/>
              </a:endParaRPr>
            </a:p>
          </p:txBody>
        </p:sp>
        <p:sp>
          <p:nvSpPr>
            <p:cNvPr id="48" name="Arrow: Pentagon 47">
              <a:extLst>
                <a:ext uri="{FF2B5EF4-FFF2-40B4-BE49-F238E27FC236}">
                  <a16:creationId xmlns:a16="http://schemas.microsoft.com/office/drawing/2014/main" xmlns="" id="{14F5DB9F-F031-48BA-A0C5-1FDDA634C276}"/>
                </a:ext>
              </a:extLst>
            </p:cNvPr>
            <p:cNvSpPr/>
            <p:nvPr/>
          </p:nvSpPr>
          <p:spPr>
            <a:xfrm>
              <a:off x="1532476" y="3871376"/>
              <a:ext cx="670734" cy="698335"/>
            </a:xfrm>
            <a:prstGeom prst="homePlate">
              <a:avLst/>
            </a:prstGeom>
            <a:solidFill>
              <a:srgbClr val="C1C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inkl" pitchFamily="2" charset="0"/>
              </a:endParaRPr>
            </a:p>
          </p:txBody>
        </p:sp>
        <p:sp>
          <p:nvSpPr>
            <p:cNvPr id="49" name="Arrow: Pentagon 48">
              <a:extLst>
                <a:ext uri="{FF2B5EF4-FFF2-40B4-BE49-F238E27FC236}">
                  <a16:creationId xmlns:a16="http://schemas.microsoft.com/office/drawing/2014/main" xmlns="" id="{02C8EF6B-746D-4139-8660-670BAF4C7912}"/>
                </a:ext>
              </a:extLst>
            </p:cNvPr>
            <p:cNvSpPr/>
            <p:nvPr/>
          </p:nvSpPr>
          <p:spPr>
            <a:xfrm>
              <a:off x="132677" y="3871376"/>
              <a:ext cx="1399798" cy="698335"/>
            </a:xfrm>
            <a:prstGeom prst="homePlate">
              <a:avLst>
                <a:gd name="adj" fmla="val 0"/>
              </a:avLst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lowchart: Data 49">
              <a:extLst>
                <a:ext uri="{FF2B5EF4-FFF2-40B4-BE49-F238E27FC236}">
                  <a16:creationId xmlns:a16="http://schemas.microsoft.com/office/drawing/2014/main" xmlns="" id="{BD14112C-261F-4F1D-9F46-FA6B70A7FFD5}"/>
                </a:ext>
              </a:extLst>
            </p:cNvPr>
            <p:cNvSpPr/>
            <p:nvPr/>
          </p:nvSpPr>
          <p:spPr>
            <a:xfrm rot="16200000">
              <a:off x="-379365" y="4057376"/>
              <a:ext cx="873600" cy="150484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lowchart: Data 50">
              <a:extLst>
                <a:ext uri="{FF2B5EF4-FFF2-40B4-BE49-F238E27FC236}">
                  <a16:creationId xmlns:a16="http://schemas.microsoft.com/office/drawing/2014/main" xmlns="" id="{ECD41AA3-CD95-4C04-A749-0BC067A18F18}"/>
                </a:ext>
              </a:extLst>
            </p:cNvPr>
            <p:cNvSpPr/>
            <p:nvPr/>
          </p:nvSpPr>
          <p:spPr>
            <a:xfrm rot="5400000" flipH="1">
              <a:off x="1171112" y="4057376"/>
              <a:ext cx="873600" cy="150484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xmlns="" id="{A9E374E0-DFDB-4B51-8797-309E4C968499}"/>
                </a:ext>
              </a:extLst>
            </p:cNvPr>
            <p:cNvSpPr/>
            <p:nvPr/>
          </p:nvSpPr>
          <p:spPr>
            <a:xfrm>
              <a:off x="-17808" y="3695818"/>
              <a:ext cx="1701156" cy="698335"/>
            </a:xfrm>
            <a:prstGeom prst="homePlate">
              <a:avLst>
                <a:gd name="adj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winkl" pitchFamily="2" charset="0"/>
                </a:rPr>
                <a:t>1 foot ≈ 30cm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9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build="allAtOnce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B2E8E9-978D-456E-9CC8-FEEFAEB2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5" y="1981200"/>
            <a:ext cx="7638950" cy="41151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34311" y="715218"/>
            <a:ext cx="607538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Centimetres, Feet and Inches</a:t>
            </a:r>
            <a:endParaRPr lang="en-GB" sz="3600" b="1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EE11261-AC41-4B1F-A5CC-3EFCE0672A69}"/>
              </a:ext>
            </a:extLst>
          </p:cNvPr>
          <p:cNvSpPr/>
          <p:nvPr/>
        </p:nvSpPr>
        <p:spPr>
          <a:xfrm>
            <a:off x="762823" y="128024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Mr Leonard’s husband grew a plant that was 2 feet and 5 inches tall!</a:t>
            </a:r>
            <a:br>
              <a:rPr lang="en-GB" dirty="0"/>
            </a:br>
            <a:r>
              <a:rPr lang="en-GB" dirty="0"/>
              <a:t>How tall </a:t>
            </a:r>
            <a:r>
              <a:rPr lang="en-GB" dirty="0" err="1" smtClean="0"/>
              <a:t>wa</a:t>
            </a:r>
            <a:r>
              <a:rPr lang="en-GB" dirty="0" smtClean="0"/>
              <a:t> </a:t>
            </a:r>
            <a:r>
              <a:rPr lang="en-GB" dirty="0"/>
              <a:t>the plant in cm</a:t>
            </a:r>
            <a:r>
              <a:rPr lang="en-GB" dirty="0" smtClean="0"/>
              <a:t>?.</a:t>
            </a:r>
            <a:endParaRPr lang="en-GB" dirty="0"/>
          </a:p>
        </p:txBody>
      </p:sp>
      <p:pic>
        <p:nvPicPr>
          <p:cNvPr id="5" name="Talking Partners">
            <a:extLst>
              <a:ext uri="{FF2B5EF4-FFF2-40B4-BE49-F238E27FC236}">
                <a16:creationId xmlns:a16="http://schemas.microsoft.com/office/drawing/2014/main" xmlns="" id="{EA25FC7D-73DF-4EAC-A4BE-2B0410C71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5E3E6E-212A-4CBA-9AEB-E20922EE736C}"/>
              </a:ext>
            </a:extLst>
          </p:cNvPr>
          <p:cNvGrpSpPr/>
          <p:nvPr/>
        </p:nvGrpSpPr>
        <p:grpSpPr>
          <a:xfrm>
            <a:off x="4607708" y="1981199"/>
            <a:ext cx="3194581" cy="4025119"/>
            <a:chOff x="4607708" y="1981199"/>
            <a:chExt cx="3194581" cy="402511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63FDEA11-7F94-4706-9692-3475750C2727}"/>
                </a:ext>
              </a:extLst>
            </p:cNvPr>
            <p:cNvSpPr/>
            <p:nvPr/>
          </p:nvSpPr>
          <p:spPr>
            <a:xfrm>
              <a:off x="4856055" y="3308429"/>
              <a:ext cx="2697889" cy="2697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FE56BB2-2BC2-4CC1-8082-BC3A083F0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73" t="41070" r="7775" b="1829"/>
            <a:stretch/>
          </p:blipFill>
          <p:spPr>
            <a:xfrm>
              <a:off x="4856055" y="3308430"/>
              <a:ext cx="2697890" cy="2697888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E03E1990-9389-4524-9267-814B5A715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977" b="42276"/>
            <a:stretch/>
          </p:blipFill>
          <p:spPr>
            <a:xfrm>
              <a:off x="4607708" y="1981199"/>
              <a:ext cx="3194581" cy="2114161"/>
            </a:xfrm>
            <a:prstGeom prst="rect">
              <a:avLst/>
            </a:prstGeom>
          </p:spPr>
        </p:pic>
      </p:grpSp>
      <p:sp>
        <p:nvSpPr>
          <p:cNvPr id="33" name="Arrow: Pentagon 32">
            <a:extLst>
              <a:ext uri="{FF2B5EF4-FFF2-40B4-BE49-F238E27FC236}">
                <a16:creationId xmlns:a16="http://schemas.microsoft.com/office/drawing/2014/main" xmlns="" id="{2ACAD118-3648-449B-BACC-7CBA6AA422E8}"/>
              </a:ext>
            </a:extLst>
          </p:cNvPr>
          <p:cNvSpPr/>
          <p:nvPr/>
        </p:nvSpPr>
        <p:spPr>
          <a:xfrm flipH="1" flipV="1">
            <a:off x="5927722" y="2375170"/>
            <a:ext cx="2467257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Data 44">
            <a:extLst>
              <a:ext uri="{FF2B5EF4-FFF2-40B4-BE49-F238E27FC236}">
                <a16:creationId xmlns:a16="http://schemas.microsoft.com/office/drawing/2014/main" xmlns="" id="{FC302166-957F-4C09-B776-5D0C2DCC27C9}"/>
              </a:ext>
            </a:extLst>
          </p:cNvPr>
          <p:cNvSpPr/>
          <p:nvPr/>
        </p:nvSpPr>
        <p:spPr>
          <a:xfrm rot="5400000" flipV="1">
            <a:off x="7886542" y="2710144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xmlns="" id="{42063115-05DC-43ED-ACFA-2BD5591D85EC}"/>
              </a:ext>
            </a:extLst>
          </p:cNvPr>
          <p:cNvSpPr/>
          <p:nvPr/>
        </p:nvSpPr>
        <p:spPr>
          <a:xfrm flipH="1">
            <a:off x="5927721" y="2202910"/>
            <a:ext cx="2614156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1 foot = 12 inches</a:t>
            </a:r>
          </a:p>
          <a:p>
            <a:pPr algn="ctr"/>
            <a:r>
              <a:rPr lang="en-GB" dirty="0">
                <a:latin typeface="Twinkl" pitchFamily="2" charset="0"/>
              </a:rPr>
              <a:t>1 inch ≈ 2.5cm</a:t>
            </a:r>
          </a:p>
          <a:p>
            <a:pPr algn="ctr"/>
            <a:r>
              <a:rPr lang="en-GB" dirty="0">
                <a:latin typeface="Twinkl" pitchFamily="2" charset="0"/>
              </a:rPr>
              <a:t>1cm ≈ 0.4 inches</a:t>
            </a:r>
          </a:p>
        </p:txBody>
      </p:sp>
      <p:sp>
        <p:nvSpPr>
          <p:cNvPr id="71" name="Arrow: Pentagon 70">
            <a:extLst>
              <a:ext uri="{FF2B5EF4-FFF2-40B4-BE49-F238E27FC236}">
                <a16:creationId xmlns:a16="http://schemas.microsoft.com/office/drawing/2014/main" xmlns="" id="{622C972E-1378-4DE2-ACF2-7BEB1191010C}"/>
              </a:ext>
            </a:extLst>
          </p:cNvPr>
          <p:cNvSpPr/>
          <p:nvPr/>
        </p:nvSpPr>
        <p:spPr>
          <a:xfrm>
            <a:off x="756450" y="4729154"/>
            <a:ext cx="3802474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Data 44">
            <a:extLst>
              <a:ext uri="{FF2B5EF4-FFF2-40B4-BE49-F238E27FC236}">
                <a16:creationId xmlns:a16="http://schemas.microsoft.com/office/drawing/2014/main" xmlns="" id="{7D7FCE16-B984-403C-AD92-054B3A8DE50A}"/>
              </a:ext>
            </a:extLst>
          </p:cNvPr>
          <p:cNvSpPr/>
          <p:nvPr/>
        </p:nvSpPr>
        <p:spPr>
          <a:xfrm rot="5400000" flipH="1">
            <a:off x="102314" y="5236386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Pentagon 72">
            <a:extLst>
              <a:ext uri="{FF2B5EF4-FFF2-40B4-BE49-F238E27FC236}">
                <a16:creationId xmlns:a16="http://schemas.microsoft.com/office/drawing/2014/main" xmlns="" id="{A1AFB994-A297-4ED7-8D34-CF3DDACF4250}"/>
              </a:ext>
            </a:extLst>
          </p:cNvPr>
          <p:cNvSpPr/>
          <p:nvPr/>
        </p:nvSpPr>
        <p:spPr>
          <a:xfrm>
            <a:off x="609552" y="4901414"/>
            <a:ext cx="3949372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Convert feet to inches:</a:t>
            </a:r>
          </a:p>
          <a:p>
            <a:pPr algn="ctr"/>
            <a:r>
              <a:rPr lang="en-GB" dirty="0">
                <a:latin typeface="Twinkl" pitchFamily="2" charset="0"/>
              </a:rPr>
              <a:t>2 feet = 24 inches</a:t>
            </a:r>
          </a:p>
          <a:p>
            <a:pPr algn="ctr"/>
            <a:r>
              <a:rPr lang="en-GB" dirty="0">
                <a:latin typeface="Twinkl" pitchFamily="2" charset="0"/>
              </a:rPr>
              <a:t>24 inches + 5 inches = 29 inches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A3B78F39-F94B-4501-B105-FD77D11C36C1}"/>
              </a:ext>
            </a:extLst>
          </p:cNvPr>
          <p:cNvGrpSpPr/>
          <p:nvPr/>
        </p:nvGrpSpPr>
        <p:grpSpPr>
          <a:xfrm>
            <a:off x="4846118" y="4837965"/>
            <a:ext cx="2744838" cy="873893"/>
            <a:chOff x="-541628" y="3695818"/>
            <a:chExt cx="2744838" cy="873893"/>
          </a:xfrm>
        </p:grpSpPr>
        <p:sp>
          <p:nvSpPr>
            <p:cNvPr id="76" name="Arrow: Pentagon 75">
              <a:extLst>
                <a:ext uri="{FF2B5EF4-FFF2-40B4-BE49-F238E27FC236}">
                  <a16:creationId xmlns:a16="http://schemas.microsoft.com/office/drawing/2014/main" xmlns="" id="{A69D2932-4D69-4D36-8656-386100F3B42B}"/>
                </a:ext>
              </a:extLst>
            </p:cNvPr>
            <p:cNvSpPr/>
            <p:nvPr/>
          </p:nvSpPr>
          <p:spPr>
            <a:xfrm rot="10800000">
              <a:off x="-541628" y="3871376"/>
              <a:ext cx="670734" cy="698335"/>
            </a:xfrm>
            <a:prstGeom prst="homePlate">
              <a:avLst/>
            </a:prstGeom>
            <a:solidFill>
              <a:srgbClr val="C1C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inkl" pitchFamily="2" charset="0"/>
              </a:endParaRPr>
            </a:p>
          </p:txBody>
        </p:sp>
        <p:sp>
          <p:nvSpPr>
            <p:cNvPr id="77" name="Arrow: Pentagon 76">
              <a:extLst>
                <a:ext uri="{FF2B5EF4-FFF2-40B4-BE49-F238E27FC236}">
                  <a16:creationId xmlns:a16="http://schemas.microsoft.com/office/drawing/2014/main" xmlns="" id="{E2A0D581-9C9C-4108-9215-95BCBDA0DD0D}"/>
                </a:ext>
              </a:extLst>
            </p:cNvPr>
            <p:cNvSpPr/>
            <p:nvPr/>
          </p:nvSpPr>
          <p:spPr>
            <a:xfrm>
              <a:off x="1532476" y="3871376"/>
              <a:ext cx="670734" cy="698335"/>
            </a:xfrm>
            <a:prstGeom prst="homePlate">
              <a:avLst/>
            </a:prstGeom>
            <a:solidFill>
              <a:srgbClr val="C1C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inkl" pitchFamily="2" charset="0"/>
              </a:endParaRPr>
            </a:p>
          </p:txBody>
        </p:sp>
        <p:sp>
          <p:nvSpPr>
            <p:cNvPr id="78" name="Arrow: Pentagon 77">
              <a:extLst>
                <a:ext uri="{FF2B5EF4-FFF2-40B4-BE49-F238E27FC236}">
                  <a16:creationId xmlns:a16="http://schemas.microsoft.com/office/drawing/2014/main" xmlns="" id="{FF041822-E562-4E1C-A7D6-D45E94ED1771}"/>
                </a:ext>
              </a:extLst>
            </p:cNvPr>
            <p:cNvSpPr/>
            <p:nvPr/>
          </p:nvSpPr>
          <p:spPr>
            <a:xfrm>
              <a:off x="132677" y="3871376"/>
              <a:ext cx="1399798" cy="698335"/>
            </a:xfrm>
            <a:prstGeom prst="homePlate">
              <a:avLst>
                <a:gd name="adj" fmla="val 0"/>
              </a:avLst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lowchart: Data 78">
              <a:extLst>
                <a:ext uri="{FF2B5EF4-FFF2-40B4-BE49-F238E27FC236}">
                  <a16:creationId xmlns:a16="http://schemas.microsoft.com/office/drawing/2014/main" xmlns="" id="{D90674D5-B122-4283-9B1D-AF3152AB2A37}"/>
                </a:ext>
              </a:extLst>
            </p:cNvPr>
            <p:cNvSpPr/>
            <p:nvPr/>
          </p:nvSpPr>
          <p:spPr>
            <a:xfrm rot="16200000">
              <a:off x="-379365" y="4057376"/>
              <a:ext cx="873600" cy="150484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lowchart: Data 79">
              <a:extLst>
                <a:ext uri="{FF2B5EF4-FFF2-40B4-BE49-F238E27FC236}">
                  <a16:creationId xmlns:a16="http://schemas.microsoft.com/office/drawing/2014/main" xmlns="" id="{D03C27BC-E1FA-45E6-B2B6-9A7CD0DA7CF4}"/>
                </a:ext>
              </a:extLst>
            </p:cNvPr>
            <p:cNvSpPr/>
            <p:nvPr/>
          </p:nvSpPr>
          <p:spPr>
            <a:xfrm rot="5400000" flipH="1">
              <a:off x="1171112" y="4057376"/>
              <a:ext cx="873600" cy="150484"/>
            </a:xfrm>
            <a:prstGeom prst="flowChartInputOutpu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row: Pentagon 80">
              <a:extLst>
                <a:ext uri="{FF2B5EF4-FFF2-40B4-BE49-F238E27FC236}">
                  <a16:creationId xmlns:a16="http://schemas.microsoft.com/office/drawing/2014/main" xmlns="" id="{26343EC3-2080-47FA-BF7C-26AC45FC03DB}"/>
                </a:ext>
              </a:extLst>
            </p:cNvPr>
            <p:cNvSpPr/>
            <p:nvPr/>
          </p:nvSpPr>
          <p:spPr>
            <a:xfrm>
              <a:off x="-17808" y="3695818"/>
              <a:ext cx="1701156" cy="698335"/>
            </a:xfrm>
            <a:prstGeom prst="homePlate">
              <a:avLst>
                <a:gd name="adj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winkl" pitchFamily="2" charset="0"/>
                </a:rPr>
                <a:t>75cm - 2.5cm = 72.5cm</a:t>
              </a:r>
            </a:p>
          </p:txBody>
        </p:sp>
      </p:grpSp>
      <p:sp>
        <p:nvSpPr>
          <p:cNvPr id="82" name="Flowchart: Data 44">
            <a:extLst>
              <a:ext uri="{FF2B5EF4-FFF2-40B4-BE49-F238E27FC236}">
                <a16:creationId xmlns:a16="http://schemas.microsoft.com/office/drawing/2014/main" xmlns="" id="{1ED1580D-BB9F-4CD1-8176-2244A7C127A7}"/>
              </a:ext>
            </a:extLst>
          </p:cNvPr>
          <p:cNvSpPr/>
          <p:nvPr/>
        </p:nvSpPr>
        <p:spPr>
          <a:xfrm rot="5400000" flipH="1">
            <a:off x="15830" y="5147195"/>
            <a:ext cx="1334836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26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281 w 10000"/>
              <a:gd name="connsiteY1" fmla="*/ 0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281" y="0"/>
                </a:lnTo>
                <a:lnTo>
                  <a:pt x="10000" y="0"/>
                </a:lnTo>
                <a:lnTo>
                  <a:pt x="8697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row: Pentagon 82">
            <a:extLst>
              <a:ext uri="{FF2B5EF4-FFF2-40B4-BE49-F238E27FC236}">
                <a16:creationId xmlns:a16="http://schemas.microsoft.com/office/drawing/2014/main" xmlns="" id="{DF0B3A38-FB0E-4704-AC74-D396AD126A8D}"/>
              </a:ext>
            </a:extLst>
          </p:cNvPr>
          <p:cNvSpPr/>
          <p:nvPr/>
        </p:nvSpPr>
        <p:spPr>
          <a:xfrm>
            <a:off x="756097" y="4553832"/>
            <a:ext cx="5178925" cy="1162574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Pentagon 83">
            <a:extLst>
              <a:ext uri="{FF2B5EF4-FFF2-40B4-BE49-F238E27FC236}">
                <a16:creationId xmlns:a16="http://schemas.microsoft.com/office/drawing/2014/main" xmlns="" id="{63D1C457-9CBD-4082-AF33-73E6589054B1}"/>
              </a:ext>
            </a:extLst>
          </p:cNvPr>
          <p:cNvSpPr/>
          <p:nvPr/>
        </p:nvSpPr>
        <p:spPr>
          <a:xfrm>
            <a:off x="609199" y="4726092"/>
            <a:ext cx="5315885" cy="1162574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29 inches is one less than 30 inches. We will find 30 inches in cm and then subtract 2.5cm.</a:t>
            </a:r>
          </a:p>
          <a:p>
            <a:pPr algn="ctr"/>
            <a:r>
              <a:rPr lang="en-GB" dirty="0">
                <a:latin typeface="Twinkl" pitchFamily="2" charset="0"/>
              </a:rPr>
              <a:t>10 inches ≈ 25cm</a:t>
            </a:r>
          </a:p>
          <a:p>
            <a:pPr algn="ctr"/>
            <a:r>
              <a:rPr lang="en-GB" dirty="0">
                <a:latin typeface="Twinkl" pitchFamily="2" charset="0"/>
              </a:rPr>
              <a:t>25cm × 3 = 75cm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9199B7E2-CA0A-43E7-B354-95166ADA6B0D}"/>
              </a:ext>
            </a:extLst>
          </p:cNvPr>
          <p:cNvGrpSpPr/>
          <p:nvPr/>
        </p:nvGrpSpPr>
        <p:grpSpPr>
          <a:xfrm flipH="1">
            <a:off x="2877392" y="2030243"/>
            <a:ext cx="2926156" cy="1650692"/>
            <a:chOff x="2494619" y="2201757"/>
            <a:chExt cx="3383232" cy="1908536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A5EBFEC1-CBF1-42FE-BB8F-955912F74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4B4A5078-2E01-499B-A9E3-2AA9BAACCD0A}"/>
                </a:ext>
              </a:extLst>
            </p:cNvPr>
            <p:cNvSpPr/>
            <p:nvPr/>
          </p:nvSpPr>
          <p:spPr>
            <a:xfrm>
              <a:off x="2518055" y="2622246"/>
              <a:ext cx="2838634" cy="1067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Did you use a different method to find the answer?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4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500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5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500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build="allAtOnce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AF83A2-6F66-4075-9E3C-CE45F444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9805"/>
            <a:ext cx="7632854" cy="4113179"/>
          </a:xfrm>
          <a:prstGeom prst="rect">
            <a:avLst/>
          </a:prstGeom>
        </p:spPr>
      </p:pic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9EACFA74-B4A2-474E-8502-5C31D2408B5A}"/>
              </a:ext>
            </a:extLst>
          </p:cNvPr>
          <p:cNvSpPr/>
          <p:nvPr/>
        </p:nvSpPr>
        <p:spPr>
          <a:xfrm flipH="1">
            <a:off x="5999641" y="4758182"/>
            <a:ext cx="1110152" cy="993714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19" name="Oval 12">
            <a:extLst>
              <a:ext uri="{FF2B5EF4-FFF2-40B4-BE49-F238E27FC236}">
                <a16:creationId xmlns:a16="http://schemas.microsoft.com/office/drawing/2014/main" xmlns="" id="{D5CF4443-D10E-4CE3-BD4E-732BBD8862F2}"/>
              </a:ext>
            </a:extLst>
          </p:cNvPr>
          <p:cNvSpPr/>
          <p:nvPr/>
        </p:nvSpPr>
        <p:spPr>
          <a:xfrm>
            <a:off x="5927456" y="5895302"/>
            <a:ext cx="2031207" cy="198315"/>
          </a:xfrm>
          <a:custGeom>
            <a:avLst/>
            <a:gdLst>
              <a:gd name="connsiteX0" fmla="*/ 0 w 1964424"/>
              <a:gd name="connsiteY0" fmla="*/ 184891 h 369782"/>
              <a:gd name="connsiteX1" fmla="*/ 982212 w 1964424"/>
              <a:gd name="connsiteY1" fmla="*/ 0 h 369782"/>
              <a:gd name="connsiteX2" fmla="*/ 1964424 w 1964424"/>
              <a:gd name="connsiteY2" fmla="*/ 184891 h 369782"/>
              <a:gd name="connsiteX3" fmla="*/ 982212 w 1964424"/>
              <a:gd name="connsiteY3" fmla="*/ 369782 h 369782"/>
              <a:gd name="connsiteX4" fmla="*/ 0 w 1964424"/>
              <a:gd name="connsiteY4" fmla="*/ 184891 h 369782"/>
              <a:gd name="connsiteX0" fmla="*/ 0 w 2085608"/>
              <a:gd name="connsiteY0" fmla="*/ 184891 h 369861"/>
              <a:gd name="connsiteX1" fmla="*/ 982212 w 2085608"/>
              <a:gd name="connsiteY1" fmla="*/ 0 h 369861"/>
              <a:gd name="connsiteX2" fmla="*/ 1964424 w 2085608"/>
              <a:gd name="connsiteY2" fmla="*/ 184891 h 369861"/>
              <a:gd name="connsiteX3" fmla="*/ 1961579 w 2085608"/>
              <a:gd name="connsiteY3" fmla="*/ 207840 h 369861"/>
              <a:gd name="connsiteX4" fmla="*/ 982212 w 2085608"/>
              <a:gd name="connsiteY4" fmla="*/ 369782 h 369861"/>
              <a:gd name="connsiteX5" fmla="*/ 0 w 2085608"/>
              <a:gd name="connsiteY5" fmla="*/ 184891 h 369861"/>
              <a:gd name="connsiteX0" fmla="*/ 0 w 2037156"/>
              <a:gd name="connsiteY0" fmla="*/ 184891 h 369861"/>
              <a:gd name="connsiteX1" fmla="*/ 982212 w 2037156"/>
              <a:gd name="connsiteY1" fmla="*/ 0 h 369861"/>
              <a:gd name="connsiteX2" fmla="*/ 1964424 w 2037156"/>
              <a:gd name="connsiteY2" fmla="*/ 184891 h 369861"/>
              <a:gd name="connsiteX3" fmla="*/ 1961579 w 2037156"/>
              <a:gd name="connsiteY3" fmla="*/ 207840 h 369861"/>
              <a:gd name="connsiteX4" fmla="*/ 982212 w 2037156"/>
              <a:gd name="connsiteY4" fmla="*/ 369782 h 369861"/>
              <a:gd name="connsiteX5" fmla="*/ 0 w 2037156"/>
              <a:gd name="connsiteY5" fmla="*/ 184891 h 369861"/>
              <a:gd name="connsiteX0" fmla="*/ 27176 w 2064332"/>
              <a:gd name="connsiteY0" fmla="*/ 184891 h 210831"/>
              <a:gd name="connsiteX1" fmla="*/ 1009388 w 2064332"/>
              <a:gd name="connsiteY1" fmla="*/ 0 h 210831"/>
              <a:gd name="connsiteX2" fmla="*/ 1991600 w 2064332"/>
              <a:gd name="connsiteY2" fmla="*/ 184891 h 210831"/>
              <a:gd name="connsiteX3" fmla="*/ 1988755 w 2064332"/>
              <a:gd name="connsiteY3" fmla="*/ 207840 h 210831"/>
              <a:gd name="connsiteX4" fmla="*/ 27176 w 2064332"/>
              <a:gd name="connsiteY4" fmla="*/ 184891 h 210831"/>
              <a:gd name="connsiteX0" fmla="*/ 157182 w 2305271"/>
              <a:gd name="connsiteY0" fmla="*/ 184891 h 209458"/>
              <a:gd name="connsiteX1" fmla="*/ 1139394 w 2305271"/>
              <a:gd name="connsiteY1" fmla="*/ 0 h 209458"/>
              <a:gd name="connsiteX2" fmla="*/ 2121606 w 2305271"/>
              <a:gd name="connsiteY2" fmla="*/ 184891 h 209458"/>
              <a:gd name="connsiteX3" fmla="*/ 2118761 w 2305271"/>
              <a:gd name="connsiteY3" fmla="*/ 207840 h 209458"/>
              <a:gd name="connsiteX4" fmla="*/ 206618 w 2305271"/>
              <a:gd name="connsiteY4" fmla="*/ 188790 h 209458"/>
              <a:gd name="connsiteX5" fmla="*/ 157182 w 2305271"/>
              <a:gd name="connsiteY5" fmla="*/ 184891 h 209458"/>
              <a:gd name="connsiteX0" fmla="*/ 154281 w 2302370"/>
              <a:gd name="connsiteY0" fmla="*/ 184891 h 209458"/>
              <a:gd name="connsiteX1" fmla="*/ 1136493 w 2302370"/>
              <a:gd name="connsiteY1" fmla="*/ 0 h 209458"/>
              <a:gd name="connsiteX2" fmla="*/ 2118705 w 2302370"/>
              <a:gd name="connsiteY2" fmla="*/ 184891 h 209458"/>
              <a:gd name="connsiteX3" fmla="*/ 2115860 w 2302370"/>
              <a:gd name="connsiteY3" fmla="*/ 207840 h 209458"/>
              <a:gd name="connsiteX4" fmla="*/ 208479 w 2302370"/>
              <a:gd name="connsiteY4" fmla="*/ 198315 h 209458"/>
              <a:gd name="connsiteX5" fmla="*/ 154281 w 2302370"/>
              <a:gd name="connsiteY5" fmla="*/ 184891 h 209458"/>
              <a:gd name="connsiteX0" fmla="*/ 59935 w 2208024"/>
              <a:gd name="connsiteY0" fmla="*/ 184891 h 209458"/>
              <a:gd name="connsiteX1" fmla="*/ 1042147 w 2208024"/>
              <a:gd name="connsiteY1" fmla="*/ 0 h 209458"/>
              <a:gd name="connsiteX2" fmla="*/ 2024359 w 2208024"/>
              <a:gd name="connsiteY2" fmla="*/ 184891 h 209458"/>
              <a:gd name="connsiteX3" fmla="*/ 2021514 w 2208024"/>
              <a:gd name="connsiteY3" fmla="*/ 207840 h 209458"/>
              <a:gd name="connsiteX4" fmla="*/ 114133 w 2208024"/>
              <a:gd name="connsiteY4" fmla="*/ 198315 h 209458"/>
              <a:gd name="connsiteX5" fmla="*/ 59935 w 2208024"/>
              <a:gd name="connsiteY5" fmla="*/ 184891 h 209458"/>
              <a:gd name="connsiteX0" fmla="*/ 59935 w 2209477"/>
              <a:gd name="connsiteY0" fmla="*/ 184891 h 204530"/>
              <a:gd name="connsiteX1" fmla="*/ 1042147 w 2209477"/>
              <a:gd name="connsiteY1" fmla="*/ 0 h 204530"/>
              <a:gd name="connsiteX2" fmla="*/ 2024359 w 2209477"/>
              <a:gd name="connsiteY2" fmla="*/ 184891 h 204530"/>
              <a:gd name="connsiteX3" fmla="*/ 2023896 w 2209477"/>
              <a:gd name="connsiteY3" fmla="*/ 198315 h 204530"/>
              <a:gd name="connsiteX4" fmla="*/ 114133 w 2209477"/>
              <a:gd name="connsiteY4" fmla="*/ 198315 h 204530"/>
              <a:gd name="connsiteX5" fmla="*/ 59935 w 2209477"/>
              <a:gd name="connsiteY5" fmla="*/ 184891 h 204530"/>
              <a:gd name="connsiteX0" fmla="*/ 59935 w 2213236"/>
              <a:gd name="connsiteY0" fmla="*/ 184904 h 202128"/>
              <a:gd name="connsiteX1" fmla="*/ 1042147 w 2213236"/>
              <a:gd name="connsiteY1" fmla="*/ 13 h 202128"/>
              <a:gd name="connsiteX2" fmla="*/ 2033884 w 2213236"/>
              <a:gd name="connsiteY2" fmla="*/ 175379 h 202128"/>
              <a:gd name="connsiteX3" fmla="*/ 2023896 w 2213236"/>
              <a:gd name="connsiteY3" fmla="*/ 198328 h 202128"/>
              <a:gd name="connsiteX4" fmla="*/ 114133 w 2213236"/>
              <a:gd name="connsiteY4" fmla="*/ 198328 h 202128"/>
              <a:gd name="connsiteX5" fmla="*/ 59935 w 2213236"/>
              <a:gd name="connsiteY5" fmla="*/ 184904 h 202128"/>
              <a:gd name="connsiteX0" fmla="*/ 59935 w 2183982"/>
              <a:gd name="connsiteY0" fmla="*/ 184904 h 202128"/>
              <a:gd name="connsiteX1" fmla="*/ 1042147 w 2183982"/>
              <a:gd name="connsiteY1" fmla="*/ 13 h 202128"/>
              <a:gd name="connsiteX2" fmla="*/ 2033884 w 2183982"/>
              <a:gd name="connsiteY2" fmla="*/ 175379 h 202128"/>
              <a:gd name="connsiteX3" fmla="*/ 2023896 w 2183982"/>
              <a:gd name="connsiteY3" fmla="*/ 198328 h 202128"/>
              <a:gd name="connsiteX4" fmla="*/ 114133 w 2183982"/>
              <a:gd name="connsiteY4" fmla="*/ 198328 h 202128"/>
              <a:gd name="connsiteX5" fmla="*/ 59935 w 2183982"/>
              <a:gd name="connsiteY5" fmla="*/ 184904 h 202128"/>
              <a:gd name="connsiteX0" fmla="*/ 59935 w 2086590"/>
              <a:gd name="connsiteY0" fmla="*/ 184904 h 202128"/>
              <a:gd name="connsiteX1" fmla="*/ 1042147 w 2086590"/>
              <a:gd name="connsiteY1" fmla="*/ 13 h 202128"/>
              <a:gd name="connsiteX2" fmla="*/ 2033884 w 2086590"/>
              <a:gd name="connsiteY2" fmla="*/ 175379 h 202128"/>
              <a:gd name="connsiteX3" fmla="*/ 2023896 w 2086590"/>
              <a:gd name="connsiteY3" fmla="*/ 198328 h 202128"/>
              <a:gd name="connsiteX4" fmla="*/ 114133 w 2086590"/>
              <a:gd name="connsiteY4" fmla="*/ 198328 h 202128"/>
              <a:gd name="connsiteX5" fmla="*/ 59935 w 2086590"/>
              <a:gd name="connsiteY5" fmla="*/ 184904 h 202128"/>
              <a:gd name="connsiteX0" fmla="*/ 59935 w 2084863"/>
              <a:gd name="connsiteY0" fmla="*/ 184904 h 202128"/>
              <a:gd name="connsiteX1" fmla="*/ 1042147 w 2084863"/>
              <a:gd name="connsiteY1" fmla="*/ 13 h 202128"/>
              <a:gd name="connsiteX2" fmla="*/ 2033884 w 2084863"/>
              <a:gd name="connsiteY2" fmla="*/ 175379 h 202128"/>
              <a:gd name="connsiteX3" fmla="*/ 2023896 w 2084863"/>
              <a:gd name="connsiteY3" fmla="*/ 198328 h 202128"/>
              <a:gd name="connsiteX4" fmla="*/ 114133 w 2084863"/>
              <a:gd name="connsiteY4" fmla="*/ 198328 h 202128"/>
              <a:gd name="connsiteX5" fmla="*/ 59935 w 2084863"/>
              <a:gd name="connsiteY5" fmla="*/ 184904 h 202128"/>
              <a:gd name="connsiteX0" fmla="*/ 59935 w 2174557"/>
              <a:gd name="connsiteY0" fmla="*/ 184904 h 202128"/>
              <a:gd name="connsiteX1" fmla="*/ 1042147 w 2174557"/>
              <a:gd name="connsiteY1" fmla="*/ 13 h 202128"/>
              <a:gd name="connsiteX2" fmla="*/ 2033884 w 2174557"/>
              <a:gd name="connsiteY2" fmla="*/ 175379 h 202128"/>
              <a:gd name="connsiteX3" fmla="*/ 2145340 w 2174557"/>
              <a:gd name="connsiteY3" fmla="*/ 198328 h 202128"/>
              <a:gd name="connsiteX4" fmla="*/ 114133 w 2174557"/>
              <a:gd name="connsiteY4" fmla="*/ 198328 h 202128"/>
              <a:gd name="connsiteX5" fmla="*/ 59935 w 2174557"/>
              <a:gd name="connsiteY5" fmla="*/ 184904 h 202128"/>
              <a:gd name="connsiteX0" fmla="*/ 59935 w 2145340"/>
              <a:gd name="connsiteY0" fmla="*/ 184904 h 202128"/>
              <a:gd name="connsiteX1" fmla="*/ 1042147 w 2145340"/>
              <a:gd name="connsiteY1" fmla="*/ 13 h 202128"/>
              <a:gd name="connsiteX2" fmla="*/ 2033884 w 2145340"/>
              <a:gd name="connsiteY2" fmla="*/ 175379 h 202128"/>
              <a:gd name="connsiteX3" fmla="*/ 2145340 w 2145340"/>
              <a:gd name="connsiteY3" fmla="*/ 198328 h 202128"/>
              <a:gd name="connsiteX4" fmla="*/ 114133 w 2145340"/>
              <a:gd name="connsiteY4" fmla="*/ 198328 h 202128"/>
              <a:gd name="connsiteX5" fmla="*/ 59935 w 2145340"/>
              <a:gd name="connsiteY5" fmla="*/ 184904 h 202128"/>
              <a:gd name="connsiteX0" fmla="*/ 59935 w 2162869"/>
              <a:gd name="connsiteY0" fmla="*/ 184915 h 202139"/>
              <a:gd name="connsiteX1" fmla="*/ 1042147 w 2162869"/>
              <a:gd name="connsiteY1" fmla="*/ 24 h 202139"/>
              <a:gd name="connsiteX2" fmla="*/ 2145340 w 2162869"/>
              <a:gd name="connsiteY2" fmla="*/ 198339 h 202139"/>
              <a:gd name="connsiteX3" fmla="*/ 114133 w 2162869"/>
              <a:gd name="connsiteY3" fmla="*/ 198339 h 202139"/>
              <a:gd name="connsiteX4" fmla="*/ 59935 w 2162869"/>
              <a:gd name="connsiteY4" fmla="*/ 184915 h 202139"/>
              <a:gd name="connsiteX0" fmla="*/ 59935 w 2145340"/>
              <a:gd name="connsiteY0" fmla="*/ 184915 h 202139"/>
              <a:gd name="connsiteX1" fmla="*/ 1042147 w 2145340"/>
              <a:gd name="connsiteY1" fmla="*/ 24 h 202139"/>
              <a:gd name="connsiteX2" fmla="*/ 2145340 w 2145340"/>
              <a:gd name="connsiteY2" fmla="*/ 198339 h 202139"/>
              <a:gd name="connsiteX3" fmla="*/ 114133 w 2145340"/>
              <a:gd name="connsiteY3" fmla="*/ 198339 h 202139"/>
              <a:gd name="connsiteX4" fmla="*/ 59935 w 2145340"/>
              <a:gd name="connsiteY4" fmla="*/ 184915 h 202139"/>
              <a:gd name="connsiteX0" fmla="*/ 59935 w 2145340"/>
              <a:gd name="connsiteY0" fmla="*/ 184915 h 202139"/>
              <a:gd name="connsiteX1" fmla="*/ 1042147 w 2145340"/>
              <a:gd name="connsiteY1" fmla="*/ 24 h 202139"/>
              <a:gd name="connsiteX2" fmla="*/ 2145340 w 2145340"/>
              <a:gd name="connsiteY2" fmla="*/ 198339 h 202139"/>
              <a:gd name="connsiteX3" fmla="*/ 114133 w 2145340"/>
              <a:gd name="connsiteY3" fmla="*/ 198339 h 202139"/>
              <a:gd name="connsiteX4" fmla="*/ 59935 w 2145340"/>
              <a:gd name="connsiteY4" fmla="*/ 184915 h 202139"/>
              <a:gd name="connsiteX0" fmla="*/ 27873 w 2059080"/>
              <a:gd name="connsiteY0" fmla="*/ 198315 h 198315"/>
              <a:gd name="connsiteX1" fmla="*/ 955887 w 2059080"/>
              <a:gd name="connsiteY1" fmla="*/ 0 h 198315"/>
              <a:gd name="connsiteX2" fmla="*/ 2059080 w 2059080"/>
              <a:gd name="connsiteY2" fmla="*/ 198315 h 198315"/>
              <a:gd name="connsiteX3" fmla="*/ 27873 w 2059080"/>
              <a:gd name="connsiteY3" fmla="*/ 198315 h 198315"/>
              <a:gd name="connsiteX0" fmla="*/ 4019 w 2035226"/>
              <a:gd name="connsiteY0" fmla="*/ 198315 h 224646"/>
              <a:gd name="connsiteX1" fmla="*/ 932033 w 2035226"/>
              <a:gd name="connsiteY1" fmla="*/ 0 h 224646"/>
              <a:gd name="connsiteX2" fmla="*/ 2035226 w 2035226"/>
              <a:gd name="connsiteY2" fmla="*/ 198315 h 224646"/>
              <a:gd name="connsiteX3" fmla="*/ 4019 w 2035226"/>
              <a:gd name="connsiteY3" fmla="*/ 198315 h 224646"/>
              <a:gd name="connsiteX0" fmla="*/ 0 w 2031207"/>
              <a:gd name="connsiteY0" fmla="*/ 198315 h 198315"/>
              <a:gd name="connsiteX1" fmla="*/ 928014 w 2031207"/>
              <a:gd name="connsiteY1" fmla="*/ 0 h 198315"/>
              <a:gd name="connsiteX2" fmla="*/ 2031207 w 2031207"/>
              <a:gd name="connsiteY2" fmla="*/ 198315 h 198315"/>
              <a:gd name="connsiteX3" fmla="*/ 0 w 2031207"/>
              <a:gd name="connsiteY3" fmla="*/ 198315 h 198315"/>
              <a:gd name="connsiteX0" fmla="*/ 9781 w 2040988"/>
              <a:gd name="connsiteY0" fmla="*/ 198315 h 225704"/>
              <a:gd name="connsiteX1" fmla="*/ 937795 w 2040988"/>
              <a:gd name="connsiteY1" fmla="*/ 0 h 225704"/>
              <a:gd name="connsiteX2" fmla="*/ 2040988 w 2040988"/>
              <a:gd name="connsiteY2" fmla="*/ 198315 h 225704"/>
              <a:gd name="connsiteX3" fmla="*/ 9781 w 2040988"/>
              <a:gd name="connsiteY3" fmla="*/ 198315 h 225704"/>
              <a:gd name="connsiteX0" fmla="*/ 0 w 2031207"/>
              <a:gd name="connsiteY0" fmla="*/ 198315 h 198315"/>
              <a:gd name="connsiteX1" fmla="*/ 928014 w 2031207"/>
              <a:gd name="connsiteY1" fmla="*/ 0 h 198315"/>
              <a:gd name="connsiteX2" fmla="*/ 2031207 w 2031207"/>
              <a:gd name="connsiteY2" fmla="*/ 198315 h 198315"/>
              <a:gd name="connsiteX3" fmla="*/ 0 w 2031207"/>
              <a:gd name="connsiteY3" fmla="*/ 198315 h 198315"/>
              <a:gd name="connsiteX0" fmla="*/ 0 w 2031207"/>
              <a:gd name="connsiteY0" fmla="*/ 198315 h 198315"/>
              <a:gd name="connsiteX1" fmla="*/ 928014 w 2031207"/>
              <a:gd name="connsiteY1" fmla="*/ 0 h 198315"/>
              <a:gd name="connsiteX2" fmla="*/ 2031207 w 2031207"/>
              <a:gd name="connsiteY2" fmla="*/ 198315 h 198315"/>
              <a:gd name="connsiteX3" fmla="*/ 316705 w 2031207"/>
              <a:gd name="connsiteY3" fmla="*/ 195936 h 198315"/>
              <a:gd name="connsiteX4" fmla="*/ 0 w 2031207"/>
              <a:gd name="connsiteY4" fmla="*/ 198315 h 19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207" h="198315">
                <a:moveTo>
                  <a:pt x="0" y="198315"/>
                </a:moveTo>
                <a:cubicBezTo>
                  <a:pt x="144746" y="136688"/>
                  <a:pt x="589480" y="0"/>
                  <a:pt x="928014" y="0"/>
                </a:cubicBezTo>
                <a:cubicBezTo>
                  <a:pt x="1275581" y="2237"/>
                  <a:pt x="1750108" y="115256"/>
                  <a:pt x="2031207" y="198315"/>
                </a:cubicBezTo>
                <a:lnTo>
                  <a:pt x="316705" y="195936"/>
                </a:lnTo>
                <a:lnTo>
                  <a:pt x="0" y="198315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87BA46-BAA8-401A-9832-E05C3A0A79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7"/>
          <a:stretch/>
        </p:blipFill>
        <p:spPr>
          <a:xfrm>
            <a:off x="5086408" y="2039210"/>
            <a:ext cx="2954801" cy="40539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34311" y="715218"/>
            <a:ext cx="607538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Centimetres, Feet and Inches</a:t>
            </a:r>
            <a:endParaRPr lang="en-GB" sz="3600" b="1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EE11261-AC41-4B1F-A5CC-3EFCE0672A69}"/>
              </a:ext>
            </a:extLst>
          </p:cNvPr>
          <p:cNvSpPr/>
          <p:nvPr/>
        </p:nvSpPr>
        <p:spPr>
          <a:xfrm>
            <a:off x="762823" y="128024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err="1"/>
              <a:t>Haydar’s</a:t>
            </a:r>
            <a:r>
              <a:rPr lang="en-GB" dirty="0"/>
              <a:t> younger sister grew a plant that was 45cm tall. How</a:t>
            </a:r>
            <a:br>
              <a:rPr lang="en-GB" dirty="0"/>
            </a:br>
            <a:r>
              <a:rPr lang="en-GB" dirty="0"/>
              <a:t>tall was it in feet and inches? </a:t>
            </a:r>
          </a:p>
        </p:txBody>
      </p:sp>
      <p:pic>
        <p:nvPicPr>
          <p:cNvPr id="5" name="Talking Partners">
            <a:extLst>
              <a:ext uri="{FF2B5EF4-FFF2-40B4-BE49-F238E27FC236}">
                <a16:creationId xmlns:a16="http://schemas.microsoft.com/office/drawing/2014/main" xmlns="" id="{EA25FC7D-73DF-4EAC-A4BE-2B0410C71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sp>
        <p:nvSpPr>
          <p:cNvPr id="33" name="Arrow: Pentagon 32">
            <a:extLst>
              <a:ext uri="{FF2B5EF4-FFF2-40B4-BE49-F238E27FC236}">
                <a16:creationId xmlns:a16="http://schemas.microsoft.com/office/drawing/2014/main" xmlns="" id="{2ACAD118-3648-449B-BACC-7CBA6AA422E8}"/>
              </a:ext>
            </a:extLst>
          </p:cNvPr>
          <p:cNvSpPr/>
          <p:nvPr/>
        </p:nvSpPr>
        <p:spPr>
          <a:xfrm flipV="1">
            <a:off x="755139" y="2375170"/>
            <a:ext cx="2467257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Data 44">
            <a:extLst>
              <a:ext uri="{FF2B5EF4-FFF2-40B4-BE49-F238E27FC236}">
                <a16:creationId xmlns:a16="http://schemas.microsoft.com/office/drawing/2014/main" xmlns="" id="{FC302166-957F-4C09-B776-5D0C2DCC27C9}"/>
              </a:ext>
            </a:extLst>
          </p:cNvPr>
          <p:cNvSpPr/>
          <p:nvPr/>
        </p:nvSpPr>
        <p:spPr>
          <a:xfrm rot="16200000" flipH="1" flipV="1">
            <a:off x="101003" y="2710144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xmlns="" id="{42063115-05DC-43ED-ACFA-2BD5591D85EC}"/>
              </a:ext>
            </a:extLst>
          </p:cNvPr>
          <p:cNvSpPr/>
          <p:nvPr/>
        </p:nvSpPr>
        <p:spPr>
          <a:xfrm>
            <a:off x="608241" y="2202910"/>
            <a:ext cx="2614156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1 foot = 12 inches</a:t>
            </a:r>
          </a:p>
          <a:p>
            <a:pPr algn="ctr"/>
            <a:r>
              <a:rPr lang="en-GB" dirty="0">
                <a:latin typeface="Twinkl" pitchFamily="2" charset="0"/>
              </a:rPr>
              <a:t>1 inch ≈ 2.5cm</a:t>
            </a:r>
          </a:p>
          <a:p>
            <a:pPr algn="ctr"/>
            <a:r>
              <a:rPr lang="en-GB" dirty="0">
                <a:latin typeface="Twinkl" pitchFamily="2" charset="0"/>
              </a:rPr>
              <a:t>1cm ≈ 0.4 inches</a:t>
            </a:r>
          </a:p>
        </p:txBody>
      </p:sp>
      <p:sp>
        <p:nvSpPr>
          <p:cNvPr id="28" name="Flowchart: Data 44">
            <a:extLst>
              <a:ext uri="{FF2B5EF4-FFF2-40B4-BE49-F238E27FC236}">
                <a16:creationId xmlns:a16="http://schemas.microsoft.com/office/drawing/2014/main" xmlns="" id="{DFD3A788-EBEA-46D0-9F00-B9F9D3677D87}"/>
              </a:ext>
            </a:extLst>
          </p:cNvPr>
          <p:cNvSpPr/>
          <p:nvPr/>
        </p:nvSpPr>
        <p:spPr>
          <a:xfrm rot="16200000">
            <a:off x="5491204" y="5265415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5ABC36A8-BE92-4B2D-9235-8D9EF1F69EFF}"/>
              </a:ext>
            </a:extLst>
          </p:cNvPr>
          <p:cNvSpPr/>
          <p:nvPr/>
        </p:nvSpPr>
        <p:spPr>
          <a:xfrm flipH="1">
            <a:off x="1253142" y="4758183"/>
            <a:ext cx="4746499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xmlns="" id="{1EB2742F-4895-4E28-B020-3D24D0960D55}"/>
              </a:ext>
            </a:extLst>
          </p:cNvPr>
          <p:cNvSpPr/>
          <p:nvPr/>
        </p:nvSpPr>
        <p:spPr>
          <a:xfrm flipH="1">
            <a:off x="1249888" y="4930443"/>
            <a:ext cx="4896651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Convert centimetres to inches: </a:t>
            </a:r>
          </a:p>
          <a:p>
            <a:pPr algn="ctr"/>
            <a:r>
              <a:rPr lang="en-GB" dirty="0">
                <a:latin typeface="Twinkl" pitchFamily="2" charset="0"/>
              </a:rPr>
              <a:t>45cm = 20cm + 20cm + 5cm</a:t>
            </a:r>
          </a:p>
          <a:p>
            <a:pPr algn="ctr"/>
            <a:r>
              <a:rPr lang="en-GB" dirty="0">
                <a:latin typeface="Twinkl" pitchFamily="2" charset="0"/>
              </a:rPr>
              <a:t>8 inches + 8 inches + 2 inches = 18 inches</a:t>
            </a:r>
          </a:p>
        </p:txBody>
      </p:sp>
      <p:sp>
        <p:nvSpPr>
          <p:cNvPr id="37" name="Flowchart: Data 44">
            <a:extLst>
              <a:ext uri="{FF2B5EF4-FFF2-40B4-BE49-F238E27FC236}">
                <a16:creationId xmlns:a16="http://schemas.microsoft.com/office/drawing/2014/main" xmlns="" id="{7A2859C3-C452-41AE-A31F-14E8F1F50FAD}"/>
              </a:ext>
            </a:extLst>
          </p:cNvPr>
          <p:cNvSpPr/>
          <p:nvPr/>
        </p:nvSpPr>
        <p:spPr>
          <a:xfrm rot="5400000" flipH="1">
            <a:off x="101002" y="5268948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xmlns="" id="{D1CFB955-EA33-4872-B76E-D7C0CE765115}"/>
              </a:ext>
            </a:extLst>
          </p:cNvPr>
          <p:cNvSpPr/>
          <p:nvPr/>
        </p:nvSpPr>
        <p:spPr>
          <a:xfrm>
            <a:off x="755138" y="4761716"/>
            <a:ext cx="5932934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xmlns="" id="{42D5046D-3BCA-486F-ADD7-D1188BFEA8BF}"/>
              </a:ext>
            </a:extLst>
          </p:cNvPr>
          <p:cNvSpPr/>
          <p:nvPr/>
        </p:nvSpPr>
        <p:spPr>
          <a:xfrm>
            <a:off x="608240" y="4933976"/>
            <a:ext cx="6079832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How many whole feet and how many inches left over?</a:t>
            </a:r>
          </a:p>
          <a:p>
            <a:pPr algn="ctr"/>
            <a:r>
              <a:rPr lang="en-GB" dirty="0">
                <a:latin typeface="Twinkl" pitchFamily="2" charset="0"/>
              </a:rPr>
              <a:t>1 foot and 6 inches</a:t>
            </a:r>
          </a:p>
          <a:p>
            <a:pPr algn="ctr"/>
            <a:r>
              <a:rPr lang="en-GB" dirty="0">
                <a:latin typeface="Twinkl" pitchFamily="2" charset="0"/>
              </a:rPr>
              <a:t>45cm ≈ 1 foot 6 inches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3EE7BB4-A11B-4F7D-9337-3E49078FF566}"/>
              </a:ext>
            </a:extLst>
          </p:cNvPr>
          <p:cNvGrpSpPr/>
          <p:nvPr/>
        </p:nvGrpSpPr>
        <p:grpSpPr>
          <a:xfrm>
            <a:off x="4148384" y="2258123"/>
            <a:ext cx="2926156" cy="1650692"/>
            <a:chOff x="2494619" y="2201757"/>
            <a:chExt cx="3383232" cy="190853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3A9D08ED-03DB-45AF-8FAE-E4F74141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A78366AF-A1BF-450F-BF47-8FB4F86BD284}"/>
                </a:ext>
              </a:extLst>
            </p:cNvPr>
            <p:cNvSpPr/>
            <p:nvPr/>
          </p:nvSpPr>
          <p:spPr>
            <a:xfrm>
              <a:off x="2518055" y="2622246"/>
              <a:ext cx="2838634" cy="1067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Did you use a different method to find the answer?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4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3" grpId="0" animBg="1"/>
      <p:bldP spid="34" grpId="0" animBg="1"/>
      <p:bldP spid="35" grpId="0" animBg="1"/>
      <p:bldP spid="28" grpId="0" animBg="1"/>
      <p:bldP spid="28" grpId="1" animBg="1"/>
      <p:bldP spid="27" grpId="0" animBg="1"/>
      <p:bldP spid="27" grpId="1" animBg="1"/>
      <p:bldP spid="29" grpId="0" animBg="1"/>
      <p:bldP spid="29" grpId="1" build="allAtOnce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E10621-50A5-4094-A929-E0070AD9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80" y="1958202"/>
            <a:ext cx="7657240" cy="4127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34311" y="715218"/>
            <a:ext cx="607538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Centimetres, Feet and Inches</a:t>
            </a:r>
            <a:endParaRPr lang="en-GB" sz="3600" b="1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EE11261-AC41-4B1F-A5CC-3EFCE0672A69}"/>
              </a:ext>
            </a:extLst>
          </p:cNvPr>
          <p:cNvSpPr/>
          <p:nvPr/>
        </p:nvSpPr>
        <p:spPr>
          <a:xfrm>
            <a:off x="762823" y="1280242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By December, </a:t>
            </a:r>
            <a:r>
              <a:rPr lang="en-GB" dirty="0" err="1"/>
              <a:t>Haydar’s</a:t>
            </a:r>
            <a:r>
              <a:rPr lang="en-GB" dirty="0"/>
              <a:t> sister’s plant had grown to 65cm. What was the plant’s height in feet and inches? </a:t>
            </a:r>
          </a:p>
        </p:txBody>
      </p:sp>
      <p:pic>
        <p:nvPicPr>
          <p:cNvPr id="5" name="Talking Partners">
            <a:extLst>
              <a:ext uri="{FF2B5EF4-FFF2-40B4-BE49-F238E27FC236}">
                <a16:creationId xmlns:a16="http://schemas.microsoft.com/office/drawing/2014/main" xmlns="" id="{EA25FC7D-73DF-4EAC-A4BE-2B0410C71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sp>
        <p:nvSpPr>
          <p:cNvPr id="33" name="Arrow: Pentagon 32">
            <a:extLst>
              <a:ext uri="{FF2B5EF4-FFF2-40B4-BE49-F238E27FC236}">
                <a16:creationId xmlns:a16="http://schemas.microsoft.com/office/drawing/2014/main" xmlns="" id="{2ACAD118-3648-449B-BACC-7CBA6AA422E8}"/>
              </a:ext>
            </a:extLst>
          </p:cNvPr>
          <p:cNvSpPr/>
          <p:nvPr/>
        </p:nvSpPr>
        <p:spPr>
          <a:xfrm flipH="1" flipV="1">
            <a:off x="5927721" y="2375170"/>
            <a:ext cx="2467801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Data 44">
            <a:extLst>
              <a:ext uri="{FF2B5EF4-FFF2-40B4-BE49-F238E27FC236}">
                <a16:creationId xmlns:a16="http://schemas.microsoft.com/office/drawing/2014/main" xmlns="" id="{FC302166-957F-4C09-B776-5D0C2DCC27C9}"/>
              </a:ext>
            </a:extLst>
          </p:cNvPr>
          <p:cNvSpPr/>
          <p:nvPr/>
        </p:nvSpPr>
        <p:spPr>
          <a:xfrm rot="5400000" flipV="1">
            <a:off x="7886542" y="2710144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xmlns="" id="{42063115-05DC-43ED-ACFA-2BD5591D85EC}"/>
              </a:ext>
            </a:extLst>
          </p:cNvPr>
          <p:cNvSpPr/>
          <p:nvPr/>
        </p:nvSpPr>
        <p:spPr>
          <a:xfrm flipH="1">
            <a:off x="5927721" y="2202910"/>
            <a:ext cx="2614156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1 foot = 12 inches</a:t>
            </a:r>
          </a:p>
          <a:p>
            <a:pPr algn="ctr"/>
            <a:r>
              <a:rPr lang="en-GB" dirty="0">
                <a:latin typeface="Twinkl" pitchFamily="2" charset="0"/>
              </a:rPr>
              <a:t>1 inch ≈ 2.5cm</a:t>
            </a:r>
          </a:p>
          <a:p>
            <a:pPr algn="ctr"/>
            <a:r>
              <a:rPr lang="en-GB" dirty="0">
                <a:latin typeface="Twinkl" pitchFamily="2" charset="0"/>
              </a:rPr>
              <a:t>1cm ≈ 0.4 inches</a:t>
            </a: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xmlns="" id="{A6B3673A-C46F-4969-B586-57899C998855}"/>
              </a:ext>
            </a:extLst>
          </p:cNvPr>
          <p:cNvSpPr/>
          <p:nvPr/>
        </p:nvSpPr>
        <p:spPr>
          <a:xfrm rot="5400000" flipH="1" flipV="1">
            <a:off x="1161287" y="2995515"/>
            <a:ext cx="3160295" cy="3036687"/>
          </a:xfrm>
          <a:prstGeom prst="homePlate">
            <a:avLst>
              <a:gd name="adj" fmla="val 18978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37" name="Flowchart: Data 28">
            <a:extLst>
              <a:ext uri="{FF2B5EF4-FFF2-40B4-BE49-F238E27FC236}">
                <a16:creationId xmlns:a16="http://schemas.microsoft.com/office/drawing/2014/main" xmlns="" id="{C93D0E22-9C6B-4E58-BE62-4680AD425FA0}"/>
              </a:ext>
            </a:extLst>
          </p:cNvPr>
          <p:cNvSpPr/>
          <p:nvPr/>
        </p:nvSpPr>
        <p:spPr>
          <a:xfrm flipH="1" flipV="1">
            <a:off x="1046148" y="6094710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xmlns="" id="{7C4CA2CE-A958-47CE-8646-3236324BF020}"/>
              </a:ext>
            </a:extLst>
          </p:cNvPr>
          <p:cNvSpPr/>
          <p:nvPr/>
        </p:nvSpPr>
        <p:spPr>
          <a:xfrm rot="5400000" flipH="1" flipV="1">
            <a:off x="908553" y="3071310"/>
            <a:ext cx="3311885" cy="3036687"/>
          </a:xfrm>
          <a:prstGeom prst="homePlate">
            <a:avLst>
              <a:gd name="adj" fmla="val 175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n-GB" dirty="0"/>
              <a:t>Convert</a:t>
            </a:r>
          </a:p>
          <a:p>
            <a:pPr algn="ctr"/>
            <a:r>
              <a:rPr lang="en-GB" dirty="0"/>
              <a:t>centimetres to inches:</a:t>
            </a:r>
          </a:p>
          <a:p>
            <a:pPr algn="ctr"/>
            <a:r>
              <a:rPr lang="en-GB" dirty="0"/>
              <a:t> 65cm = 60cm + 5cm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10cm ≈ 4 inches, so</a:t>
            </a:r>
          </a:p>
          <a:p>
            <a:pPr algn="ctr"/>
            <a:r>
              <a:rPr lang="en-GB" dirty="0"/>
              <a:t>60cm ≈ 24 inches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5cm ≈ 2 inches</a:t>
            </a:r>
          </a:p>
          <a:p>
            <a:pPr algn="ctr"/>
            <a:r>
              <a:rPr lang="en-GB" dirty="0"/>
              <a:t>24 inches + 2 inches</a:t>
            </a:r>
          </a:p>
          <a:p>
            <a:pPr algn="ctr"/>
            <a:r>
              <a:rPr lang="en-GB" dirty="0"/>
              <a:t>= 26 inches</a:t>
            </a:r>
          </a:p>
        </p:txBody>
      </p:sp>
      <p:sp>
        <p:nvSpPr>
          <p:cNvPr id="41" name="Flowchart: Data 44">
            <a:extLst>
              <a:ext uri="{FF2B5EF4-FFF2-40B4-BE49-F238E27FC236}">
                <a16:creationId xmlns:a16="http://schemas.microsoft.com/office/drawing/2014/main" xmlns="" id="{903B604A-3AE0-4DC3-A7E2-64F4CAAE1937}"/>
              </a:ext>
            </a:extLst>
          </p:cNvPr>
          <p:cNvSpPr/>
          <p:nvPr/>
        </p:nvSpPr>
        <p:spPr>
          <a:xfrm rot="5400000" flipV="1">
            <a:off x="7798918" y="5183018"/>
            <a:ext cx="1334836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26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281 w 10000"/>
              <a:gd name="connsiteY1" fmla="*/ 0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281" y="0"/>
                </a:lnTo>
                <a:lnTo>
                  <a:pt x="10000" y="0"/>
                </a:lnTo>
                <a:lnTo>
                  <a:pt x="8697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xmlns="" id="{C6A702EE-5CE1-4A05-B531-0A9E2AE7CEC8}"/>
              </a:ext>
            </a:extLst>
          </p:cNvPr>
          <p:cNvSpPr/>
          <p:nvPr/>
        </p:nvSpPr>
        <p:spPr>
          <a:xfrm flipH="1" flipV="1">
            <a:off x="4884216" y="4761913"/>
            <a:ext cx="3504134" cy="1162574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xmlns="" id="{66D3A998-FF82-4B79-99DC-742D31777FBC}"/>
              </a:ext>
            </a:extLst>
          </p:cNvPr>
          <p:cNvSpPr/>
          <p:nvPr/>
        </p:nvSpPr>
        <p:spPr>
          <a:xfrm flipH="1">
            <a:off x="4884223" y="4589653"/>
            <a:ext cx="3656160" cy="1162574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How many whole feet and</a:t>
            </a:r>
          </a:p>
          <a:p>
            <a:pPr algn="ctr"/>
            <a:r>
              <a:rPr lang="en-GB" dirty="0">
                <a:latin typeface="Twinkl" pitchFamily="2" charset="0"/>
              </a:rPr>
              <a:t>how many inches left over?</a:t>
            </a:r>
          </a:p>
          <a:p>
            <a:pPr algn="ctr"/>
            <a:r>
              <a:rPr lang="en-GB" dirty="0">
                <a:latin typeface="Twinkl" pitchFamily="2" charset="0"/>
              </a:rPr>
              <a:t>2 feet and 2 inches</a:t>
            </a:r>
          </a:p>
          <a:p>
            <a:pPr algn="ctr"/>
            <a:r>
              <a:rPr lang="en-GB" dirty="0">
                <a:latin typeface="Twinkl" pitchFamily="2" charset="0"/>
              </a:rPr>
              <a:t>65cm ≈ 2 feet 2 inches</a:t>
            </a:r>
          </a:p>
        </p:txBody>
      </p:sp>
    </p:spTree>
    <p:extLst>
      <p:ext uri="{BB962C8B-B14F-4D97-AF65-F5344CB8AC3E}">
        <p14:creationId xmlns:p14="http://schemas.microsoft.com/office/powerpoint/2010/main" val="283527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6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9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2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5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8" dur="500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build="allAtOnce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30" y="548640"/>
            <a:ext cx="7471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/>
              <a:t>Your turn- Write the answers on a piece of paper.</a:t>
            </a:r>
            <a:endParaRPr lang="en-GB" sz="28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72" y="2158773"/>
            <a:ext cx="73342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58" y="495844"/>
            <a:ext cx="741997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02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D459D7F5-C30E-4A3D-A637-FEF2DA972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7"/>
          <a:stretch/>
        </p:blipFill>
        <p:spPr>
          <a:xfrm>
            <a:off x="755650" y="1992002"/>
            <a:ext cx="7632700" cy="410082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3842057E-BD13-4202-9FE9-02185B997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61" y="2061344"/>
            <a:ext cx="1671159" cy="11337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CF4DB70-09B5-4B82-9D0B-DB7F073A5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b="2866"/>
          <a:stretch/>
        </p:blipFill>
        <p:spPr>
          <a:xfrm>
            <a:off x="755650" y="1992002"/>
            <a:ext cx="7632700" cy="4100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409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Here are some units of measurement.</a:t>
            </a:r>
          </a:p>
          <a:p>
            <a:pPr algn="ctr"/>
            <a:r>
              <a:rPr lang="en-GB" dirty="0"/>
              <a:t>Sort them into units that measure length and units that do not.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1479" y="697112"/>
            <a:ext cx="568104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Measurements of Length</a:t>
            </a:r>
            <a:endParaRPr lang="en-GB" sz="4000" b="1" dirty="0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76BD20A8-86E6-4A55-B4C2-02B2F528C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200" y="6124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79D175-4084-41E7-8EC2-4AA56E5EC81D}"/>
              </a:ext>
            </a:extLst>
          </p:cNvPr>
          <p:cNvSpPr/>
          <p:nvPr/>
        </p:nvSpPr>
        <p:spPr>
          <a:xfrm>
            <a:off x="2194560" y="3128013"/>
            <a:ext cx="475488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01479A0-0ABB-46C3-95A0-3C451388793F}"/>
              </a:ext>
            </a:extLst>
          </p:cNvPr>
          <p:cNvSpPr/>
          <p:nvPr/>
        </p:nvSpPr>
        <p:spPr>
          <a:xfrm>
            <a:off x="2192020" y="3127619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kilometre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053E300-48CF-49A6-B229-4DBEDB1D2844}"/>
              </a:ext>
            </a:extLst>
          </p:cNvPr>
          <p:cNvSpPr/>
          <p:nvPr/>
        </p:nvSpPr>
        <p:spPr>
          <a:xfrm>
            <a:off x="3383280" y="3127619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236E697-7230-4B3F-8D9F-7E07F4AE0FBA}"/>
              </a:ext>
            </a:extLst>
          </p:cNvPr>
          <p:cNvSpPr/>
          <p:nvPr/>
        </p:nvSpPr>
        <p:spPr>
          <a:xfrm>
            <a:off x="4570730" y="3127619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litre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13DA096-A6FC-4AA9-9AE1-16F2DD73B051}"/>
              </a:ext>
            </a:extLst>
          </p:cNvPr>
          <p:cNvSpPr/>
          <p:nvPr/>
        </p:nvSpPr>
        <p:spPr>
          <a:xfrm>
            <a:off x="5760085" y="3127619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millimetre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BBB1B96-8606-461E-A27E-A0694321246F}"/>
              </a:ext>
            </a:extLst>
          </p:cNvPr>
          <p:cNvSpPr/>
          <p:nvPr/>
        </p:nvSpPr>
        <p:spPr>
          <a:xfrm>
            <a:off x="2192020" y="3582942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459403A-8D14-4C69-9085-B294DEABD416}"/>
              </a:ext>
            </a:extLst>
          </p:cNvPr>
          <p:cNvSpPr/>
          <p:nvPr/>
        </p:nvSpPr>
        <p:spPr>
          <a:xfrm>
            <a:off x="3383280" y="3582942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foot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8D1366F-79CD-403E-8190-ECFA45A17F34}"/>
              </a:ext>
            </a:extLst>
          </p:cNvPr>
          <p:cNvSpPr/>
          <p:nvPr/>
        </p:nvSpPr>
        <p:spPr>
          <a:xfrm>
            <a:off x="4570730" y="3582942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pound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3C5FEDB-66D5-462F-8BB3-FF46B77FC073}"/>
              </a:ext>
            </a:extLst>
          </p:cNvPr>
          <p:cNvSpPr/>
          <p:nvPr/>
        </p:nvSpPr>
        <p:spPr>
          <a:xfrm>
            <a:off x="5760085" y="3582942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inch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1C5B5A2-2922-4BF6-A1AE-8ED8EA3AFA93}"/>
              </a:ext>
            </a:extLst>
          </p:cNvPr>
          <p:cNvSpPr/>
          <p:nvPr/>
        </p:nvSpPr>
        <p:spPr>
          <a:xfrm>
            <a:off x="2192020" y="4038265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5487A41-A641-441C-809F-51A7E8F60250}"/>
              </a:ext>
            </a:extLst>
          </p:cNvPr>
          <p:cNvSpPr/>
          <p:nvPr/>
        </p:nvSpPr>
        <p:spPr>
          <a:xfrm>
            <a:off x="3383280" y="4038265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gallon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7D7D711-BCCD-49FB-B20B-19E6F287D3F8}"/>
              </a:ext>
            </a:extLst>
          </p:cNvPr>
          <p:cNvSpPr/>
          <p:nvPr/>
        </p:nvSpPr>
        <p:spPr>
          <a:xfrm>
            <a:off x="4570730" y="4038265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centimetre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9244A8-63AE-4160-AC91-151D4328CE8A}"/>
              </a:ext>
            </a:extLst>
          </p:cNvPr>
          <p:cNvSpPr/>
          <p:nvPr/>
        </p:nvSpPr>
        <p:spPr>
          <a:xfrm>
            <a:off x="5760085" y="4038265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kilogram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F3454D8-9C1C-4BE1-8C2A-4C8708CB0CC8}"/>
              </a:ext>
            </a:extLst>
          </p:cNvPr>
          <p:cNvSpPr/>
          <p:nvPr/>
        </p:nvSpPr>
        <p:spPr>
          <a:xfrm>
            <a:off x="2192020" y="4493589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pint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CC6CEBC-40F5-44BA-AA5B-297A34BA7A3E}"/>
              </a:ext>
            </a:extLst>
          </p:cNvPr>
          <p:cNvSpPr/>
          <p:nvPr/>
        </p:nvSpPr>
        <p:spPr>
          <a:xfrm>
            <a:off x="3383280" y="4493589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stone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8D98102-4ED5-4C69-9818-FDBB6F903D57}"/>
              </a:ext>
            </a:extLst>
          </p:cNvPr>
          <p:cNvSpPr/>
          <p:nvPr/>
        </p:nvSpPr>
        <p:spPr>
          <a:xfrm>
            <a:off x="4570730" y="4493589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yard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D2BF207-0927-4CBC-BD8F-0DD62AF9D0B5}"/>
              </a:ext>
            </a:extLst>
          </p:cNvPr>
          <p:cNvSpPr/>
          <p:nvPr/>
        </p:nvSpPr>
        <p:spPr>
          <a:xfrm>
            <a:off x="5760085" y="4493589"/>
            <a:ext cx="1191260" cy="455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metre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F01AA66-D8B2-46B2-BC0B-C838120E4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723643"/>
              </p:ext>
            </p:extLst>
          </p:nvPr>
        </p:nvGraphicFramePr>
        <p:xfrm>
          <a:off x="2194560" y="3128013"/>
          <a:ext cx="4754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xmlns="" val="6603373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67120454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18512914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169152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95204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7204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966502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925150"/>
                  </a:ext>
                </a:extLst>
              </a:tr>
            </a:tbl>
          </a:graphicData>
        </a:graphic>
      </p:graphicFrame>
      <p:sp>
        <p:nvSpPr>
          <p:cNvPr id="37" name="Arrow: Pentagon 36">
            <a:extLst>
              <a:ext uri="{FF2B5EF4-FFF2-40B4-BE49-F238E27FC236}">
                <a16:creationId xmlns:a16="http://schemas.microsoft.com/office/drawing/2014/main" xmlns="" id="{7C3870D8-F540-4F0A-8900-4A11E2E3D6CF}"/>
              </a:ext>
            </a:extLst>
          </p:cNvPr>
          <p:cNvSpPr/>
          <p:nvPr/>
        </p:nvSpPr>
        <p:spPr>
          <a:xfrm>
            <a:off x="755648" y="2301530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Data 37">
            <a:extLst>
              <a:ext uri="{FF2B5EF4-FFF2-40B4-BE49-F238E27FC236}">
                <a16:creationId xmlns:a16="http://schemas.microsoft.com/office/drawing/2014/main" xmlns="" id="{2EBF580A-F95E-4BB2-A0A7-F9F0B6E5B483}"/>
              </a:ext>
            </a:extLst>
          </p:cNvPr>
          <p:cNvSpPr/>
          <p:nvPr/>
        </p:nvSpPr>
        <p:spPr>
          <a:xfrm rot="16200000">
            <a:off x="243607" y="2493973"/>
            <a:ext cx="873600" cy="150484"/>
          </a:xfrm>
          <a:prstGeom prst="flowChartInputOutpu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xmlns="" id="{E8AFC615-A807-4D82-9969-9FC701501290}"/>
              </a:ext>
            </a:extLst>
          </p:cNvPr>
          <p:cNvSpPr/>
          <p:nvPr/>
        </p:nvSpPr>
        <p:spPr>
          <a:xfrm>
            <a:off x="605164" y="2129410"/>
            <a:ext cx="5116644" cy="698335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The units that have been shaded green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are units of length.</a:t>
            </a: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xmlns="" id="{228BFB53-DFD1-4CBD-894A-D6CA8EB0B8C5}"/>
              </a:ext>
            </a:extLst>
          </p:cNvPr>
          <p:cNvSpPr/>
          <p:nvPr/>
        </p:nvSpPr>
        <p:spPr>
          <a:xfrm flipH="1" flipV="1">
            <a:off x="3478080" y="5090939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Data 40">
            <a:extLst>
              <a:ext uri="{FF2B5EF4-FFF2-40B4-BE49-F238E27FC236}">
                <a16:creationId xmlns:a16="http://schemas.microsoft.com/office/drawing/2014/main" xmlns="" id="{16EC2E52-09A5-490F-8CD4-CF0B0549A201}"/>
              </a:ext>
            </a:extLst>
          </p:cNvPr>
          <p:cNvSpPr/>
          <p:nvPr/>
        </p:nvSpPr>
        <p:spPr>
          <a:xfrm rot="16200000" flipH="1" flipV="1">
            <a:off x="8026793" y="5446347"/>
            <a:ext cx="873600" cy="150484"/>
          </a:xfrm>
          <a:prstGeom prst="flowChartInputOutpu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xmlns="" id="{8C6FBC9A-FAD8-4E8E-93A4-9383E6F3C141}"/>
              </a:ext>
            </a:extLst>
          </p:cNvPr>
          <p:cNvSpPr/>
          <p:nvPr/>
        </p:nvSpPr>
        <p:spPr>
          <a:xfrm flipH="1">
            <a:off x="3422192" y="5263059"/>
            <a:ext cx="5116644" cy="69833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The units that have been shaded turquoise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are units of mass, volume or capacity.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1D934CB-064C-4782-951B-C422C0636A8C}"/>
              </a:ext>
            </a:extLst>
          </p:cNvPr>
          <p:cNvSpPr/>
          <p:nvPr/>
        </p:nvSpPr>
        <p:spPr>
          <a:xfrm>
            <a:off x="755650" y="142259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How do you think these units of length have been sorted?</a:t>
            </a:r>
          </a:p>
        </p:txBody>
      </p:sp>
      <p:sp>
        <p:nvSpPr>
          <p:cNvPr id="48" name="Arrow: Pentagon 47">
            <a:extLst>
              <a:ext uri="{FF2B5EF4-FFF2-40B4-BE49-F238E27FC236}">
                <a16:creationId xmlns:a16="http://schemas.microsoft.com/office/drawing/2014/main" xmlns="" id="{813A0D0A-2EE0-44AF-AD97-50C7CA2049A0}"/>
              </a:ext>
            </a:extLst>
          </p:cNvPr>
          <p:cNvSpPr/>
          <p:nvPr/>
        </p:nvSpPr>
        <p:spPr>
          <a:xfrm flipH="1">
            <a:off x="3478080" y="2304535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Data 48">
            <a:extLst>
              <a:ext uri="{FF2B5EF4-FFF2-40B4-BE49-F238E27FC236}">
                <a16:creationId xmlns:a16="http://schemas.microsoft.com/office/drawing/2014/main" xmlns="" id="{70369B2D-99B3-4F25-AF3F-9C32CE9440EE}"/>
              </a:ext>
            </a:extLst>
          </p:cNvPr>
          <p:cNvSpPr/>
          <p:nvPr/>
        </p:nvSpPr>
        <p:spPr>
          <a:xfrm rot="5400000" flipH="1">
            <a:off x="8026793" y="2496978"/>
            <a:ext cx="873600" cy="150484"/>
          </a:xfrm>
          <a:prstGeom prst="flowChartInputOutpu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Pentagon 49">
            <a:extLst>
              <a:ext uri="{FF2B5EF4-FFF2-40B4-BE49-F238E27FC236}">
                <a16:creationId xmlns:a16="http://schemas.microsoft.com/office/drawing/2014/main" xmlns="" id="{C921E137-DD53-403C-BA79-ECE1D2C54F3B}"/>
              </a:ext>
            </a:extLst>
          </p:cNvPr>
          <p:cNvSpPr/>
          <p:nvPr/>
        </p:nvSpPr>
        <p:spPr>
          <a:xfrm flipH="1">
            <a:off x="3422192" y="2132415"/>
            <a:ext cx="5116644" cy="69833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The units shaded purple are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metric units of measurement.</a:t>
            </a:r>
          </a:p>
        </p:txBody>
      </p:sp>
      <p:sp>
        <p:nvSpPr>
          <p:cNvPr id="51" name="Arrow: Pentagon 50">
            <a:extLst>
              <a:ext uri="{FF2B5EF4-FFF2-40B4-BE49-F238E27FC236}">
                <a16:creationId xmlns:a16="http://schemas.microsoft.com/office/drawing/2014/main" xmlns="" id="{ECE31782-864E-43AA-8E1C-261B5B33EF01}"/>
              </a:ext>
            </a:extLst>
          </p:cNvPr>
          <p:cNvSpPr/>
          <p:nvPr/>
        </p:nvSpPr>
        <p:spPr>
          <a:xfrm flipV="1">
            <a:off x="755650" y="5091129"/>
            <a:ext cx="4910272" cy="698335"/>
          </a:xfrm>
          <a:prstGeom prst="homePlat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Data 51">
            <a:extLst>
              <a:ext uri="{FF2B5EF4-FFF2-40B4-BE49-F238E27FC236}">
                <a16:creationId xmlns:a16="http://schemas.microsoft.com/office/drawing/2014/main" xmlns="" id="{BE4422C5-7B65-430E-ACBA-2EF2A3A1D560}"/>
              </a:ext>
            </a:extLst>
          </p:cNvPr>
          <p:cNvSpPr/>
          <p:nvPr/>
        </p:nvSpPr>
        <p:spPr>
          <a:xfrm rot="5400000" flipV="1">
            <a:off x="243609" y="5446537"/>
            <a:ext cx="873600" cy="150484"/>
          </a:xfrm>
          <a:prstGeom prst="flowChartInputOutpu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Pentagon 52">
            <a:extLst>
              <a:ext uri="{FF2B5EF4-FFF2-40B4-BE49-F238E27FC236}">
                <a16:creationId xmlns:a16="http://schemas.microsoft.com/office/drawing/2014/main" xmlns="" id="{D2B1323D-DC5C-4026-8B0C-221B09113C72}"/>
              </a:ext>
            </a:extLst>
          </p:cNvPr>
          <p:cNvSpPr/>
          <p:nvPr/>
        </p:nvSpPr>
        <p:spPr>
          <a:xfrm>
            <a:off x="605166" y="5263249"/>
            <a:ext cx="5116644" cy="698335"/>
          </a:xfrm>
          <a:prstGeom prst="homePlate">
            <a:avLst/>
          </a:prstGeom>
          <a:solidFill>
            <a:srgbClr val="F15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The units shaded orange are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imperial units of measurement.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77D898B-3FC2-4892-A310-AE468C5047DB}"/>
              </a:ext>
            </a:extLst>
          </p:cNvPr>
          <p:cNvGrpSpPr/>
          <p:nvPr/>
        </p:nvGrpSpPr>
        <p:grpSpPr>
          <a:xfrm>
            <a:off x="3616960" y="2736613"/>
            <a:ext cx="1920240" cy="2276476"/>
            <a:chOff x="2937231" y="2799244"/>
            <a:chExt cx="1920240" cy="227647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2DF04DC0-52E9-43AE-8159-BB36855EA49A}"/>
                </a:ext>
              </a:extLst>
            </p:cNvPr>
            <p:cNvSpPr/>
            <p:nvPr/>
          </p:nvSpPr>
          <p:spPr>
            <a:xfrm>
              <a:off x="2937231" y="3155480"/>
              <a:ext cx="1920240" cy="19202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1AE206CA-F074-4162-AEF5-0C5594423613}"/>
                </a:ext>
              </a:extLst>
            </p:cNvPr>
            <p:cNvSpPr/>
            <p:nvPr/>
          </p:nvSpPr>
          <p:spPr>
            <a:xfrm>
              <a:off x="3591410" y="2856039"/>
              <a:ext cx="601133" cy="6011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8521A30B-3165-48F2-9925-363A2ABBF5A5}"/>
                </a:ext>
              </a:extLst>
            </p:cNvPr>
            <p:cNvSpPr txBox="1"/>
            <p:nvPr/>
          </p:nvSpPr>
          <p:spPr>
            <a:xfrm>
              <a:off x="3591410" y="2799244"/>
              <a:ext cx="601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Twinkl" pitchFamily="2" charset="0"/>
                  <a:sym typeface="Wingdings" panose="05000000000000000000" pitchFamily="2" charset="2"/>
                </a:rPr>
                <a:t>?</a:t>
              </a:r>
              <a:endParaRPr lang="en-GB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62A7F206-CE11-404D-A667-7A34458404A6}"/>
                </a:ext>
              </a:extLst>
            </p:cNvPr>
            <p:cNvSpPr/>
            <p:nvPr/>
          </p:nvSpPr>
          <p:spPr>
            <a:xfrm>
              <a:off x="2937231" y="3368261"/>
              <a:ext cx="1920240" cy="1530401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Have you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heard of the imperial system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of measurement before?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7606EE02-C551-4E48-A0EB-109E12BB5704}"/>
              </a:ext>
            </a:extLst>
          </p:cNvPr>
          <p:cNvSpPr/>
          <p:nvPr/>
        </p:nvSpPr>
        <p:spPr>
          <a:xfrm>
            <a:off x="755650" y="142259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Can you order the units of measurement from smallest to largest?</a:t>
            </a:r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83472 -0.00555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6" y="-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E6DE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E6DE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E6DE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E6DE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E6DE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E6DE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E6DE"/>
                                      </p:to>
                                    </p:animClr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E6DE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00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A5DB"/>
                                      </p:to>
                                    </p:animClr>
                                    <p:set>
                                      <p:cBhvr>
                                        <p:cTn id="2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A5DB"/>
                                      </p:to>
                                    </p:animClr>
                                    <p:set>
                                      <p:cBhvr>
                                        <p:cTn id="2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A5DB"/>
                                      </p:to>
                                    </p:animClr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A5DB"/>
                                      </p:to>
                                    </p:animClr>
                                    <p:set>
                                      <p:cBhvr>
                                        <p:cTn id="2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5C24"/>
                                      </p:to>
                                    </p:animClr>
                                    <p:set>
                                      <p:cBhvr>
                                        <p:cTn id="2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5C24"/>
                                      </p:to>
                                    </p:animClr>
                                    <p:set>
                                      <p:cBhvr>
                                        <p:cTn id="2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5C24"/>
                                      </p:to>
                                    </p:animClr>
                                    <p:set>
                                      <p:cBhvr>
                                        <p:cTn id="2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5C24"/>
                                      </p:to>
                                    </p:animClr>
                                    <p:set>
                                      <p:cBhvr>
                                        <p:cTn id="2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00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500"/>
                            </p:stCondLst>
                            <p:childTnLst>
                              <p:par>
                                <p:cTn id="3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69 L -0.1941 -0.15532 " pathEditMode="relative" rAng="0" ptsTypes="AA">
                                      <p:cBhvr>
                                        <p:cTn id="3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5" y="-7731"/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0.06406 -0.21481 " pathEditMode="relative" rAng="0" ptsTypes="AA">
                                      <p:cBhvr>
                                        <p:cTn id="3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2" y="-10741"/>
                                    </p:animMotion>
                                  </p:childTnLst>
                                </p:cTn>
                              </p:par>
                              <p:par>
                                <p:cTn id="3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-0.1941 -0.07547 " pathEditMode="relative" rAng="0" ptsTypes="AA">
                                      <p:cBhvr>
                                        <p:cTn id="3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5" y="-3773"/>
                                    </p:animMotion>
                                  </p:childTnLst>
                                </p:cTn>
                              </p:par>
                              <p:par>
                                <p:cTn id="3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0.0658 -0.00325 " pathEditMode="relative" rAng="0" ptsTypes="AA">
                                      <p:cBhvr>
                                        <p:cTn id="3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162"/>
                                    </p:animMotion>
                                  </p:childTnLst>
                                </p:cTn>
                              </p:par>
                              <p:par>
                                <p:cTn id="3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-0.19445 -0.0632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3171"/>
                                    </p:animMotion>
                                  </p:childTnLst>
                                </p:cTn>
                              </p:par>
                              <p:par>
                                <p:cTn id="3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-0.06458 0.00949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463"/>
                                    </p:animMotion>
                                  </p:childTnLst>
                                </p:cTn>
                              </p:par>
                              <p:par>
                                <p:cTn id="3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0.19583 0.28102 " pathEditMode="relative" rAng="0" ptsTypes="AA">
                                      <p:cBhvr>
                                        <p:cTn id="3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14051"/>
                                    </p:animMotion>
                                  </p:childTnLst>
                                </p:cTn>
                              </p:par>
                              <p:par>
                                <p:cTn id="3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19583 0.22153 " pathEditMode="relative" rAng="0" ptsTypes="AA">
                                      <p:cBhvr>
                                        <p:cTn id="3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11065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3" grpId="1" animBg="1"/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4" grpId="0"/>
      <p:bldP spid="44" grpId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395412"/>
            <a:ext cx="74295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5B974ED-B6E7-4D85-81BD-60E7025C39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b="29890"/>
          <a:stretch/>
        </p:blipFill>
        <p:spPr>
          <a:xfrm>
            <a:off x="755650" y="1981200"/>
            <a:ext cx="7632700" cy="411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409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There are two main systems of measurement in use</a:t>
            </a:r>
            <a:br>
              <a:rPr lang="en-GB" dirty="0"/>
            </a:br>
            <a:r>
              <a:rPr lang="en-GB" dirty="0"/>
              <a:t>– the metric system and the imperial system. </a:t>
            </a:r>
          </a:p>
        </p:txBody>
      </p:sp>
      <p:sp>
        <p:nvSpPr>
          <p:cNvPr id="8" name="Rectangle 7"/>
          <p:cNvSpPr/>
          <p:nvPr/>
        </p:nvSpPr>
        <p:spPr>
          <a:xfrm>
            <a:off x="780899" y="697112"/>
            <a:ext cx="75822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Introducing Imperial Measurements</a:t>
            </a:r>
            <a:endParaRPr lang="en-GB" sz="3600" b="1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A388F2E-6D78-4F30-A2F7-CE7628F08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2" b="8958"/>
          <a:stretch/>
        </p:blipFill>
        <p:spPr>
          <a:xfrm>
            <a:off x="755649" y="1981200"/>
            <a:ext cx="7632699" cy="411162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FA6FC15D-EC24-46A3-92F2-20C075805E5A}"/>
              </a:ext>
            </a:extLst>
          </p:cNvPr>
          <p:cNvGrpSpPr/>
          <p:nvPr/>
        </p:nvGrpSpPr>
        <p:grpSpPr>
          <a:xfrm>
            <a:off x="9184242" y="2882460"/>
            <a:ext cx="4168974" cy="1497439"/>
            <a:chOff x="2753708" y="2284663"/>
            <a:chExt cx="4196867" cy="1093079"/>
          </a:xfrm>
        </p:grpSpPr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xmlns="" id="{5D2C06D4-2465-41C6-8D7C-174678AB8CB3}"/>
                </a:ext>
              </a:extLst>
            </p:cNvPr>
            <p:cNvSpPr/>
            <p:nvPr/>
          </p:nvSpPr>
          <p:spPr>
            <a:xfrm flipH="1">
              <a:off x="2753708" y="2483024"/>
              <a:ext cx="4196867" cy="894718"/>
            </a:xfrm>
            <a:prstGeom prst="chevron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Arrow: Chevron 62">
              <a:extLst>
                <a:ext uri="{FF2B5EF4-FFF2-40B4-BE49-F238E27FC236}">
                  <a16:creationId xmlns:a16="http://schemas.microsoft.com/office/drawing/2014/main" xmlns="" id="{65613C0E-EB98-4FEA-BE50-30CE52A69B72}"/>
                </a:ext>
              </a:extLst>
            </p:cNvPr>
            <p:cNvSpPr/>
            <p:nvPr/>
          </p:nvSpPr>
          <p:spPr>
            <a:xfrm flipH="1">
              <a:off x="2753708" y="2284663"/>
              <a:ext cx="4196867" cy="894718"/>
            </a:xfrm>
            <a:prstGeom prst="chevr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Arrow: Chevron 4">
              <a:extLst>
                <a:ext uri="{FF2B5EF4-FFF2-40B4-BE49-F238E27FC236}">
                  <a16:creationId xmlns:a16="http://schemas.microsoft.com/office/drawing/2014/main" xmlns="" id="{D3B0445A-BDBD-4F96-B68A-9A6906840B0F}"/>
                </a:ext>
              </a:extLst>
            </p:cNvPr>
            <p:cNvSpPr txBox="1"/>
            <p:nvPr/>
          </p:nvSpPr>
          <p:spPr>
            <a:xfrm>
              <a:off x="3169588" y="2284663"/>
              <a:ext cx="3303034" cy="8947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dirty="0">
                  <a:latin typeface="Twinkl" pitchFamily="2" charset="0"/>
                </a:rPr>
                <a:t>Although they both measure length, mass, volume and capacity, they use different units of measurement.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7DA6F9E5-64DA-4C73-A668-DE8452498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5" t="14862" b="8958"/>
          <a:stretch/>
        </p:blipFill>
        <p:spPr>
          <a:xfrm>
            <a:off x="6379779" y="1981200"/>
            <a:ext cx="2008569" cy="41116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A7082A0-9790-4E97-B5D0-BFAABD099B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5" b="10545"/>
          <a:stretch/>
        </p:blipFill>
        <p:spPr>
          <a:xfrm>
            <a:off x="755646" y="1981201"/>
            <a:ext cx="7632699" cy="4111624"/>
          </a:xfrm>
          <a:prstGeom prst="rect">
            <a:avLst/>
          </a:prstGeom>
        </p:spPr>
      </p:pic>
      <p:sp>
        <p:nvSpPr>
          <p:cNvPr id="66" name="Arrow: Pentagon 65">
            <a:extLst>
              <a:ext uri="{FF2B5EF4-FFF2-40B4-BE49-F238E27FC236}">
                <a16:creationId xmlns:a16="http://schemas.microsoft.com/office/drawing/2014/main" xmlns="" id="{48287382-B2D6-4837-808F-0420B495A4D1}"/>
              </a:ext>
            </a:extLst>
          </p:cNvPr>
          <p:cNvSpPr/>
          <p:nvPr/>
        </p:nvSpPr>
        <p:spPr>
          <a:xfrm flipV="1">
            <a:off x="1613477" y="3051319"/>
            <a:ext cx="749901" cy="993714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68" name="Arrow: Pentagon 67">
            <a:extLst>
              <a:ext uri="{FF2B5EF4-FFF2-40B4-BE49-F238E27FC236}">
                <a16:creationId xmlns:a16="http://schemas.microsoft.com/office/drawing/2014/main" xmlns="" id="{CB56EA7E-2E50-4E84-B6BA-6D599FDED188}"/>
              </a:ext>
            </a:extLst>
          </p:cNvPr>
          <p:cNvSpPr/>
          <p:nvPr/>
        </p:nvSpPr>
        <p:spPr>
          <a:xfrm flipV="1">
            <a:off x="2363378" y="3054720"/>
            <a:ext cx="5562442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Data 44">
            <a:extLst>
              <a:ext uri="{FF2B5EF4-FFF2-40B4-BE49-F238E27FC236}">
                <a16:creationId xmlns:a16="http://schemas.microsoft.com/office/drawing/2014/main" xmlns="" id="{9CA0AC2D-8766-4600-9F13-44BDE491A7DC}"/>
              </a:ext>
            </a:extLst>
          </p:cNvPr>
          <p:cNvSpPr/>
          <p:nvPr/>
        </p:nvSpPr>
        <p:spPr>
          <a:xfrm rot="16200000" flipH="1" flipV="1">
            <a:off x="1709242" y="3389694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row: Pentagon 71">
            <a:extLst>
              <a:ext uri="{FF2B5EF4-FFF2-40B4-BE49-F238E27FC236}">
                <a16:creationId xmlns:a16="http://schemas.microsoft.com/office/drawing/2014/main" xmlns="" id="{0F3C40D9-6DF3-4609-B8BD-A9BC459967A5}"/>
              </a:ext>
            </a:extLst>
          </p:cNvPr>
          <p:cNvSpPr/>
          <p:nvPr/>
        </p:nvSpPr>
        <p:spPr>
          <a:xfrm>
            <a:off x="2216480" y="2882460"/>
            <a:ext cx="5709340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Most countries in the world use the newer metric system of measurement. However, a few countries – such as the USA – still use the imperial system.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AAB18D4-F8DD-4804-9B72-FC6C73EDCD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33"/>
          <a:stretch/>
        </p:blipFill>
        <p:spPr>
          <a:xfrm>
            <a:off x="801895" y="2144910"/>
            <a:ext cx="1763851" cy="39479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A6042BE-53F8-44AF-9496-EE33C80BD2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t="51671"/>
          <a:stretch/>
        </p:blipFill>
        <p:spPr>
          <a:xfrm>
            <a:off x="755650" y="1981200"/>
            <a:ext cx="7632700" cy="3124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BB51A63-1970-4894-B260-89C1A47C71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7"/>
          <a:stretch/>
        </p:blipFill>
        <p:spPr>
          <a:xfrm flipH="1">
            <a:off x="756804" y="1981200"/>
            <a:ext cx="7632700" cy="34322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F266BD9-2DF0-44BB-8E68-179C730660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5" b="10545"/>
          <a:stretch/>
        </p:blipFill>
        <p:spPr>
          <a:xfrm>
            <a:off x="755650" y="1981200"/>
            <a:ext cx="7632700" cy="4111625"/>
          </a:xfrm>
          <a:prstGeom prst="rect">
            <a:avLst/>
          </a:prstGeom>
        </p:spPr>
      </p:pic>
      <p:sp>
        <p:nvSpPr>
          <p:cNvPr id="24" name="Arrow: Pentagon 23">
            <a:extLst>
              <a:ext uri="{FF2B5EF4-FFF2-40B4-BE49-F238E27FC236}">
                <a16:creationId xmlns:a16="http://schemas.microsoft.com/office/drawing/2014/main" xmlns="" id="{99CC95C0-8807-4CA6-BA15-A2434C7ED2D7}"/>
              </a:ext>
            </a:extLst>
          </p:cNvPr>
          <p:cNvSpPr/>
          <p:nvPr/>
        </p:nvSpPr>
        <p:spPr>
          <a:xfrm flipV="1">
            <a:off x="3658261" y="3431407"/>
            <a:ext cx="671332" cy="1166568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xmlns="" id="{555E75F0-5E5C-4316-AA2F-BE599A600765}"/>
              </a:ext>
            </a:extLst>
          </p:cNvPr>
          <p:cNvSpPr/>
          <p:nvPr/>
        </p:nvSpPr>
        <p:spPr>
          <a:xfrm flipH="1" flipV="1">
            <a:off x="4757921" y="3441688"/>
            <a:ext cx="502450" cy="993714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3D0F93C-1719-423E-8F4C-285E426FFE86}"/>
              </a:ext>
            </a:extLst>
          </p:cNvPr>
          <p:cNvGrpSpPr/>
          <p:nvPr/>
        </p:nvGrpSpPr>
        <p:grpSpPr>
          <a:xfrm>
            <a:off x="1330858" y="2552531"/>
            <a:ext cx="2833735" cy="2860895"/>
            <a:chOff x="1330858" y="2552531"/>
            <a:chExt cx="2833735" cy="28608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0B271D8F-8984-4385-B0AF-CC3040A5B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2" t="10433" r="8548" b="6135"/>
            <a:stretch/>
          </p:blipFill>
          <p:spPr>
            <a:xfrm>
              <a:off x="1330858" y="2552531"/>
              <a:ext cx="2833735" cy="286089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0A531554-922A-4D20-BC48-D9A0D19C9FAA}"/>
                </a:ext>
              </a:extLst>
            </p:cNvPr>
            <p:cNvSpPr/>
            <p:nvPr/>
          </p:nvSpPr>
          <p:spPr>
            <a:xfrm>
              <a:off x="1756150" y="4171918"/>
              <a:ext cx="2808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35CBE10-4894-421D-B978-9638DCCBC684}"/>
                </a:ext>
              </a:extLst>
            </p:cNvPr>
            <p:cNvSpPr/>
            <p:nvPr/>
          </p:nvSpPr>
          <p:spPr>
            <a:xfrm>
              <a:off x="1698322" y="3945161"/>
              <a:ext cx="34657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6C59E123-F64A-4027-9081-FF8F02227E60}"/>
                </a:ext>
              </a:extLst>
            </p:cNvPr>
            <p:cNvSpPr/>
            <p:nvPr/>
          </p:nvSpPr>
          <p:spPr>
            <a:xfrm>
              <a:off x="1718571" y="3693744"/>
              <a:ext cx="3626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20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85B5EB4D-6B02-4CE3-8F0D-43BADEBCBA3D}"/>
                </a:ext>
              </a:extLst>
            </p:cNvPr>
            <p:cNvSpPr/>
            <p:nvPr/>
          </p:nvSpPr>
          <p:spPr>
            <a:xfrm>
              <a:off x="1803725" y="3444834"/>
              <a:ext cx="3626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30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B1C48C72-6AC0-45F7-8D8D-A976DD6E3D46}"/>
                </a:ext>
              </a:extLst>
            </p:cNvPr>
            <p:cNvSpPr/>
            <p:nvPr/>
          </p:nvSpPr>
          <p:spPr>
            <a:xfrm>
              <a:off x="1929024" y="3263616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FCB98B94-4E58-482C-A99A-7A951D4C8285}"/>
                </a:ext>
              </a:extLst>
            </p:cNvPr>
            <p:cNvSpPr/>
            <p:nvPr/>
          </p:nvSpPr>
          <p:spPr>
            <a:xfrm>
              <a:off x="2131796" y="3115800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50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262FDC1F-13C4-4487-B7BD-7C1EB96F33EB}"/>
                </a:ext>
              </a:extLst>
            </p:cNvPr>
            <p:cNvSpPr/>
            <p:nvPr/>
          </p:nvSpPr>
          <p:spPr>
            <a:xfrm>
              <a:off x="2354815" y="3026797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60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ACFA9F55-AA78-4635-A72A-304E3C4A843A}"/>
                </a:ext>
              </a:extLst>
            </p:cNvPr>
            <p:cNvSpPr/>
            <p:nvPr/>
          </p:nvSpPr>
          <p:spPr>
            <a:xfrm>
              <a:off x="2584199" y="3005239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70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1E41E0F2-4028-4B52-8110-4E350534FC50}"/>
                </a:ext>
              </a:extLst>
            </p:cNvPr>
            <p:cNvSpPr/>
            <p:nvPr/>
          </p:nvSpPr>
          <p:spPr>
            <a:xfrm>
              <a:off x="2816832" y="3037195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80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B2D99539-9083-40AF-AC46-2B31AEB5726F}"/>
                </a:ext>
              </a:extLst>
            </p:cNvPr>
            <p:cNvSpPr/>
            <p:nvPr/>
          </p:nvSpPr>
          <p:spPr>
            <a:xfrm>
              <a:off x="3026264" y="3142910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90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6A47ED82-63D1-46C4-9A9F-D85B6891BC8D}"/>
                </a:ext>
              </a:extLst>
            </p:cNvPr>
            <p:cNvSpPr/>
            <p:nvPr/>
          </p:nvSpPr>
          <p:spPr>
            <a:xfrm>
              <a:off x="3130570" y="3301077"/>
              <a:ext cx="4443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100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E56FF77B-844C-4202-92CD-69C8EB70E887}"/>
                </a:ext>
              </a:extLst>
            </p:cNvPr>
            <p:cNvSpPr/>
            <p:nvPr/>
          </p:nvSpPr>
          <p:spPr>
            <a:xfrm>
              <a:off x="3286875" y="3494050"/>
              <a:ext cx="4106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110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8D1FC128-B76F-4384-B52E-A8C54931671A}"/>
                </a:ext>
              </a:extLst>
            </p:cNvPr>
            <p:cNvSpPr/>
            <p:nvPr/>
          </p:nvSpPr>
          <p:spPr>
            <a:xfrm>
              <a:off x="3336136" y="3724966"/>
              <a:ext cx="4283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120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E9A7188-4273-4F24-84A4-EE71044F5A6D}"/>
                </a:ext>
              </a:extLst>
            </p:cNvPr>
            <p:cNvSpPr/>
            <p:nvPr/>
          </p:nvSpPr>
          <p:spPr>
            <a:xfrm>
              <a:off x="3343874" y="3980939"/>
              <a:ext cx="4267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130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6E55DA99-6849-4DAD-83E3-9E86C1EF71B2}"/>
                </a:ext>
              </a:extLst>
            </p:cNvPr>
            <p:cNvSpPr/>
            <p:nvPr/>
          </p:nvSpPr>
          <p:spPr>
            <a:xfrm>
              <a:off x="3268297" y="4215320"/>
              <a:ext cx="43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D3146D42-A054-4A35-AE95-29A64C47458A}"/>
                </a:ext>
              </a:extLst>
            </p:cNvPr>
            <p:cNvSpPr/>
            <p:nvPr/>
          </p:nvSpPr>
          <p:spPr>
            <a:xfrm>
              <a:off x="2014565" y="4064491"/>
              <a:ext cx="26642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4B59AAB-5972-44D9-A86B-6D011513AD83}"/>
                </a:ext>
              </a:extLst>
            </p:cNvPr>
            <p:cNvSpPr/>
            <p:nvPr/>
          </p:nvSpPr>
          <p:spPr>
            <a:xfrm>
              <a:off x="1970019" y="3876443"/>
              <a:ext cx="3337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20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E5EB5F8A-9A8A-4E47-BFF0-D58CDEB08F4F}"/>
                </a:ext>
              </a:extLst>
            </p:cNvPr>
            <p:cNvSpPr/>
            <p:nvPr/>
          </p:nvSpPr>
          <p:spPr>
            <a:xfrm>
              <a:off x="1993767" y="3666360"/>
              <a:ext cx="34176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40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4D0B148D-23B6-44CF-9EF0-6D809B659CB6}"/>
                </a:ext>
              </a:extLst>
            </p:cNvPr>
            <p:cNvSpPr/>
            <p:nvPr/>
          </p:nvSpPr>
          <p:spPr>
            <a:xfrm>
              <a:off x="2114332" y="3495339"/>
              <a:ext cx="33695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60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42BC8475-BFDD-4D5D-ACBA-D760077F0E2F}"/>
                </a:ext>
              </a:extLst>
            </p:cNvPr>
            <p:cNvSpPr/>
            <p:nvPr/>
          </p:nvSpPr>
          <p:spPr>
            <a:xfrm>
              <a:off x="2268341" y="3364059"/>
              <a:ext cx="34176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80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A97F584E-19A2-46DA-A2B0-6784972360B8}"/>
                </a:ext>
              </a:extLst>
            </p:cNvPr>
            <p:cNvSpPr/>
            <p:nvPr/>
          </p:nvSpPr>
          <p:spPr>
            <a:xfrm>
              <a:off x="2425364" y="3264565"/>
              <a:ext cx="4010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100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1B7A1F7E-9B50-4479-B41E-CAB562E09DE5}"/>
                </a:ext>
              </a:extLst>
            </p:cNvPr>
            <p:cNvSpPr/>
            <p:nvPr/>
          </p:nvSpPr>
          <p:spPr>
            <a:xfrm>
              <a:off x="2662658" y="3264565"/>
              <a:ext cx="3866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120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99E62D07-E934-48AF-A1FC-FFD7B14829DC}"/>
                </a:ext>
              </a:extLst>
            </p:cNvPr>
            <p:cNvSpPr/>
            <p:nvPr/>
          </p:nvSpPr>
          <p:spPr>
            <a:xfrm>
              <a:off x="2839058" y="3362749"/>
              <a:ext cx="39466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140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19A48266-3D62-4942-8462-247844D65F1C}"/>
                </a:ext>
              </a:extLst>
            </p:cNvPr>
            <p:cNvSpPr/>
            <p:nvPr/>
          </p:nvSpPr>
          <p:spPr>
            <a:xfrm>
              <a:off x="2994089" y="3491917"/>
              <a:ext cx="38985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160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7C2D0B4B-FA50-4CF0-8B18-A1E11D6E83D6}"/>
                </a:ext>
              </a:extLst>
            </p:cNvPr>
            <p:cNvSpPr/>
            <p:nvPr/>
          </p:nvSpPr>
          <p:spPr>
            <a:xfrm>
              <a:off x="3089181" y="3656096"/>
              <a:ext cx="39466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180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9B097473-5DC0-4208-80BF-BD85357F3CCA}"/>
                </a:ext>
              </a:extLst>
            </p:cNvPr>
            <p:cNvSpPr/>
            <p:nvPr/>
          </p:nvSpPr>
          <p:spPr>
            <a:xfrm>
              <a:off x="3115881" y="3829222"/>
              <a:ext cx="4154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200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E7FCE986-E566-4B78-9C20-FE863A679E41}"/>
                </a:ext>
              </a:extLst>
            </p:cNvPr>
            <p:cNvSpPr/>
            <p:nvPr/>
          </p:nvSpPr>
          <p:spPr>
            <a:xfrm>
              <a:off x="3116143" y="3997190"/>
              <a:ext cx="4010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220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33252EA9-B6EE-4193-976D-5BAC1F8B2885}"/>
                </a:ext>
              </a:extLst>
            </p:cNvPr>
            <p:cNvSpPr/>
            <p:nvPr/>
          </p:nvSpPr>
          <p:spPr>
            <a:xfrm>
              <a:off x="2491886" y="3442796"/>
              <a:ext cx="5116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MPH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FD3FFC18-FA72-4A88-A9A3-670B2C069128}"/>
                </a:ext>
              </a:extLst>
            </p:cNvPr>
            <p:cNvSpPr/>
            <p:nvPr/>
          </p:nvSpPr>
          <p:spPr>
            <a:xfrm>
              <a:off x="2495092" y="3616600"/>
              <a:ext cx="50526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b="1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km/h</a:t>
              </a:r>
              <a:endPara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A5974A-F9E1-4AC0-B8B4-50E594F5CA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20688" r="94679" b="20342"/>
          <a:stretch/>
        </p:blipFill>
        <p:spPr>
          <a:xfrm rot="14785606">
            <a:off x="2690397" y="2956663"/>
            <a:ext cx="105606" cy="202198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D0FDF897-CD8F-470A-9326-9395ABB6AAC7}"/>
              </a:ext>
            </a:extLst>
          </p:cNvPr>
          <p:cNvGrpSpPr/>
          <p:nvPr/>
        </p:nvGrpSpPr>
        <p:grpSpPr>
          <a:xfrm>
            <a:off x="4965531" y="2552531"/>
            <a:ext cx="2833735" cy="2860895"/>
            <a:chOff x="4965531" y="2552531"/>
            <a:chExt cx="2833735" cy="2860895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6DC76086-62CF-46BB-BA95-EF036601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2" t="10433" r="8548" b="6135"/>
            <a:stretch/>
          </p:blipFill>
          <p:spPr>
            <a:xfrm>
              <a:off x="4965531" y="2552531"/>
              <a:ext cx="2833735" cy="2860895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514E8AD2-2813-4E80-BFA8-03D1C7717C99}"/>
                </a:ext>
              </a:extLst>
            </p:cNvPr>
            <p:cNvSpPr/>
            <p:nvPr/>
          </p:nvSpPr>
          <p:spPr>
            <a:xfrm>
              <a:off x="5390823" y="4171918"/>
              <a:ext cx="2808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EC932790-D80C-48A8-B8D1-9B8912BAA3E3}"/>
                </a:ext>
              </a:extLst>
            </p:cNvPr>
            <p:cNvSpPr/>
            <p:nvPr/>
          </p:nvSpPr>
          <p:spPr>
            <a:xfrm>
              <a:off x="5356053" y="3893741"/>
              <a:ext cx="3626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20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70F8740E-A6FE-48E2-B32F-861C9F9FEB9C}"/>
                </a:ext>
              </a:extLst>
            </p:cNvPr>
            <p:cNvSpPr/>
            <p:nvPr/>
          </p:nvSpPr>
          <p:spPr>
            <a:xfrm>
              <a:off x="5413510" y="3566395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28309A1-98BC-4932-B7BE-524DF1CA861A}"/>
                </a:ext>
              </a:extLst>
            </p:cNvPr>
            <p:cNvSpPr/>
            <p:nvPr/>
          </p:nvSpPr>
          <p:spPr>
            <a:xfrm>
              <a:off x="5586215" y="3314194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60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DC0AFD51-0C2B-4609-92EB-FF1DF70AF5CC}"/>
                </a:ext>
              </a:extLst>
            </p:cNvPr>
            <p:cNvSpPr/>
            <p:nvPr/>
          </p:nvSpPr>
          <p:spPr>
            <a:xfrm>
              <a:off x="5848939" y="3115800"/>
              <a:ext cx="3722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80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66AEFDCF-1136-4C8D-BC63-809B67CA6B8E}"/>
                </a:ext>
              </a:extLst>
            </p:cNvPr>
            <p:cNvSpPr/>
            <p:nvPr/>
          </p:nvSpPr>
          <p:spPr>
            <a:xfrm>
              <a:off x="6189076" y="3005239"/>
              <a:ext cx="4443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100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31E54FB6-EE21-444C-9BFB-64D27CB81F57}"/>
                </a:ext>
              </a:extLst>
            </p:cNvPr>
            <p:cNvSpPr/>
            <p:nvPr/>
          </p:nvSpPr>
          <p:spPr>
            <a:xfrm>
              <a:off x="6549819" y="3115800"/>
              <a:ext cx="4443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120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B5868E2C-74AE-4DE4-8642-4DCBB378C4AC}"/>
                </a:ext>
              </a:extLst>
            </p:cNvPr>
            <p:cNvSpPr/>
            <p:nvPr/>
          </p:nvSpPr>
          <p:spPr>
            <a:xfrm>
              <a:off x="6834925" y="3314194"/>
              <a:ext cx="43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140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2DF0370F-3004-423B-9EEB-296D473CEF30}"/>
                </a:ext>
              </a:extLst>
            </p:cNvPr>
            <p:cNvSpPr/>
            <p:nvPr/>
          </p:nvSpPr>
          <p:spPr>
            <a:xfrm>
              <a:off x="6977841" y="3595576"/>
              <a:ext cx="4283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160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4DDC7DB8-154A-4765-926D-9163BEEE8D36}"/>
                </a:ext>
              </a:extLst>
            </p:cNvPr>
            <p:cNvSpPr/>
            <p:nvPr/>
          </p:nvSpPr>
          <p:spPr>
            <a:xfrm>
              <a:off x="6955812" y="3899164"/>
              <a:ext cx="4363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180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AC87BE33-75A5-4FE6-8692-C438084168C4}"/>
                </a:ext>
              </a:extLst>
            </p:cNvPr>
            <p:cNvSpPr/>
            <p:nvPr/>
          </p:nvSpPr>
          <p:spPr>
            <a:xfrm>
              <a:off x="6902970" y="4215320"/>
              <a:ext cx="4619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200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78C7F46A-D80F-40D9-BA59-F918C58EFF8B}"/>
                </a:ext>
              </a:extLst>
            </p:cNvPr>
            <p:cNvSpPr/>
            <p:nvPr/>
          </p:nvSpPr>
          <p:spPr>
            <a:xfrm>
              <a:off x="6126559" y="3442796"/>
              <a:ext cx="5693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km/h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34337FB7-7C4D-4734-A1E2-B7B2696346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20688" r="94679" b="20342"/>
          <a:stretch/>
        </p:blipFill>
        <p:spPr>
          <a:xfrm rot="14785606">
            <a:off x="6325070" y="2956663"/>
            <a:ext cx="105606" cy="2021984"/>
          </a:xfrm>
          <a:prstGeom prst="rect">
            <a:avLst/>
          </a:prstGeom>
        </p:spPr>
      </p:pic>
      <p:sp>
        <p:nvSpPr>
          <p:cNvPr id="85" name="Flowchart: Data 44">
            <a:extLst>
              <a:ext uri="{FF2B5EF4-FFF2-40B4-BE49-F238E27FC236}">
                <a16:creationId xmlns:a16="http://schemas.microsoft.com/office/drawing/2014/main" xmlns="" id="{7A3107DB-FDA7-4B2A-B8A2-4943C9A79B07}"/>
              </a:ext>
            </a:extLst>
          </p:cNvPr>
          <p:cNvSpPr/>
          <p:nvPr/>
        </p:nvSpPr>
        <p:spPr>
          <a:xfrm rot="16200000" flipH="1" flipV="1">
            <a:off x="3589326" y="3855913"/>
            <a:ext cx="1334836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26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281 w 10000"/>
              <a:gd name="connsiteY1" fmla="*/ 0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281" y="0"/>
                </a:lnTo>
                <a:lnTo>
                  <a:pt x="10000" y="0"/>
                </a:lnTo>
                <a:lnTo>
                  <a:pt x="8697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rrow: Pentagon 85">
            <a:extLst>
              <a:ext uri="{FF2B5EF4-FFF2-40B4-BE49-F238E27FC236}">
                <a16:creationId xmlns:a16="http://schemas.microsoft.com/office/drawing/2014/main" xmlns="" id="{6417F092-230E-4331-A579-38B1AF11D9FF}"/>
              </a:ext>
            </a:extLst>
          </p:cNvPr>
          <p:cNvSpPr/>
          <p:nvPr/>
        </p:nvSpPr>
        <p:spPr>
          <a:xfrm flipV="1">
            <a:off x="4329593" y="3434808"/>
            <a:ext cx="3761187" cy="1162574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row: Pentagon 86">
            <a:extLst>
              <a:ext uri="{FF2B5EF4-FFF2-40B4-BE49-F238E27FC236}">
                <a16:creationId xmlns:a16="http://schemas.microsoft.com/office/drawing/2014/main" xmlns="" id="{371DFD3A-115C-4C48-BF58-2BE4B9891C7D}"/>
              </a:ext>
            </a:extLst>
          </p:cNvPr>
          <p:cNvSpPr/>
          <p:nvPr/>
        </p:nvSpPr>
        <p:spPr>
          <a:xfrm>
            <a:off x="4182695" y="3262548"/>
            <a:ext cx="3908085" cy="1162574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British cars have a speedometer that shows speed on the outside of the dial in miles and on the inside in kilometres. </a:t>
            </a:r>
          </a:p>
        </p:txBody>
      </p:sp>
      <p:sp>
        <p:nvSpPr>
          <p:cNvPr id="88" name="Arrow: Pentagon 87">
            <a:extLst>
              <a:ext uri="{FF2B5EF4-FFF2-40B4-BE49-F238E27FC236}">
                <a16:creationId xmlns:a16="http://schemas.microsoft.com/office/drawing/2014/main" xmlns="" id="{2034726E-C758-4D6F-BEA8-4297B80BCA02}"/>
              </a:ext>
            </a:extLst>
          </p:cNvPr>
          <p:cNvSpPr/>
          <p:nvPr/>
        </p:nvSpPr>
        <p:spPr>
          <a:xfrm flipH="1" flipV="1">
            <a:off x="1660419" y="3445090"/>
            <a:ext cx="3097502" cy="990312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lowchart: Data 44">
            <a:extLst>
              <a:ext uri="{FF2B5EF4-FFF2-40B4-BE49-F238E27FC236}">
                <a16:creationId xmlns:a16="http://schemas.microsoft.com/office/drawing/2014/main" xmlns="" id="{F50A44E1-BAA4-4CB1-B93E-797BA05598FD}"/>
              </a:ext>
            </a:extLst>
          </p:cNvPr>
          <p:cNvSpPr/>
          <p:nvPr/>
        </p:nvSpPr>
        <p:spPr>
          <a:xfrm rot="5400000" flipV="1">
            <a:off x="4249484" y="3780063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Pentagon 89">
            <a:extLst>
              <a:ext uri="{FF2B5EF4-FFF2-40B4-BE49-F238E27FC236}">
                <a16:creationId xmlns:a16="http://schemas.microsoft.com/office/drawing/2014/main" xmlns="" id="{B7F785A9-CAC1-4E91-B1B1-78F2E07CD9B5}"/>
              </a:ext>
            </a:extLst>
          </p:cNvPr>
          <p:cNvSpPr/>
          <p:nvPr/>
        </p:nvSpPr>
        <p:spPr>
          <a:xfrm flipH="1">
            <a:off x="1660424" y="3272829"/>
            <a:ext cx="3244395" cy="990312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In most of the rest of Europe, the speed is only shown in kilometres.</a:t>
            </a:r>
          </a:p>
        </p:txBody>
      </p:sp>
      <p:sp>
        <p:nvSpPr>
          <p:cNvPr id="91" name="Arrow: Pentagon 90">
            <a:extLst>
              <a:ext uri="{FF2B5EF4-FFF2-40B4-BE49-F238E27FC236}">
                <a16:creationId xmlns:a16="http://schemas.microsoft.com/office/drawing/2014/main" xmlns="" id="{66FC4880-4C12-4BB3-A4FB-A4DF58C9FA3D}"/>
              </a:ext>
            </a:extLst>
          </p:cNvPr>
          <p:cNvSpPr/>
          <p:nvPr/>
        </p:nvSpPr>
        <p:spPr>
          <a:xfrm rot="16200000" flipH="1">
            <a:off x="1787148" y="1453704"/>
            <a:ext cx="1982397" cy="3036687"/>
          </a:xfrm>
          <a:prstGeom prst="homePlate">
            <a:avLst>
              <a:gd name="adj" fmla="val 29314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92" name="Flowchart: Data 28">
            <a:extLst>
              <a:ext uri="{FF2B5EF4-FFF2-40B4-BE49-F238E27FC236}">
                <a16:creationId xmlns:a16="http://schemas.microsoft.com/office/drawing/2014/main" xmlns="" id="{75DB8E5C-2F7F-4E98-9A9E-FD545901B6A2}"/>
              </a:ext>
            </a:extLst>
          </p:cNvPr>
          <p:cNvSpPr/>
          <p:nvPr/>
        </p:nvSpPr>
        <p:spPr>
          <a:xfrm flipH="1">
            <a:off x="1083064" y="1829958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Pentagon 92">
            <a:extLst>
              <a:ext uri="{FF2B5EF4-FFF2-40B4-BE49-F238E27FC236}">
                <a16:creationId xmlns:a16="http://schemas.microsoft.com/office/drawing/2014/main" xmlns="" id="{2042E5BC-3D37-4E39-A2FE-CF962C21C7EC}"/>
              </a:ext>
            </a:extLst>
          </p:cNvPr>
          <p:cNvSpPr/>
          <p:nvPr/>
        </p:nvSpPr>
        <p:spPr>
          <a:xfrm rot="16200000" flipH="1">
            <a:off x="1610212" y="1302813"/>
            <a:ext cx="1982396" cy="3036687"/>
          </a:xfrm>
          <a:prstGeom prst="homePlate">
            <a:avLst>
              <a:gd name="adj" fmla="val 2931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/>
              <a:t>The UK uses a mixture</a:t>
            </a:r>
            <a:br>
              <a:rPr lang="en-GB" dirty="0"/>
            </a:br>
            <a:r>
              <a:rPr lang="en-GB" dirty="0"/>
              <a:t>of imperial and metric measurements. For example, we normally use miles</a:t>
            </a:r>
            <a:br>
              <a:rPr lang="en-GB" dirty="0"/>
            </a:br>
            <a:r>
              <a:rPr lang="en-GB" dirty="0"/>
              <a:t>to measure long</a:t>
            </a:r>
            <a:br>
              <a:rPr lang="en-GB" dirty="0"/>
            </a:br>
            <a:r>
              <a:rPr lang="en-GB" dirty="0"/>
              <a:t>distances. </a:t>
            </a:r>
          </a:p>
        </p:txBody>
      </p:sp>
    </p:spTree>
    <p:extLst>
      <p:ext uri="{BB962C8B-B14F-4D97-AF65-F5344CB8AC3E}">
        <p14:creationId xmlns:p14="http://schemas.microsoft.com/office/powerpoint/2010/main" val="274954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73229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nodeType="click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229 1.85185E-6 L -1.46441 1.85185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"/>
                            </p:stCondLst>
                            <p:childTnLst>
                              <p:par>
                                <p:cTn id="152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8" grpId="0" animBg="1"/>
      <p:bldP spid="69" grpId="0" animBg="1"/>
      <p:bldP spid="72" grpId="0" animBg="1"/>
      <p:bldP spid="24" grpId="0" animBg="1"/>
      <p:bldP spid="24" grpId="1" animBg="1"/>
      <p:bldP spid="25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9" grpId="0" animBg="1"/>
      <p:bldP spid="90" grpId="0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52CD79-D7EB-4BDC-B9D5-0CD34989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1200"/>
            <a:ext cx="7632854" cy="4102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6113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Which are the most common metric units of mass?</a:t>
            </a:r>
          </a:p>
        </p:txBody>
      </p:sp>
      <p:sp>
        <p:nvSpPr>
          <p:cNvPr id="8" name="Rectangle 7"/>
          <p:cNvSpPr/>
          <p:nvPr/>
        </p:nvSpPr>
        <p:spPr>
          <a:xfrm>
            <a:off x="780899" y="697112"/>
            <a:ext cx="75822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Introducing Imperial Measurements</a:t>
            </a:r>
            <a:endParaRPr lang="en-GB" sz="3600" b="1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A3FCC8B2-8F4F-4794-9CC6-9BBF3DDBE538}"/>
              </a:ext>
            </a:extLst>
          </p:cNvPr>
          <p:cNvSpPr/>
          <p:nvPr/>
        </p:nvSpPr>
        <p:spPr>
          <a:xfrm>
            <a:off x="6009951" y="4795659"/>
            <a:ext cx="2322864" cy="778252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row: Pentagon 109">
            <a:extLst>
              <a:ext uri="{FF2B5EF4-FFF2-40B4-BE49-F238E27FC236}">
                <a16:creationId xmlns:a16="http://schemas.microsoft.com/office/drawing/2014/main" xmlns="" id="{51F25216-D09A-4C4E-BAA2-8B53B1324A0A}"/>
              </a:ext>
            </a:extLst>
          </p:cNvPr>
          <p:cNvSpPr/>
          <p:nvPr/>
        </p:nvSpPr>
        <p:spPr>
          <a:xfrm flipH="1" flipV="1">
            <a:off x="6028759" y="3980009"/>
            <a:ext cx="502450" cy="1166568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111" name="Flowchart: Data 44">
            <a:extLst>
              <a:ext uri="{FF2B5EF4-FFF2-40B4-BE49-F238E27FC236}">
                <a16:creationId xmlns:a16="http://schemas.microsoft.com/office/drawing/2014/main" xmlns="" id="{D59D3D58-23CA-4B0D-8C83-6775EDACB5DF}"/>
              </a:ext>
            </a:extLst>
          </p:cNvPr>
          <p:cNvSpPr/>
          <p:nvPr/>
        </p:nvSpPr>
        <p:spPr>
          <a:xfrm rot="5400000" flipV="1">
            <a:off x="5434190" y="4404515"/>
            <a:ext cx="1334836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26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281 w 10000"/>
              <a:gd name="connsiteY1" fmla="*/ 0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281" y="0"/>
                </a:lnTo>
                <a:lnTo>
                  <a:pt x="10000" y="0"/>
                </a:lnTo>
                <a:lnTo>
                  <a:pt x="8697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row: Pentagon 111">
            <a:extLst>
              <a:ext uri="{FF2B5EF4-FFF2-40B4-BE49-F238E27FC236}">
                <a16:creationId xmlns:a16="http://schemas.microsoft.com/office/drawing/2014/main" xmlns="" id="{3245C360-F334-4E99-952A-92D0DEE40830}"/>
              </a:ext>
            </a:extLst>
          </p:cNvPr>
          <p:cNvSpPr/>
          <p:nvPr/>
        </p:nvSpPr>
        <p:spPr>
          <a:xfrm flipH="1" flipV="1">
            <a:off x="1647821" y="3983410"/>
            <a:ext cx="4380938" cy="1162574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Pentagon 112">
            <a:extLst>
              <a:ext uri="{FF2B5EF4-FFF2-40B4-BE49-F238E27FC236}">
                <a16:creationId xmlns:a16="http://schemas.microsoft.com/office/drawing/2014/main" xmlns="" id="{7B6D05B3-9F42-4C00-AEEA-0731E5BDEF26}"/>
              </a:ext>
            </a:extLst>
          </p:cNvPr>
          <p:cNvSpPr/>
          <p:nvPr/>
        </p:nvSpPr>
        <p:spPr>
          <a:xfrm flipH="1">
            <a:off x="1647825" y="3811150"/>
            <a:ext cx="4527832" cy="1162574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The most common imperial units of mass are ounces, pounds and stone. </a:t>
            </a:r>
          </a:p>
          <a:p>
            <a:pPr algn="ctr"/>
            <a:r>
              <a:rPr lang="en-GB" dirty="0">
                <a:latin typeface="Twinkl" pitchFamily="2" charset="0"/>
              </a:rPr>
              <a:t>Some people have weighing scales that measure in imperial units.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03DA56-0C75-4B25-966E-F9C2C8A16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51" y="2361520"/>
            <a:ext cx="2322864" cy="3061287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E67CF9B2-AB22-412A-B5F3-E4CB9FA77BEC}"/>
              </a:ext>
            </a:extLst>
          </p:cNvPr>
          <p:cNvSpPr/>
          <p:nvPr/>
        </p:nvSpPr>
        <p:spPr>
          <a:xfrm>
            <a:off x="755650" y="156311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Grams and kilograms.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E413F313-BF06-481F-8103-D232EF04FDF6}"/>
              </a:ext>
            </a:extLst>
          </p:cNvPr>
          <p:cNvSpPr/>
          <p:nvPr/>
        </p:nvSpPr>
        <p:spPr>
          <a:xfrm>
            <a:off x="755650" y="1286113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Which are the most common metric units of capacity?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76394205-01C9-4FE0-80C7-BE83A9DE39BD}"/>
              </a:ext>
            </a:extLst>
          </p:cNvPr>
          <p:cNvSpPr/>
          <p:nvPr/>
        </p:nvSpPr>
        <p:spPr>
          <a:xfrm>
            <a:off x="755650" y="156311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Millilitres and litres.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4ECA201D-A551-435D-9CB0-4A9ED32A0E8A}"/>
              </a:ext>
            </a:extLst>
          </p:cNvPr>
          <p:cNvSpPr/>
          <p:nvPr/>
        </p:nvSpPr>
        <p:spPr>
          <a:xfrm>
            <a:off x="6497261" y="4924735"/>
            <a:ext cx="1356253" cy="629793"/>
          </a:xfrm>
          <a:prstGeom prst="ellipse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row: Pentagon 116">
            <a:extLst>
              <a:ext uri="{FF2B5EF4-FFF2-40B4-BE49-F238E27FC236}">
                <a16:creationId xmlns:a16="http://schemas.microsoft.com/office/drawing/2014/main" xmlns="" id="{A46F9B5A-ECB4-4967-8533-877B147CC43D}"/>
              </a:ext>
            </a:extLst>
          </p:cNvPr>
          <p:cNvSpPr/>
          <p:nvPr/>
        </p:nvSpPr>
        <p:spPr>
          <a:xfrm flipH="1" flipV="1">
            <a:off x="6028759" y="3980009"/>
            <a:ext cx="631975" cy="1166568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118" name="Flowchart: Data 44">
            <a:extLst>
              <a:ext uri="{FF2B5EF4-FFF2-40B4-BE49-F238E27FC236}">
                <a16:creationId xmlns:a16="http://schemas.microsoft.com/office/drawing/2014/main" xmlns="" id="{F953AC8D-0BB4-4A76-BEBF-022BE8A4C396}"/>
              </a:ext>
            </a:extLst>
          </p:cNvPr>
          <p:cNvSpPr/>
          <p:nvPr/>
        </p:nvSpPr>
        <p:spPr>
          <a:xfrm rot="5400000" flipV="1">
            <a:off x="5434190" y="4404515"/>
            <a:ext cx="1334836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26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281 w 10000"/>
              <a:gd name="connsiteY1" fmla="*/ 0 h 10000"/>
              <a:gd name="connsiteX2" fmla="*/ 10000 w 10000"/>
              <a:gd name="connsiteY2" fmla="*/ 0 h 10000"/>
              <a:gd name="connsiteX3" fmla="*/ 8697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281" y="0"/>
                </a:lnTo>
                <a:lnTo>
                  <a:pt x="10000" y="0"/>
                </a:lnTo>
                <a:lnTo>
                  <a:pt x="8697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row: Pentagon 118">
            <a:extLst>
              <a:ext uri="{FF2B5EF4-FFF2-40B4-BE49-F238E27FC236}">
                <a16:creationId xmlns:a16="http://schemas.microsoft.com/office/drawing/2014/main" xmlns="" id="{E5357579-9434-47E1-A11F-6077F479AA2B}"/>
              </a:ext>
            </a:extLst>
          </p:cNvPr>
          <p:cNvSpPr/>
          <p:nvPr/>
        </p:nvSpPr>
        <p:spPr>
          <a:xfrm flipH="1" flipV="1">
            <a:off x="1426641" y="3983410"/>
            <a:ext cx="4602118" cy="1162574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row: Pentagon 119">
            <a:extLst>
              <a:ext uri="{FF2B5EF4-FFF2-40B4-BE49-F238E27FC236}">
                <a16:creationId xmlns:a16="http://schemas.microsoft.com/office/drawing/2014/main" xmlns="" id="{5322995E-FE35-4D35-9647-9AC882A247CB}"/>
              </a:ext>
            </a:extLst>
          </p:cNvPr>
          <p:cNvSpPr/>
          <p:nvPr/>
        </p:nvSpPr>
        <p:spPr>
          <a:xfrm flipH="1">
            <a:off x="1419229" y="3811150"/>
            <a:ext cx="4756428" cy="1162574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The most common imperial units of capacity are pints and gallons. We measure milk in pints and some builders use buckets which measure in gallons.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671E81-D658-4279-91E7-65A108E2E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84" y="2540866"/>
            <a:ext cx="1269730" cy="290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0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2" grpId="0" animBg="1"/>
      <p:bldP spid="102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/>
      <p:bldP spid="114" grpId="1"/>
      <p:bldP spid="115" grpId="0"/>
      <p:bldP spid="116" grpId="0"/>
      <p:bldP spid="122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08D6D4-52BB-4037-B5AB-EEAD9D245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3" t="5980" r="7524" b="24130"/>
          <a:stretch/>
        </p:blipFill>
        <p:spPr>
          <a:xfrm>
            <a:off x="755650" y="1981199"/>
            <a:ext cx="7632700" cy="411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0495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Have you heard of any of these imperial units of length before?</a:t>
            </a:r>
          </a:p>
        </p:txBody>
      </p:sp>
      <p:sp>
        <p:nvSpPr>
          <p:cNvPr id="8" name="Rectangle 7"/>
          <p:cNvSpPr/>
          <p:nvPr/>
        </p:nvSpPr>
        <p:spPr>
          <a:xfrm>
            <a:off x="780899" y="697112"/>
            <a:ext cx="75822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Introducing Imperial Measurements</a:t>
            </a:r>
            <a:endParaRPr lang="en-GB" sz="36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6E64D3C-A927-454F-930B-6B0059A1E659}"/>
              </a:ext>
            </a:extLst>
          </p:cNvPr>
          <p:cNvGrpSpPr/>
          <p:nvPr/>
        </p:nvGrpSpPr>
        <p:grpSpPr>
          <a:xfrm>
            <a:off x="1706990" y="1873083"/>
            <a:ext cx="2857500" cy="4234372"/>
            <a:chOff x="1366028" y="2068402"/>
            <a:chExt cx="2857500" cy="423437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45ECBB29-93E4-4043-9C7A-00C02B452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" r="50000"/>
            <a:stretch/>
          </p:blipFill>
          <p:spPr>
            <a:xfrm>
              <a:off x="1366028" y="2068402"/>
              <a:ext cx="2857500" cy="4234372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06DF563D-60E3-43DD-A1AE-AAFBD147D990}"/>
                </a:ext>
              </a:extLst>
            </p:cNvPr>
            <p:cNvSpPr/>
            <p:nvPr/>
          </p:nvSpPr>
          <p:spPr>
            <a:xfrm>
              <a:off x="2521455" y="2427028"/>
              <a:ext cx="83382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Kalam" panose="02000000000000000000" pitchFamily="2" charset="0"/>
                  <a:cs typeface="Kalam" panose="02000000000000000000" pitchFamily="2" charset="0"/>
                </a:rPr>
                <a:t>inch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0FB7C5EF-2F15-4707-954C-88D6BDED8EF0}"/>
                </a:ext>
              </a:extLst>
            </p:cNvPr>
            <p:cNvSpPr/>
            <p:nvPr/>
          </p:nvSpPr>
          <p:spPr>
            <a:xfrm>
              <a:off x="2521455" y="3051427"/>
              <a:ext cx="83382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Kalam" panose="02000000000000000000" pitchFamily="2" charset="0"/>
                  <a:cs typeface="Kalam" panose="02000000000000000000" pitchFamily="2" charset="0"/>
                </a:rPr>
                <a:t>foot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3E5A96D5-84BA-4D6F-8A49-06CBF84926AC}"/>
                </a:ext>
              </a:extLst>
            </p:cNvPr>
            <p:cNvSpPr/>
            <p:nvPr/>
          </p:nvSpPr>
          <p:spPr>
            <a:xfrm>
              <a:off x="2521455" y="3675826"/>
              <a:ext cx="83382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Kalam" panose="02000000000000000000" pitchFamily="2" charset="0"/>
                  <a:cs typeface="Kalam" panose="02000000000000000000" pitchFamily="2" charset="0"/>
                </a:rPr>
                <a:t>yard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AC3E83EE-FEF4-49D6-9C52-945B79614291}"/>
                </a:ext>
              </a:extLst>
            </p:cNvPr>
            <p:cNvSpPr/>
            <p:nvPr/>
          </p:nvSpPr>
          <p:spPr>
            <a:xfrm>
              <a:off x="2521455" y="4300224"/>
              <a:ext cx="83382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Kalam" panose="02000000000000000000" pitchFamily="2" charset="0"/>
                  <a:cs typeface="Kalam" panose="02000000000000000000" pitchFamily="2" charset="0"/>
                </a:rPr>
                <a:t>mile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DD795EA8-52F9-4892-8B21-8ABF79CABB15}"/>
              </a:ext>
            </a:extLst>
          </p:cNvPr>
          <p:cNvSpPr/>
          <p:nvPr/>
        </p:nvSpPr>
        <p:spPr>
          <a:xfrm>
            <a:off x="1828368" y="4544635"/>
            <a:ext cx="2608055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Can you name any 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objects that we might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measure the length of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using imperial units?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68FB54E-EA6E-4EA2-9849-245CBADEE413}"/>
              </a:ext>
            </a:extLst>
          </p:cNvPr>
          <p:cNvGrpSpPr/>
          <p:nvPr/>
        </p:nvGrpSpPr>
        <p:grpSpPr>
          <a:xfrm>
            <a:off x="4562795" y="1873083"/>
            <a:ext cx="2857499" cy="4234372"/>
            <a:chOff x="1341481" y="4608753"/>
            <a:chExt cx="2857499" cy="4234372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E6086FEF-0A41-4182-813C-495A53006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281"/>
            <a:stretch/>
          </p:blipFill>
          <p:spPr>
            <a:xfrm>
              <a:off x="1341481" y="4608753"/>
              <a:ext cx="2857499" cy="4234372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35D74FA1-9019-4F84-BD84-43E6667306B8}"/>
                </a:ext>
              </a:extLst>
            </p:cNvPr>
            <p:cNvSpPr/>
            <p:nvPr/>
          </p:nvSpPr>
          <p:spPr>
            <a:xfrm>
              <a:off x="2292312" y="4967379"/>
              <a:ext cx="83382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Kalam" panose="02000000000000000000" pitchFamily="2" charset="0"/>
                  <a:cs typeface="Kalam" panose="02000000000000000000" pitchFamily="2" charset="0"/>
                </a:rPr>
                <a:t>mile</a:t>
              </a: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435EE26C-33AC-4FA8-8499-AE39754699FB}"/>
              </a:ext>
            </a:extLst>
          </p:cNvPr>
          <p:cNvSpPr/>
          <p:nvPr/>
        </p:nvSpPr>
        <p:spPr>
          <a:xfrm>
            <a:off x="4590327" y="3225068"/>
            <a:ext cx="2608055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road sign for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long distances</a:t>
            </a:r>
          </a:p>
          <a:p>
            <a:pPr algn="ctr"/>
            <a:endParaRPr lang="en-GB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speed limit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4E68F4F-45FC-4919-BF11-21F411E4040A}"/>
              </a:ext>
            </a:extLst>
          </p:cNvPr>
          <p:cNvGrpSpPr/>
          <p:nvPr/>
        </p:nvGrpSpPr>
        <p:grpSpPr>
          <a:xfrm>
            <a:off x="4562795" y="1873083"/>
            <a:ext cx="2857499" cy="4234372"/>
            <a:chOff x="1341481" y="4608753"/>
            <a:chExt cx="2857499" cy="423437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8F6DE771-83C4-4077-A63A-BA6EBE92D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281"/>
            <a:stretch/>
          </p:blipFill>
          <p:spPr>
            <a:xfrm>
              <a:off x="1341481" y="4608753"/>
              <a:ext cx="2857499" cy="4234372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1A7EA5DA-6206-4777-B1D2-8944B8420CB3}"/>
                </a:ext>
              </a:extLst>
            </p:cNvPr>
            <p:cNvSpPr/>
            <p:nvPr/>
          </p:nvSpPr>
          <p:spPr>
            <a:xfrm>
              <a:off x="2292312" y="4967379"/>
              <a:ext cx="83382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Kalam" panose="02000000000000000000" pitchFamily="2" charset="0"/>
                  <a:cs typeface="Kalam" panose="02000000000000000000" pitchFamily="2" charset="0"/>
                </a:rPr>
                <a:t>foot</a:t>
              </a: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0349177-7382-4FF5-A8BD-93864C8E46AE}"/>
              </a:ext>
            </a:extLst>
          </p:cNvPr>
          <p:cNvSpPr/>
          <p:nvPr/>
        </p:nvSpPr>
        <p:spPr>
          <a:xfrm>
            <a:off x="4567507" y="3225068"/>
            <a:ext cx="2608055" cy="153040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height of a person</a:t>
            </a:r>
          </a:p>
          <a:p>
            <a:pPr algn="ctr"/>
            <a:endParaRPr lang="en-GB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carpets</a:t>
            </a:r>
          </a:p>
          <a:p>
            <a:pPr algn="ctr"/>
            <a:endParaRPr lang="en-GB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depth of a swimming pool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0BC1CD7-B75D-43A8-84E2-962B879E7CB5}"/>
              </a:ext>
            </a:extLst>
          </p:cNvPr>
          <p:cNvGrpSpPr/>
          <p:nvPr/>
        </p:nvGrpSpPr>
        <p:grpSpPr>
          <a:xfrm>
            <a:off x="1706990" y="1873083"/>
            <a:ext cx="2857500" cy="4234372"/>
            <a:chOff x="-1489465" y="4608753"/>
            <a:chExt cx="2857500" cy="4234372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2D93DC0-CAF5-4273-833A-DBCFD94C8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" r="50000"/>
            <a:stretch/>
          </p:blipFill>
          <p:spPr>
            <a:xfrm>
              <a:off x="-1489465" y="4608753"/>
              <a:ext cx="2857500" cy="4234372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C0CA5C00-81C3-4CB2-A62F-4B65172F64B1}"/>
                </a:ext>
              </a:extLst>
            </p:cNvPr>
            <p:cNvSpPr/>
            <p:nvPr/>
          </p:nvSpPr>
          <p:spPr>
            <a:xfrm>
              <a:off x="-334038" y="4967379"/>
              <a:ext cx="83382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Kalam" panose="02000000000000000000" pitchFamily="2" charset="0"/>
                  <a:cs typeface="Kalam" panose="02000000000000000000" pitchFamily="2" charset="0"/>
                </a:rPr>
                <a:t>inch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54D2EFEB-4C86-4250-88B8-2E78C0AE4511}"/>
              </a:ext>
            </a:extLst>
          </p:cNvPr>
          <p:cNvSpPr/>
          <p:nvPr/>
        </p:nvSpPr>
        <p:spPr>
          <a:xfrm>
            <a:off x="1913769" y="3225068"/>
            <a:ext cx="2608055" cy="153040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pizza</a:t>
            </a:r>
          </a:p>
          <a:p>
            <a:pPr algn="ctr"/>
            <a:endParaRPr lang="en-GB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TV</a:t>
            </a:r>
          </a:p>
          <a:p>
            <a:pPr algn="ctr"/>
            <a:endParaRPr lang="en-GB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clothing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10C73F3E-AD27-4C0A-92CF-2DBFF90D724A}"/>
              </a:ext>
            </a:extLst>
          </p:cNvPr>
          <p:cNvGrpSpPr/>
          <p:nvPr/>
        </p:nvGrpSpPr>
        <p:grpSpPr>
          <a:xfrm>
            <a:off x="1706990" y="1873083"/>
            <a:ext cx="2857500" cy="4234372"/>
            <a:chOff x="-1489465" y="4608753"/>
            <a:chExt cx="2857500" cy="4234372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2B976331-5362-41C9-A2E8-40F341D5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" r="50000"/>
            <a:stretch/>
          </p:blipFill>
          <p:spPr>
            <a:xfrm>
              <a:off x="-1489465" y="4608753"/>
              <a:ext cx="2857500" cy="4234372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ECCC7519-8547-4C9B-BF46-6AA481DF5A19}"/>
                </a:ext>
              </a:extLst>
            </p:cNvPr>
            <p:cNvSpPr/>
            <p:nvPr/>
          </p:nvSpPr>
          <p:spPr>
            <a:xfrm>
              <a:off x="-334038" y="4967379"/>
              <a:ext cx="833824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Kalam" panose="02000000000000000000" pitchFamily="2" charset="0"/>
                  <a:cs typeface="Kalam" panose="02000000000000000000" pitchFamily="2" charset="0"/>
                </a:rPr>
                <a:t>yard</a:t>
              </a: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7BA592BC-E941-40AA-A629-29B95FA34770}"/>
              </a:ext>
            </a:extLst>
          </p:cNvPr>
          <p:cNvSpPr/>
          <p:nvPr/>
        </p:nvSpPr>
        <p:spPr>
          <a:xfrm>
            <a:off x="1927738" y="3225068"/>
            <a:ext cx="2608055" cy="180740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cricket pitch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or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rugby pitch</a:t>
            </a:r>
          </a:p>
          <a:p>
            <a:pPr algn="ctr"/>
            <a:endParaRPr lang="en-GB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road signs for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shorter distances 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9F0D88A-D882-4B16-A9A5-19A8F656C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281"/>
          <a:stretch/>
        </p:blipFill>
        <p:spPr>
          <a:xfrm>
            <a:off x="4562795" y="1873083"/>
            <a:ext cx="2857499" cy="423437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7D25C86E-0CF8-4997-AA30-8553F282A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281"/>
          <a:stretch/>
        </p:blipFill>
        <p:spPr>
          <a:xfrm>
            <a:off x="4562795" y="1873083"/>
            <a:ext cx="2857499" cy="42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7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7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7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Sometimes we need to convert between imperial and metric units.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7421" y="697112"/>
            <a:ext cx="488915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Miles and Kilometres</a:t>
            </a:r>
            <a:endParaRPr lang="en-GB" sz="4000" b="1" dirty="0"/>
          </a:p>
        </p:txBody>
      </p:sp>
      <p:pic>
        <p:nvPicPr>
          <p:cNvPr id="45" name="Whole Class">
            <a:extLst>
              <a:ext uri="{FF2B5EF4-FFF2-40B4-BE49-F238E27FC236}">
                <a16:creationId xmlns:a16="http://schemas.microsoft.com/office/drawing/2014/main" xmlns="" id="{10B883C3-E047-4000-9F51-0E4BD2C6F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38EC86-8F84-4E76-9E87-8EE13DBCFF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9"/>
          <a:stretch/>
        </p:blipFill>
        <p:spPr>
          <a:xfrm>
            <a:off x="755650" y="1981199"/>
            <a:ext cx="7632700" cy="4111625"/>
          </a:xfrm>
          <a:prstGeom prst="rect">
            <a:avLst/>
          </a:prstGeom>
        </p:spPr>
      </p:pic>
      <p:sp>
        <p:nvSpPr>
          <p:cNvPr id="54" name="Arrow: Pentagon 30">
            <a:extLst>
              <a:ext uri="{FF2B5EF4-FFF2-40B4-BE49-F238E27FC236}">
                <a16:creationId xmlns:a16="http://schemas.microsoft.com/office/drawing/2014/main" xmlns="" id="{7A65ED26-EE28-4E55-9BDD-7A11AED614DF}"/>
              </a:ext>
            </a:extLst>
          </p:cNvPr>
          <p:cNvSpPr/>
          <p:nvPr/>
        </p:nvSpPr>
        <p:spPr>
          <a:xfrm rot="16200000">
            <a:off x="2006764" y="3232076"/>
            <a:ext cx="1701156" cy="698335"/>
          </a:xfrm>
          <a:custGeom>
            <a:avLst/>
            <a:gdLst>
              <a:gd name="connsiteX0" fmla="*/ 0 w 1701156"/>
              <a:gd name="connsiteY0" fmla="*/ 0 h 698335"/>
              <a:gd name="connsiteX1" fmla="*/ 1701156 w 1701156"/>
              <a:gd name="connsiteY1" fmla="*/ 0 h 698335"/>
              <a:gd name="connsiteX2" fmla="*/ 1701156 w 1701156"/>
              <a:gd name="connsiteY2" fmla="*/ 349168 h 698335"/>
              <a:gd name="connsiteX3" fmla="*/ 1701156 w 1701156"/>
              <a:gd name="connsiteY3" fmla="*/ 698335 h 698335"/>
              <a:gd name="connsiteX4" fmla="*/ 0 w 1701156"/>
              <a:gd name="connsiteY4" fmla="*/ 698335 h 698335"/>
              <a:gd name="connsiteX5" fmla="*/ 0 w 1701156"/>
              <a:gd name="connsiteY5" fmla="*/ 0 h 698335"/>
              <a:gd name="connsiteX0" fmla="*/ 0 w 1701156"/>
              <a:gd name="connsiteY0" fmla="*/ 0 h 698335"/>
              <a:gd name="connsiteX1" fmla="*/ 1028419 w 1701156"/>
              <a:gd name="connsiteY1" fmla="*/ 107771 h 698335"/>
              <a:gd name="connsiteX2" fmla="*/ 1701156 w 1701156"/>
              <a:gd name="connsiteY2" fmla="*/ 349168 h 698335"/>
              <a:gd name="connsiteX3" fmla="*/ 1701156 w 1701156"/>
              <a:gd name="connsiteY3" fmla="*/ 698335 h 698335"/>
              <a:gd name="connsiteX4" fmla="*/ 0 w 1701156"/>
              <a:gd name="connsiteY4" fmla="*/ 698335 h 698335"/>
              <a:gd name="connsiteX5" fmla="*/ 0 w 1701156"/>
              <a:gd name="connsiteY5" fmla="*/ 0 h 698335"/>
              <a:gd name="connsiteX0" fmla="*/ 0 w 1701156"/>
              <a:gd name="connsiteY0" fmla="*/ 0 h 698335"/>
              <a:gd name="connsiteX1" fmla="*/ 1009369 w 1701156"/>
              <a:gd name="connsiteY1" fmla="*/ 617 h 698335"/>
              <a:gd name="connsiteX2" fmla="*/ 1701156 w 1701156"/>
              <a:gd name="connsiteY2" fmla="*/ 349168 h 698335"/>
              <a:gd name="connsiteX3" fmla="*/ 1701156 w 1701156"/>
              <a:gd name="connsiteY3" fmla="*/ 698335 h 698335"/>
              <a:gd name="connsiteX4" fmla="*/ 0 w 1701156"/>
              <a:gd name="connsiteY4" fmla="*/ 698335 h 698335"/>
              <a:gd name="connsiteX5" fmla="*/ 0 w 1701156"/>
              <a:gd name="connsiteY5" fmla="*/ 0 h 698335"/>
              <a:gd name="connsiteX0" fmla="*/ 0 w 1701156"/>
              <a:gd name="connsiteY0" fmla="*/ 0 h 698335"/>
              <a:gd name="connsiteX1" fmla="*/ 1009369 w 1701156"/>
              <a:gd name="connsiteY1" fmla="*/ 617 h 698335"/>
              <a:gd name="connsiteX2" fmla="*/ 1701156 w 1701156"/>
              <a:gd name="connsiteY2" fmla="*/ 698335 h 698335"/>
              <a:gd name="connsiteX3" fmla="*/ 0 w 1701156"/>
              <a:gd name="connsiteY3" fmla="*/ 698335 h 698335"/>
              <a:gd name="connsiteX4" fmla="*/ 0 w 1701156"/>
              <a:gd name="connsiteY4" fmla="*/ 0 h 69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156" h="698335">
                <a:moveTo>
                  <a:pt x="0" y="0"/>
                </a:moveTo>
                <a:lnTo>
                  <a:pt x="1009369" y="617"/>
                </a:lnTo>
                <a:lnTo>
                  <a:pt x="1701156" y="698335"/>
                </a:lnTo>
                <a:lnTo>
                  <a:pt x="0" y="69833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61" name="Arrow: Pentagon 30">
            <a:extLst>
              <a:ext uri="{FF2B5EF4-FFF2-40B4-BE49-F238E27FC236}">
                <a16:creationId xmlns:a16="http://schemas.microsoft.com/office/drawing/2014/main" xmlns="" id="{3D60EC61-D0A4-4E02-8FE4-4685AB0705B5}"/>
              </a:ext>
            </a:extLst>
          </p:cNvPr>
          <p:cNvSpPr/>
          <p:nvPr/>
        </p:nvSpPr>
        <p:spPr>
          <a:xfrm rot="16200000">
            <a:off x="1834846" y="3050477"/>
            <a:ext cx="1701156" cy="698335"/>
          </a:xfrm>
          <a:custGeom>
            <a:avLst/>
            <a:gdLst>
              <a:gd name="connsiteX0" fmla="*/ 0 w 1701156"/>
              <a:gd name="connsiteY0" fmla="*/ 0 h 698335"/>
              <a:gd name="connsiteX1" fmla="*/ 1701156 w 1701156"/>
              <a:gd name="connsiteY1" fmla="*/ 0 h 698335"/>
              <a:gd name="connsiteX2" fmla="*/ 1701156 w 1701156"/>
              <a:gd name="connsiteY2" fmla="*/ 349168 h 698335"/>
              <a:gd name="connsiteX3" fmla="*/ 1701156 w 1701156"/>
              <a:gd name="connsiteY3" fmla="*/ 698335 h 698335"/>
              <a:gd name="connsiteX4" fmla="*/ 0 w 1701156"/>
              <a:gd name="connsiteY4" fmla="*/ 698335 h 698335"/>
              <a:gd name="connsiteX5" fmla="*/ 0 w 1701156"/>
              <a:gd name="connsiteY5" fmla="*/ 0 h 698335"/>
              <a:gd name="connsiteX0" fmla="*/ 0 w 1701156"/>
              <a:gd name="connsiteY0" fmla="*/ 0 h 698335"/>
              <a:gd name="connsiteX1" fmla="*/ 1028419 w 1701156"/>
              <a:gd name="connsiteY1" fmla="*/ 107771 h 698335"/>
              <a:gd name="connsiteX2" fmla="*/ 1701156 w 1701156"/>
              <a:gd name="connsiteY2" fmla="*/ 349168 h 698335"/>
              <a:gd name="connsiteX3" fmla="*/ 1701156 w 1701156"/>
              <a:gd name="connsiteY3" fmla="*/ 698335 h 698335"/>
              <a:gd name="connsiteX4" fmla="*/ 0 w 1701156"/>
              <a:gd name="connsiteY4" fmla="*/ 698335 h 698335"/>
              <a:gd name="connsiteX5" fmla="*/ 0 w 1701156"/>
              <a:gd name="connsiteY5" fmla="*/ 0 h 698335"/>
              <a:gd name="connsiteX0" fmla="*/ 0 w 1701156"/>
              <a:gd name="connsiteY0" fmla="*/ 0 h 698335"/>
              <a:gd name="connsiteX1" fmla="*/ 1009369 w 1701156"/>
              <a:gd name="connsiteY1" fmla="*/ 617 h 698335"/>
              <a:gd name="connsiteX2" fmla="*/ 1701156 w 1701156"/>
              <a:gd name="connsiteY2" fmla="*/ 349168 h 698335"/>
              <a:gd name="connsiteX3" fmla="*/ 1701156 w 1701156"/>
              <a:gd name="connsiteY3" fmla="*/ 698335 h 698335"/>
              <a:gd name="connsiteX4" fmla="*/ 0 w 1701156"/>
              <a:gd name="connsiteY4" fmla="*/ 698335 h 698335"/>
              <a:gd name="connsiteX5" fmla="*/ 0 w 1701156"/>
              <a:gd name="connsiteY5" fmla="*/ 0 h 698335"/>
              <a:gd name="connsiteX0" fmla="*/ 0 w 1701156"/>
              <a:gd name="connsiteY0" fmla="*/ 0 h 698335"/>
              <a:gd name="connsiteX1" fmla="*/ 1009369 w 1701156"/>
              <a:gd name="connsiteY1" fmla="*/ 617 h 698335"/>
              <a:gd name="connsiteX2" fmla="*/ 1701156 w 1701156"/>
              <a:gd name="connsiteY2" fmla="*/ 698335 h 698335"/>
              <a:gd name="connsiteX3" fmla="*/ 0 w 1701156"/>
              <a:gd name="connsiteY3" fmla="*/ 698335 h 698335"/>
              <a:gd name="connsiteX4" fmla="*/ 0 w 1701156"/>
              <a:gd name="connsiteY4" fmla="*/ 0 h 69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156" h="698335">
                <a:moveTo>
                  <a:pt x="0" y="0"/>
                </a:moveTo>
                <a:lnTo>
                  <a:pt x="1009369" y="617"/>
                </a:lnTo>
                <a:lnTo>
                  <a:pt x="1701156" y="698335"/>
                </a:lnTo>
                <a:lnTo>
                  <a:pt x="0" y="698335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DC25EF-AB97-4A39-87A3-67F8F4D9A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107204"/>
            <a:ext cx="5854156" cy="2985620"/>
          </a:xfrm>
          <a:prstGeom prst="rect">
            <a:avLst/>
          </a:prstGeom>
        </p:spPr>
      </p:pic>
      <p:sp>
        <p:nvSpPr>
          <p:cNvPr id="62" name="Arrow: Pentagon 61">
            <a:extLst>
              <a:ext uri="{FF2B5EF4-FFF2-40B4-BE49-F238E27FC236}">
                <a16:creationId xmlns:a16="http://schemas.microsoft.com/office/drawing/2014/main" xmlns="" id="{7184E6E8-8D92-4E29-AC69-0533F55E6D95}"/>
              </a:ext>
            </a:extLst>
          </p:cNvPr>
          <p:cNvSpPr/>
          <p:nvPr/>
        </p:nvSpPr>
        <p:spPr>
          <a:xfrm flipV="1">
            <a:off x="3206510" y="2730665"/>
            <a:ext cx="4006473" cy="698335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Pentagon 62">
            <a:extLst>
              <a:ext uri="{FF2B5EF4-FFF2-40B4-BE49-F238E27FC236}">
                <a16:creationId xmlns:a16="http://schemas.microsoft.com/office/drawing/2014/main" xmlns="" id="{0A8FEDC1-CF73-4A5C-8EF7-775B107D396B}"/>
              </a:ext>
            </a:extLst>
          </p:cNvPr>
          <p:cNvSpPr/>
          <p:nvPr/>
        </p:nvSpPr>
        <p:spPr>
          <a:xfrm>
            <a:off x="3034592" y="2550826"/>
            <a:ext cx="4156959" cy="698335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For example, we might want to use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a map from another country.</a:t>
            </a:r>
          </a:p>
        </p:txBody>
      </p:sp>
      <p:sp>
        <p:nvSpPr>
          <p:cNvPr id="69" name="Arrow: Pentagon 68">
            <a:extLst>
              <a:ext uri="{FF2B5EF4-FFF2-40B4-BE49-F238E27FC236}">
                <a16:creationId xmlns:a16="http://schemas.microsoft.com/office/drawing/2014/main" xmlns="" id="{9E241127-277F-4E42-84D6-6358ED6D72B6}"/>
              </a:ext>
            </a:extLst>
          </p:cNvPr>
          <p:cNvSpPr/>
          <p:nvPr/>
        </p:nvSpPr>
        <p:spPr>
          <a:xfrm flipV="1">
            <a:off x="2935337" y="3752337"/>
            <a:ext cx="1014522" cy="698335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72" name="Flowchart: Data 71">
            <a:extLst>
              <a:ext uri="{FF2B5EF4-FFF2-40B4-BE49-F238E27FC236}">
                <a16:creationId xmlns:a16="http://schemas.microsoft.com/office/drawing/2014/main" xmlns="" id="{87199580-D651-4EE2-B026-5EF482339E5C}"/>
              </a:ext>
            </a:extLst>
          </p:cNvPr>
          <p:cNvSpPr/>
          <p:nvPr/>
        </p:nvSpPr>
        <p:spPr>
          <a:xfrm rot="16200000" flipH="1" flipV="1">
            <a:off x="3437816" y="3939992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Pentagon 72">
            <a:extLst>
              <a:ext uri="{FF2B5EF4-FFF2-40B4-BE49-F238E27FC236}">
                <a16:creationId xmlns:a16="http://schemas.microsoft.com/office/drawing/2014/main" xmlns="" id="{71802F15-F0A5-4EFE-85E4-16D1A8F51799}"/>
              </a:ext>
            </a:extLst>
          </p:cNvPr>
          <p:cNvSpPr/>
          <p:nvPr/>
        </p:nvSpPr>
        <p:spPr>
          <a:xfrm flipV="1">
            <a:off x="3949859" y="3752337"/>
            <a:ext cx="4006473" cy="698335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Pentagon 73">
            <a:extLst>
              <a:ext uri="{FF2B5EF4-FFF2-40B4-BE49-F238E27FC236}">
                <a16:creationId xmlns:a16="http://schemas.microsoft.com/office/drawing/2014/main" xmlns="" id="{323F25AF-B4D5-4B94-81DD-49B5409391DE}"/>
              </a:ext>
            </a:extLst>
          </p:cNvPr>
          <p:cNvSpPr/>
          <p:nvPr/>
        </p:nvSpPr>
        <p:spPr>
          <a:xfrm>
            <a:off x="3799372" y="3580077"/>
            <a:ext cx="4156959" cy="698335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≈ This sign means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‘approximately equal to’.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06EF29C-31E5-4A4C-B0B7-9BEDF9E696CD}"/>
              </a:ext>
            </a:extLst>
          </p:cNvPr>
          <p:cNvGrpSpPr/>
          <p:nvPr/>
        </p:nvGrpSpPr>
        <p:grpSpPr>
          <a:xfrm>
            <a:off x="1517486" y="2655020"/>
            <a:ext cx="2165242" cy="2516503"/>
            <a:chOff x="2801043" y="2799244"/>
            <a:chExt cx="2165242" cy="251650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35D33138-BD12-4EB2-A506-750C88BD7EAA}"/>
                </a:ext>
              </a:extLst>
            </p:cNvPr>
            <p:cNvSpPr/>
            <p:nvPr/>
          </p:nvSpPr>
          <p:spPr>
            <a:xfrm>
              <a:off x="2801043" y="3155480"/>
              <a:ext cx="2160267" cy="21602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80CAF608-65BA-4F6C-9B91-1DAD1E3D7BA3}"/>
                </a:ext>
              </a:extLst>
            </p:cNvPr>
            <p:cNvSpPr/>
            <p:nvPr/>
          </p:nvSpPr>
          <p:spPr>
            <a:xfrm>
              <a:off x="3591410" y="2856039"/>
              <a:ext cx="601133" cy="6011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59683D52-5050-4D5A-849F-0D8D6A44FDF2}"/>
                </a:ext>
              </a:extLst>
            </p:cNvPr>
            <p:cNvSpPr txBox="1"/>
            <p:nvPr/>
          </p:nvSpPr>
          <p:spPr>
            <a:xfrm>
              <a:off x="3591410" y="2799244"/>
              <a:ext cx="601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Twinkl" pitchFamily="2" charset="0"/>
                  <a:sym typeface="Wingdings" panose="05000000000000000000" pitchFamily="2" charset="2"/>
                </a:rPr>
                <a:t>!</a:t>
              </a:r>
              <a:endParaRPr lang="en-GB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F3C2BD7D-F258-4567-BDD8-62DB343F5BFE}"/>
                </a:ext>
              </a:extLst>
            </p:cNvPr>
            <p:cNvSpPr/>
            <p:nvPr/>
          </p:nvSpPr>
          <p:spPr>
            <a:xfrm>
              <a:off x="2806018" y="4024411"/>
              <a:ext cx="216026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5 miles ≈ 8km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EE11261-AC41-4B1F-A5CC-3EFCE0672A69}"/>
              </a:ext>
            </a:extLst>
          </p:cNvPr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5 miles ≈ 8km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5A342553-A7E1-4438-AEE6-A130DF479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1"/>
          <a:stretch/>
        </p:blipFill>
        <p:spPr>
          <a:xfrm>
            <a:off x="5518692" y="2091144"/>
            <a:ext cx="2310821" cy="40016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1C9BEF9-6D25-4A7C-9B25-E92A5BD0E59F}"/>
              </a:ext>
            </a:extLst>
          </p:cNvPr>
          <p:cNvGrpSpPr/>
          <p:nvPr/>
        </p:nvGrpSpPr>
        <p:grpSpPr>
          <a:xfrm>
            <a:off x="2099760" y="1877328"/>
            <a:ext cx="3155985" cy="2743666"/>
            <a:chOff x="2099760" y="1877328"/>
            <a:chExt cx="3155985" cy="27436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1A918CC-E3A5-481A-88AE-B60A7E40D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47866" flipV="1">
              <a:off x="2305920" y="1671168"/>
              <a:ext cx="2743666" cy="315598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6740F5A-4172-49C3-8E63-844E754DF5F2}"/>
                </a:ext>
              </a:extLst>
            </p:cNvPr>
            <p:cNvSpPr/>
            <p:nvPr/>
          </p:nvSpPr>
          <p:spPr>
            <a:xfrm>
              <a:off x="2441295" y="2673136"/>
              <a:ext cx="233141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How many kilometres are approximately equal to 10 miles?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382429-6301-4E99-A29A-5473C97287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2"/>
          <a:stretch/>
        </p:blipFill>
        <p:spPr>
          <a:xfrm>
            <a:off x="4523956" y="2091144"/>
            <a:ext cx="3126802" cy="400168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82171FA-E0D7-4152-99EF-FBEDF21FA9AF}"/>
              </a:ext>
            </a:extLst>
          </p:cNvPr>
          <p:cNvGrpSpPr/>
          <p:nvPr/>
        </p:nvGrpSpPr>
        <p:grpSpPr>
          <a:xfrm>
            <a:off x="2494619" y="2201757"/>
            <a:ext cx="3383232" cy="1908536"/>
            <a:chOff x="2494619" y="2201757"/>
            <a:chExt cx="3383232" cy="190853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B5A05E6-4453-40A3-92DE-48BA41A10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9835394-5E6F-4A58-9FEE-1A37DFAD7A91}"/>
                </a:ext>
              </a:extLst>
            </p:cNvPr>
            <p:cNvSpPr/>
            <p:nvPr/>
          </p:nvSpPr>
          <p:spPr>
            <a:xfrm>
              <a:off x="2508174" y="2566113"/>
              <a:ext cx="283863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10 miles ≈ 16km</a:t>
              </a:r>
            </a:p>
            <a:p>
              <a:pPr algn="ctr"/>
              <a:r>
                <a:rPr lang="en-GB" dirty="0"/>
                <a:t>How did you calculate</a:t>
              </a:r>
              <a:br>
                <a:rPr lang="en-GB" dirty="0"/>
              </a:br>
              <a:r>
                <a:rPr lang="en-GB" dirty="0"/>
                <a:t>this approximate equivalence?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341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4" grpId="0" animBg="1"/>
      <p:bldP spid="54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9" grpId="0" animBg="1"/>
      <p:bldP spid="69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A6E36A-EFBC-417E-936F-D7B188102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1200"/>
            <a:ext cx="7632854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Many rulers show measurements in both centimetres and inches.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6056" y="697112"/>
            <a:ext cx="549188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Inches and Centimetres</a:t>
            </a:r>
            <a:endParaRPr lang="en-GB" sz="4000" b="1" dirty="0"/>
          </a:p>
        </p:txBody>
      </p:sp>
      <p:pic>
        <p:nvPicPr>
          <p:cNvPr id="29" name="Talking Partners">
            <a:extLst>
              <a:ext uri="{FF2B5EF4-FFF2-40B4-BE49-F238E27FC236}">
                <a16:creationId xmlns:a16="http://schemas.microsoft.com/office/drawing/2014/main" xmlns="" id="{0B345EF7-D12B-4FA2-9871-30C021B53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5C6A6C7-F892-43F7-B594-DC37F8C36FAD}"/>
              </a:ext>
            </a:extLst>
          </p:cNvPr>
          <p:cNvGrpSpPr/>
          <p:nvPr/>
        </p:nvGrpSpPr>
        <p:grpSpPr>
          <a:xfrm>
            <a:off x="1360091" y="3436435"/>
            <a:ext cx="2805732" cy="2583511"/>
            <a:chOff x="1565571" y="3436435"/>
            <a:chExt cx="2805732" cy="25835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C719846-6521-4154-8E0E-2987EF000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65573" y="3436435"/>
              <a:ext cx="2805730" cy="258351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926A876F-296D-4F87-B530-3DF2B65A4CF9}"/>
                </a:ext>
              </a:extLst>
            </p:cNvPr>
            <p:cNvSpPr/>
            <p:nvPr/>
          </p:nvSpPr>
          <p:spPr>
            <a:xfrm>
              <a:off x="1565571" y="4379741"/>
              <a:ext cx="280573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My teacher has</a:t>
              </a:r>
              <a:br>
                <a:rPr lang="en-GB" dirty="0"/>
              </a:br>
              <a:r>
                <a:rPr lang="en-GB" dirty="0"/>
                <a:t>asked me to measure the length of the hall. I’m going to measure it</a:t>
              </a:r>
              <a:br>
                <a:rPr lang="en-GB" dirty="0"/>
              </a:br>
              <a:r>
                <a:rPr lang="en-GB" dirty="0"/>
                <a:t>in inches!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7FB6EE-76AF-4337-8E7C-54AFAC240685}"/>
              </a:ext>
            </a:extLst>
          </p:cNvPr>
          <p:cNvGrpSpPr/>
          <p:nvPr/>
        </p:nvGrpSpPr>
        <p:grpSpPr>
          <a:xfrm>
            <a:off x="3760342" y="2199345"/>
            <a:ext cx="2680232" cy="1746973"/>
            <a:chOff x="3760342" y="2199345"/>
            <a:chExt cx="2680232" cy="174697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6BADD5C4-13CA-4532-A7F5-4A5A09163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0342" y="2199345"/>
              <a:ext cx="2680232" cy="174697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05C530E-AFB9-495F-B0DC-0876734FEFCE}"/>
                </a:ext>
              </a:extLst>
            </p:cNvPr>
            <p:cNvSpPr/>
            <p:nvPr/>
          </p:nvSpPr>
          <p:spPr>
            <a:xfrm>
              <a:off x="4018171" y="2625827"/>
              <a:ext cx="1869896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Are you sure that’s the right unit to use?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27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BA3E45E-13D7-4491-B11F-2CE333417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9752"/>
            <a:ext cx="7632854" cy="410906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90CC6D3-16A6-4EFD-9918-932D2BAC0D47}"/>
              </a:ext>
            </a:extLst>
          </p:cNvPr>
          <p:cNvSpPr/>
          <p:nvPr/>
        </p:nvSpPr>
        <p:spPr>
          <a:xfrm rot="311745">
            <a:off x="4890615" y="4233965"/>
            <a:ext cx="2805344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Can you prove that an inch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is two and a half times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larger than a centimetre?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CA064F9-FDC0-4133-AAC3-6CE31BC6325B}"/>
              </a:ext>
            </a:extLst>
          </p:cNvPr>
          <p:cNvSpPr/>
          <p:nvPr/>
        </p:nvSpPr>
        <p:spPr>
          <a:xfrm>
            <a:off x="1277561" y="2456132"/>
            <a:ext cx="2805344" cy="31923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Measure each of the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following classroom objects. </a:t>
            </a:r>
          </a:p>
          <a:p>
            <a:pPr algn="ctr"/>
            <a:endParaRPr lang="en-GB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First, measure the object in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centimetres. Then, measure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it in inches to the nearest</a:t>
            </a: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half-inch.</a:t>
            </a:r>
          </a:p>
          <a:p>
            <a:pPr algn="ctr"/>
            <a:endParaRPr lang="en-GB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pencil	book</a:t>
            </a:r>
          </a:p>
          <a:p>
            <a:pPr algn="ctr"/>
            <a:endParaRPr lang="en-GB" dirty="0">
              <a:latin typeface="Kalam" panose="02000000000000000000" pitchFamily="2" charset="0"/>
              <a:cs typeface="Kalam" panose="02000000000000000000" pitchFamily="2" charset="0"/>
            </a:endParaRPr>
          </a:p>
          <a:p>
            <a:pPr algn="ctr"/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rubber	table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xmlns="" id="{57174E3E-6B29-4425-BB95-F350343AD92D}"/>
              </a:ext>
            </a:extLst>
          </p:cNvPr>
          <p:cNvSpPr/>
          <p:nvPr/>
        </p:nvSpPr>
        <p:spPr>
          <a:xfrm flipV="1">
            <a:off x="3183626" y="3759780"/>
            <a:ext cx="1014522" cy="698335"/>
          </a:xfrm>
          <a:prstGeom prst="homePlate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ink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28162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Look at your ruler.</a:t>
            </a:r>
            <a:br>
              <a:rPr lang="en-GB" dirty="0"/>
            </a:br>
            <a:r>
              <a:rPr lang="en-GB" dirty="0"/>
              <a:t>How many centimetres are approximately equal to one inch?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6056" y="697112"/>
            <a:ext cx="549188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Inches and Centimetres</a:t>
            </a:r>
            <a:endParaRPr lang="en-GB" sz="4000" b="1" dirty="0"/>
          </a:p>
        </p:txBody>
      </p:sp>
      <p:pic>
        <p:nvPicPr>
          <p:cNvPr id="29" name="Talking Partners">
            <a:extLst>
              <a:ext uri="{FF2B5EF4-FFF2-40B4-BE49-F238E27FC236}">
                <a16:creationId xmlns:a16="http://schemas.microsoft.com/office/drawing/2014/main" xmlns="" id="{0B345EF7-D12B-4FA2-9871-30C021B53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B3BBE37-AF7E-4562-9D4B-E85177708C45}"/>
              </a:ext>
            </a:extLst>
          </p:cNvPr>
          <p:cNvGrpSpPr/>
          <p:nvPr/>
        </p:nvGrpSpPr>
        <p:grpSpPr>
          <a:xfrm>
            <a:off x="883579" y="2640623"/>
            <a:ext cx="5486400" cy="3452202"/>
            <a:chOff x="883579" y="2640623"/>
            <a:chExt cx="5486400" cy="345220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B638E6B-6061-4540-B910-234B26F62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64" t="31191" r="43924" b="33547"/>
            <a:stretch/>
          </p:blipFill>
          <p:spPr>
            <a:xfrm>
              <a:off x="2094900" y="3122893"/>
              <a:ext cx="1983940" cy="29699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BAB14DD-687B-4CAE-BC1D-BABDB586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9939">
              <a:off x="883579" y="2640623"/>
              <a:ext cx="5486400" cy="10310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70766FE-3A9A-4E17-80EE-F41B77333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9" t="31191" r="26325" b="60331"/>
            <a:stretch/>
          </p:blipFill>
          <p:spPr>
            <a:xfrm>
              <a:off x="2779555" y="3156161"/>
              <a:ext cx="598925" cy="714053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AF96BB9-5105-4C10-A2A6-BBCB64D5C45A}"/>
              </a:ext>
            </a:extLst>
          </p:cNvPr>
          <p:cNvCxnSpPr>
            <a:cxnSpLocks/>
          </p:cNvCxnSpPr>
          <p:nvPr/>
        </p:nvCxnSpPr>
        <p:spPr>
          <a:xfrm flipV="1">
            <a:off x="1864074" y="2452551"/>
            <a:ext cx="134543" cy="947281"/>
          </a:xfrm>
          <a:prstGeom prst="line">
            <a:avLst/>
          </a:prstGeom>
          <a:ln w="2857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owchart: Data 35">
            <a:extLst>
              <a:ext uri="{FF2B5EF4-FFF2-40B4-BE49-F238E27FC236}">
                <a16:creationId xmlns:a16="http://schemas.microsoft.com/office/drawing/2014/main" xmlns="" id="{050BDF24-01D2-48E0-8795-162190D270C5}"/>
              </a:ext>
            </a:extLst>
          </p:cNvPr>
          <p:cNvSpPr/>
          <p:nvPr/>
        </p:nvSpPr>
        <p:spPr>
          <a:xfrm rot="16200000" flipH="1" flipV="1">
            <a:off x="3686105" y="3947435"/>
            <a:ext cx="873600" cy="150484"/>
          </a:xfrm>
          <a:prstGeom prst="flowChartInputOutp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xmlns="" id="{6E72363C-A5BB-45E6-B10C-9A61B07CF1F0}"/>
              </a:ext>
            </a:extLst>
          </p:cNvPr>
          <p:cNvSpPr/>
          <p:nvPr/>
        </p:nvSpPr>
        <p:spPr>
          <a:xfrm flipV="1">
            <a:off x="4198148" y="3759780"/>
            <a:ext cx="4006473" cy="698335"/>
          </a:xfrm>
          <a:prstGeom prst="homePlate">
            <a:avLst>
              <a:gd name="adj" fmla="val 49211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xmlns="" id="{D2A8D9BC-404B-48D7-B6DF-F3087170B7B5}"/>
              </a:ext>
            </a:extLst>
          </p:cNvPr>
          <p:cNvSpPr/>
          <p:nvPr/>
        </p:nvSpPr>
        <p:spPr>
          <a:xfrm>
            <a:off x="4047661" y="3587520"/>
            <a:ext cx="4156959" cy="698335"/>
          </a:xfrm>
          <a:prstGeom prst="homePlate">
            <a:avLst>
              <a:gd name="adj" fmla="val 491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2½ centimetres (or 2.5cm) are approximately equal to one inch.</a:t>
            </a:r>
          </a:p>
        </p:txBody>
      </p:sp>
      <p:sp>
        <p:nvSpPr>
          <p:cNvPr id="47" name="Arrow: Pentagon 46">
            <a:extLst>
              <a:ext uri="{FF2B5EF4-FFF2-40B4-BE49-F238E27FC236}">
                <a16:creationId xmlns:a16="http://schemas.microsoft.com/office/drawing/2014/main" xmlns="" id="{257A799C-6430-4825-9793-87AAAF24B90D}"/>
              </a:ext>
            </a:extLst>
          </p:cNvPr>
          <p:cNvSpPr/>
          <p:nvPr/>
        </p:nvSpPr>
        <p:spPr>
          <a:xfrm rot="16200000" flipH="1">
            <a:off x="1394223" y="1868749"/>
            <a:ext cx="2792718" cy="3036687"/>
          </a:xfrm>
          <a:prstGeom prst="homePlate">
            <a:avLst>
              <a:gd name="adj" fmla="val 18978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48" name="Flowchart: Data 28">
            <a:extLst>
              <a:ext uri="{FF2B5EF4-FFF2-40B4-BE49-F238E27FC236}">
                <a16:creationId xmlns:a16="http://schemas.microsoft.com/office/drawing/2014/main" xmlns="" id="{8650D040-1DA1-4174-B19D-15E51DB6C02E}"/>
              </a:ext>
            </a:extLst>
          </p:cNvPr>
          <p:cNvSpPr/>
          <p:nvPr/>
        </p:nvSpPr>
        <p:spPr>
          <a:xfrm flipH="1">
            <a:off x="1095298" y="1839842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xmlns="" id="{A1B15262-AD11-4D92-9273-4DB0DAC74A9F}"/>
              </a:ext>
            </a:extLst>
          </p:cNvPr>
          <p:cNvSpPr/>
          <p:nvPr/>
        </p:nvSpPr>
        <p:spPr>
          <a:xfrm rot="16200000" flipH="1">
            <a:off x="1217287" y="1717857"/>
            <a:ext cx="2792717" cy="3036687"/>
          </a:xfrm>
          <a:prstGeom prst="homePlate">
            <a:avLst>
              <a:gd name="adj" fmla="val 175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GB" dirty="0"/>
              <a:t>When you measure the same object using two different units of measurement,</a:t>
            </a:r>
            <a:br>
              <a:rPr lang="en-GB" dirty="0"/>
            </a:br>
            <a:r>
              <a:rPr lang="en-GB" dirty="0"/>
              <a:t>you should see that the measurement recorded</a:t>
            </a:r>
            <a:br>
              <a:rPr lang="en-GB" dirty="0"/>
            </a:br>
            <a:r>
              <a:rPr lang="en-GB" dirty="0"/>
              <a:t>in cm is two and a half</a:t>
            </a:r>
            <a:br>
              <a:rPr lang="en-GB" dirty="0"/>
            </a:br>
            <a:r>
              <a:rPr lang="en-GB" dirty="0"/>
              <a:t>times larger than the measurement written</a:t>
            </a:r>
            <a:br>
              <a:rPr lang="en-GB" dirty="0"/>
            </a:br>
            <a:r>
              <a:rPr lang="en-GB" dirty="0"/>
              <a:t>in inches.</a:t>
            </a:r>
          </a:p>
        </p:txBody>
      </p:sp>
    </p:spTree>
    <p:extLst>
      <p:ext uri="{BB962C8B-B14F-4D97-AF65-F5344CB8AC3E}">
        <p14:creationId xmlns:p14="http://schemas.microsoft.com/office/powerpoint/2010/main" val="187130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allAtOnce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48107E-55FA-4ACF-A239-022D2318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1200"/>
            <a:ext cx="7632854" cy="4109060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xmlns="" id="{8B6FF5AD-DD9D-4C78-A3E8-5467E4B01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14279"/>
              </p:ext>
            </p:extLst>
          </p:nvPr>
        </p:nvGraphicFramePr>
        <p:xfrm>
          <a:off x="1005840" y="4939722"/>
          <a:ext cx="713232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2320">
                  <a:extLst>
                    <a:ext uri="{9D8B030D-6E8A-4147-A177-3AD203B41FA5}">
                      <a16:colId xmlns:a16="http://schemas.microsoft.com/office/drawing/2014/main" xmlns="" val="6603373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 inches ≈ ? cm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95204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25150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17265ECE-631E-4AA1-AF90-2BBC7DF20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763614"/>
              </p:ext>
            </p:extLst>
          </p:nvPr>
        </p:nvGraphicFramePr>
        <p:xfrm>
          <a:off x="1005840" y="4939722"/>
          <a:ext cx="713232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2320">
                  <a:extLst>
                    <a:ext uri="{9D8B030D-6E8A-4147-A177-3AD203B41FA5}">
                      <a16:colId xmlns:a16="http://schemas.microsoft.com/office/drawing/2014/main" xmlns="" val="6603373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 inches ≈ ? cm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95204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2515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xmlns="" id="{8CEBBF47-FB04-4364-8440-985311660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824772"/>
              </p:ext>
            </p:extLst>
          </p:nvPr>
        </p:nvGraphicFramePr>
        <p:xfrm>
          <a:off x="1005840" y="4939722"/>
          <a:ext cx="713232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2320">
                  <a:extLst>
                    <a:ext uri="{9D8B030D-6E8A-4147-A177-3AD203B41FA5}">
                      <a16:colId xmlns:a16="http://schemas.microsoft.com/office/drawing/2014/main" xmlns="" val="6603373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 inches ≈ ? cm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95204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25150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xmlns="" id="{A5FDCD52-1D90-48F5-BA51-FD111A749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726954"/>
              </p:ext>
            </p:extLst>
          </p:nvPr>
        </p:nvGraphicFramePr>
        <p:xfrm>
          <a:off x="1005840" y="4939722"/>
          <a:ext cx="713232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2320">
                  <a:extLst>
                    <a:ext uri="{9D8B030D-6E8A-4147-A177-3AD203B41FA5}">
                      <a16:colId xmlns:a16="http://schemas.microsoft.com/office/drawing/2014/main" xmlns="" val="6603373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25 inches ≈ ? cm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95204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25150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FCA1D345-5D0E-41E4-9C07-A07918A25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523517"/>
              </p:ext>
            </p:extLst>
          </p:nvPr>
        </p:nvGraphicFramePr>
        <p:xfrm>
          <a:off x="1005840" y="4939722"/>
          <a:ext cx="713232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2320">
                  <a:extLst>
                    <a:ext uri="{9D8B030D-6E8A-4147-A177-3AD203B41FA5}">
                      <a16:colId xmlns:a16="http://schemas.microsoft.com/office/drawing/2014/main" xmlns="" val="6603373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 inches ≈ ? cm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95204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2515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55650" y="1563634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 inch ≈ 2.5cm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7871" y="697112"/>
            <a:ext cx="4408258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/>
              <a:t>Converting between Inches</a:t>
            </a:r>
            <a:br>
              <a:rPr lang="en-GB" altLang="en-US" sz="2800" b="1" dirty="0"/>
            </a:br>
            <a:r>
              <a:rPr lang="en-GB" altLang="en-US" sz="2800" b="1" dirty="0"/>
              <a:t>and Centimetres</a:t>
            </a:r>
            <a:endParaRPr lang="en-GB" sz="2800" b="1" dirty="0"/>
          </a:p>
        </p:txBody>
      </p:sp>
      <p:pic>
        <p:nvPicPr>
          <p:cNvPr id="20" name="Whole Class">
            <a:extLst>
              <a:ext uri="{FF2B5EF4-FFF2-40B4-BE49-F238E27FC236}">
                <a16:creationId xmlns:a16="http://schemas.microsoft.com/office/drawing/2014/main" xmlns="" id="{95BDF808-5043-47E1-93F5-05F8ED28A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0BB4CFCE-6B21-4277-B14D-E4A2AF0BD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512449"/>
              </p:ext>
            </p:extLst>
          </p:nvPr>
        </p:nvGraphicFramePr>
        <p:xfrm>
          <a:off x="1005840" y="4939722"/>
          <a:ext cx="713232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xmlns="" val="6603373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93848691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62566471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67120454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18512914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xmlns="" val="21691527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 inch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2 inches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5 inches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10 inches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/>
                        <a:t>20 inches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baseline="0" dirty="0"/>
                        <a:t>25 </a:t>
                      </a:r>
                      <a:r>
                        <a:rPr lang="en-GB" b="1" dirty="0"/>
                        <a:t>inches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95204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2.5cm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925150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B1BD41C-CFD1-4222-9EA4-0B55CE1AB1AD}"/>
              </a:ext>
            </a:extLst>
          </p:cNvPr>
          <p:cNvSpPr/>
          <p:nvPr/>
        </p:nvSpPr>
        <p:spPr>
          <a:xfrm>
            <a:off x="2185161" y="5396922"/>
            <a:ext cx="1190429" cy="45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8C945EB-87E3-48E3-82F9-A143ED8CC32A}"/>
              </a:ext>
            </a:extLst>
          </p:cNvPr>
          <p:cNvSpPr/>
          <p:nvPr/>
        </p:nvSpPr>
        <p:spPr>
          <a:xfrm>
            <a:off x="3374415" y="5396922"/>
            <a:ext cx="1190429" cy="45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12.5cm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3279EAC-37A5-4FA5-B0B0-E963623F7CA9}"/>
              </a:ext>
            </a:extLst>
          </p:cNvPr>
          <p:cNvSpPr/>
          <p:nvPr/>
        </p:nvSpPr>
        <p:spPr>
          <a:xfrm>
            <a:off x="4563669" y="5396922"/>
            <a:ext cx="1190429" cy="45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25cm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EF6BCF4-85BA-4705-81DE-D72F55DD7508}"/>
              </a:ext>
            </a:extLst>
          </p:cNvPr>
          <p:cNvSpPr/>
          <p:nvPr/>
        </p:nvSpPr>
        <p:spPr>
          <a:xfrm>
            <a:off x="5752923" y="5396922"/>
            <a:ext cx="1190429" cy="45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50cm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5A79D55-5163-4932-AA31-6A4FA816E791}"/>
              </a:ext>
            </a:extLst>
          </p:cNvPr>
          <p:cNvSpPr/>
          <p:nvPr/>
        </p:nvSpPr>
        <p:spPr>
          <a:xfrm>
            <a:off x="6942177" y="5396922"/>
            <a:ext cx="1190429" cy="455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62.5cm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1D93546-39D1-4BEF-A286-CE5DFE97720C}"/>
              </a:ext>
            </a:extLst>
          </p:cNvPr>
          <p:cNvGrpSpPr/>
          <p:nvPr/>
        </p:nvGrpSpPr>
        <p:grpSpPr>
          <a:xfrm>
            <a:off x="3214890" y="2353980"/>
            <a:ext cx="2926156" cy="1650692"/>
            <a:chOff x="2494619" y="2201757"/>
            <a:chExt cx="3383232" cy="190853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81C2A1FD-32FC-45F6-ABD6-838122DAE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D9AD0D14-BD29-4F84-BCF1-CC6D70342364}"/>
                </a:ext>
              </a:extLst>
            </p:cNvPr>
            <p:cNvSpPr/>
            <p:nvPr/>
          </p:nvSpPr>
          <p:spPr>
            <a:xfrm>
              <a:off x="2518055" y="2595755"/>
              <a:ext cx="2838634" cy="1067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How could you calculate the other measurements?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BDDA3DF-A5CB-474E-85F9-DD2CE51ABCD2}"/>
              </a:ext>
            </a:extLst>
          </p:cNvPr>
          <p:cNvGrpSpPr/>
          <p:nvPr/>
        </p:nvGrpSpPr>
        <p:grpSpPr>
          <a:xfrm>
            <a:off x="3214890" y="2353980"/>
            <a:ext cx="2926156" cy="1650692"/>
            <a:chOff x="2494619" y="2201757"/>
            <a:chExt cx="3383232" cy="190853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A8E814CC-6DAE-40C5-8D9D-DEC721413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8E9C70A1-76B8-4F89-AF98-46453E6BAF41}"/>
                </a:ext>
              </a:extLst>
            </p:cNvPr>
            <p:cNvSpPr/>
            <p:nvPr/>
          </p:nvSpPr>
          <p:spPr>
            <a:xfrm>
              <a:off x="2518055" y="2494530"/>
              <a:ext cx="2838634" cy="1387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Which of these conversions could you use to find the last answer?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16136B3C-C47B-4621-B68A-F5276DEA4863}"/>
              </a:ext>
            </a:extLst>
          </p:cNvPr>
          <p:cNvGrpSpPr/>
          <p:nvPr/>
        </p:nvGrpSpPr>
        <p:grpSpPr>
          <a:xfrm>
            <a:off x="3214890" y="2353980"/>
            <a:ext cx="2926156" cy="1650692"/>
            <a:chOff x="2494619" y="2201757"/>
            <a:chExt cx="3383232" cy="1908536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D71BB035-4636-4728-BF58-ABE980458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2AFC7210-0A67-4194-B705-072253FB30DA}"/>
                </a:ext>
              </a:extLst>
            </p:cNvPr>
            <p:cNvSpPr/>
            <p:nvPr/>
          </p:nvSpPr>
          <p:spPr>
            <a:xfrm>
              <a:off x="2518055" y="2595755"/>
              <a:ext cx="2838634" cy="1067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Can you think of</a:t>
              </a:r>
              <a:br>
                <a:rPr lang="en-GB" dirty="0"/>
              </a:br>
              <a:r>
                <a:rPr lang="en-GB" dirty="0"/>
                <a:t>any other methods of working this out?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BB05312-44AE-47E9-9D7E-6D42EC5E316D}"/>
              </a:ext>
            </a:extLst>
          </p:cNvPr>
          <p:cNvGrpSpPr/>
          <p:nvPr/>
        </p:nvGrpSpPr>
        <p:grpSpPr>
          <a:xfrm flipH="1">
            <a:off x="2764137" y="2354617"/>
            <a:ext cx="2926156" cy="1650692"/>
            <a:chOff x="2494619" y="2201757"/>
            <a:chExt cx="3383232" cy="19085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79C30EC-FD2C-4D54-86E1-23B12FF9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3A4D101-EBCE-4C69-AEF6-9489B6166D29}"/>
                </a:ext>
              </a:extLst>
            </p:cNvPr>
            <p:cNvSpPr/>
            <p:nvPr/>
          </p:nvSpPr>
          <p:spPr>
            <a:xfrm>
              <a:off x="2518055" y="2942514"/>
              <a:ext cx="2838634" cy="427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Double 2.5cm = 5cm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E50575E7-EA26-47E8-91E0-E26597E31467}"/>
              </a:ext>
            </a:extLst>
          </p:cNvPr>
          <p:cNvGrpSpPr/>
          <p:nvPr/>
        </p:nvGrpSpPr>
        <p:grpSpPr>
          <a:xfrm flipH="1">
            <a:off x="2764137" y="2354617"/>
            <a:ext cx="2926156" cy="1650692"/>
            <a:chOff x="2494619" y="2201757"/>
            <a:chExt cx="3383232" cy="190853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D97F9E3-5D36-4546-9C40-4D8ED698B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14795DA6-0AFC-44F2-A59C-49F9112A46E5}"/>
                </a:ext>
              </a:extLst>
            </p:cNvPr>
            <p:cNvSpPr/>
            <p:nvPr/>
          </p:nvSpPr>
          <p:spPr>
            <a:xfrm>
              <a:off x="2518055" y="2942514"/>
              <a:ext cx="2838634" cy="427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2.5cm × 10 = 25cm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B3504EA-145B-43C1-9DE5-25F057273C57}"/>
              </a:ext>
            </a:extLst>
          </p:cNvPr>
          <p:cNvGrpSpPr/>
          <p:nvPr/>
        </p:nvGrpSpPr>
        <p:grpSpPr>
          <a:xfrm flipH="1">
            <a:off x="2764137" y="2354617"/>
            <a:ext cx="2926156" cy="1650692"/>
            <a:chOff x="2494619" y="2201757"/>
            <a:chExt cx="3383232" cy="190853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3A870AD5-FC96-410C-9571-01B0E9318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044C8872-E0A4-409C-A9EA-CD976059A344}"/>
                </a:ext>
              </a:extLst>
            </p:cNvPr>
            <p:cNvSpPr/>
            <p:nvPr/>
          </p:nvSpPr>
          <p:spPr>
            <a:xfrm>
              <a:off x="2518055" y="2942514"/>
              <a:ext cx="2838634" cy="427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Half of 25cm = 12.5cm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5FE39F41-9242-4239-8CF6-F8769538400E}"/>
              </a:ext>
            </a:extLst>
          </p:cNvPr>
          <p:cNvGrpSpPr/>
          <p:nvPr/>
        </p:nvGrpSpPr>
        <p:grpSpPr>
          <a:xfrm flipH="1">
            <a:off x="2764137" y="2354617"/>
            <a:ext cx="2926156" cy="1650692"/>
            <a:chOff x="2494619" y="2201757"/>
            <a:chExt cx="3383232" cy="190853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8F688618-AAD0-4CC4-A6E3-DF5D2C054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8421412E-ECAE-4E17-A32C-C252349D6BC7}"/>
                </a:ext>
              </a:extLst>
            </p:cNvPr>
            <p:cNvSpPr/>
            <p:nvPr/>
          </p:nvSpPr>
          <p:spPr>
            <a:xfrm>
              <a:off x="2518055" y="2942514"/>
              <a:ext cx="2838634" cy="427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25cm × 2 = 50cm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B48217E4-2197-44C3-AFED-BC14470D4E7D}"/>
              </a:ext>
            </a:extLst>
          </p:cNvPr>
          <p:cNvGrpSpPr/>
          <p:nvPr/>
        </p:nvGrpSpPr>
        <p:grpSpPr>
          <a:xfrm flipH="1">
            <a:off x="2764137" y="2354617"/>
            <a:ext cx="2926156" cy="1650692"/>
            <a:chOff x="2494619" y="2201757"/>
            <a:chExt cx="3383232" cy="190853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77982E93-66A0-46FA-B5A7-5E012DA17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4619" y="2201757"/>
              <a:ext cx="3383232" cy="1908536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2CC74EE8-CABA-4199-9D8F-309F09445E53}"/>
                </a:ext>
              </a:extLst>
            </p:cNvPr>
            <p:cNvSpPr/>
            <p:nvPr/>
          </p:nvSpPr>
          <p:spPr>
            <a:xfrm>
              <a:off x="2518055" y="2782380"/>
              <a:ext cx="2838634" cy="747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50cm + 12.5cm</a:t>
              </a:r>
              <a:br>
                <a:rPr lang="en-GB" dirty="0"/>
              </a:br>
              <a:r>
                <a:rPr lang="en-GB" dirty="0"/>
                <a:t>= 62.5cm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446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066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667 L 0 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0666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667 L 0 2.96296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0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667 L 0 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06667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667 L 0 2.96296E-6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06667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667 L 0 2.96296E-6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0"/>
                            </p:stCondLst>
                            <p:childTnLst>
                              <p:par>
                                <p:cTn id="2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12784A-9730-4539-AD18-FDCBB0907DE4}" vid="{C564E1A4-2DFA-4397-8513-317C74FF86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2009</TotalTime>
  <Words>1292</Words>
  <Application>Microsoft Office PowerPoint</Application>
  <PresentationFormat>On-screen Show (4:3)</PresentationFormat>
  <Paragraphs>307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Tuffy</vt:lpstr>
      <vt:lpstr>Wingdings</vt:lpstr>
      <vt:lpstr>Sassoon Infant Md</vt:lpstr>
      <vt:lpstr>Arial</vt:lpstr>
      <vt:lpstr>Sassoon Infant Rg</vt:lpstr>
      <vt:lpstr>Twinkl</vt:lpstr>
      <vt:lpstr>Kalam</vt:lpstr>
      <vt:lpstr>Twinkl SemiBold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Ben O'Connell</cp:lastModifiedBy>
  <cp:revision>178</cp:revision>
  <dcterms:created xsi:type="dcterms:W3CDTF">2019-05-22T09:45:51Z</dcterms:created>
  <dcterms:modified xsi:type="dcterms:W3CDTF">2020-07-05T09:52:30Z</dcterms:modified>
</cp:coreProperties>
</file>