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6" r:id="rId2"/>
    <p:sldId id="258" r:id="rId3"/>
    <p:sldId id="263" r:id="rId4"/>
    <p:sldId id="264" r:id="rId5"/>
    <p:sldId id="285" r:id="rId6"/>
    <p:sldId id="286" r:id="rId7"/>
    <p:sldId id="287" r:id="rId8"/>
    <p:sldId id="288" r:id="rId9"/>
    <p:sldId id="289" r:id="rId10"/>
    <p:sldId id="284" r:id="rId11"/>
    <p:sldId id="267" r:id="rId12"/>
  </p:sldIdLst>
  <p:sldSz cx="9144000" cy="6858000" type="screen4x3"/>
  <p:notesSz cx="6858000" cy="9144000"/>
  <p:embeddedFontLst>
    <p:embeddedFont>
      <p:font typeface="Tuffy-TTF" panose="020B0603060100000000" pitchFamily="34" charset="0"/>
      <p:regular r:id="rId15"/>
      <p:bold r:id="rId16"/>
      <p:italic r:id="rId17"/>
      <p:boldItalic r:id="rId18"/>
    </p:embeddedFont>
    <p:embeddedFont>
      <p:font typeface="Roboto" panose="02000000000000000000" pitchFamily="2"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Twinkl" pitchFamily="2" charset="0"/>
      <p:regular r:id="rId27"/>
      <p:bold r:id="rId28"/>
    </p:embeddedFont>
    <p:embeddedFont>
      <p:font typeface="Tuffy" panose="020B0603060100000000" pitchFamily="34" charset="0"/>
      <p:regular r:id="rId29"/>
      <p:bold r:id="rId30"/>
      <p:italic r:id="rId31"/>
      <p:boldItalic r:id="rId32"/>
    </p:embeddedFont>
    <p:embeddedFont>
      <p:font typeface="Sassoon Infant Rg" panose="02000503030000020003" pitchFamily="50"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D31"/>
    <a:srgbClr val="E84C17"/>
    <a:srgbClr val="F08115"/>
    <a:srgbClr val="009640"/>
    <a:srgbClr val="B9D26D"/>
    <a:srgbClr val="E5C800"/>
    <a:srgbClr val="FFE862"/>
    <a:srgbClr val="32B3A2"/>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77" autoAdjust="0"/>
  </p:normalViewPr>
  <p:slideViewPr>
    <p:cSldViewPr snapToGrid="0" showGuides="1">
      <p:cViewPr varScale="1">
        <p:scale>
          <a:sx n="107" d="100"/>
          <a:sy n="107" d="100"/>
        </p:scale>
        <p:origin x="996" y="108"/>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Tuffy" panose="020B0603060100000000" pitchFamily="34" charset="0"/>
                <a:ea typeface="Tuffy" panose="020B0603060100000000" pitchFamily="34" charset="0"/>
              </a:rPr>
              <a:t>Please check that the content in this link, including any comments, is suitable for your educational environment before showing. Please do not let the next video automatically play at the end of the clip. </a:t>
            </a:r>
            <a:r>
              <a:rPr lang="en-GB" sz="1200" b="0" dirty="0" err="1">
                <a:solidFill>
                  <a:schemeClr val="tx1"/>
                </a:solidFill>
                <a:latin typeface="Tuffy" panose="020B0603060100000000" pitchFamily="34" charset="0"/>
                <a:ea typeface="Tuffy" panose="020B0603060100000000" pitchFamily="34" charset="0"/>
              </a:rPr>
              <a:t>Twinkl</a:t>
            </a:r>
            <a:r>
              <a:rPr lang="en-GB" sz="1200" b="0" dirty="0">
                <a:solidFill>
                  <a:schemeClr val="tx1"/>
                </a:solidFill>
                <a:latin typeface="Tuffy" panose="020B0603060100000000" pitchFamily="34" charset="0"/>
                <a:ea typeface="Tuffy" panose="020B0603060100000000" pitchFamily="34" charset="0"/>
              </a:rPr>
              <a:t> accepts no responsibility for the content of third party websites.</a:t>
            </a: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1455967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2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71" r:id="rId5"/>
    <p:sldLayoutId id="2147483670" r:id="rId6"/>
    <p:sldLayoutId id="2147483666"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22.jpeg"/><Relationship Id="rId5" Type="http://schemas.openxmlformats.org/officeDocument/2006/relationships/image" Target="../media/image11.png"/><Relationship Id="rId10" Type="http://schemas.openxmlformats.org/officeDocument/2006/relationships/image" Target="../media/image21.jpeg"/><Relationship Id="rId4" Type="http://schemas.openxmlformats.org/officeDocument/2006/relationships/image" Target="../media/image10.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10.png"/><Relationship Id="rId10" Type="http://schemas.openxmlformats.org/officeDocument/2006/relationships/hyperlink" Target="http://www.bbc.co.uk/education/clips/zwwxn39" TargetMode="External"/><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Geography</a:t>
            </a:r>
            <a:r>
              <a:rPr lang="en-GB" sz="800" dirty="0">
                <a:solidFill>
                  <a:schemeClr val="bg1"/>
                </a:solidFill>
                <a:latin typeface="Tuffy-TTF" panose="020B0603060100000000" pitchFamily="34" charset="0"/>
                <a:cs typeface="Arial" panose="020B0604020202020204" pitchFamily="34" charset="0"/>
              </a:rPr>
              <a:t> | Year 3 | Extreme Earth | Under Our Feet | Lesson 1</a:t>
            </a:r>
          </a:p>
        </p:txBody>
      </p:sp>
      <p:sp>
        <p:nvSpPr>
          <p:cNvPr id="17" name="Text Placeholder 16"/>
          <p:cNvSpPr>
            <a:spLocks noGrp="1"/>
          </p:cNvSpPr>
          <p:nvPr>
            <p:ph type="body" sz="quarter" idx="4294967295"/>
          </p:nvPr>
        </p:nvSpPr>
        <p:spPr>
          <a:xfrm>
            <a:off x="1654969" y="3048333"/>
            <a:ext cx="5834062" cy="543989"/>
          </a:xfrm>
        </p:spPr>
        <p:txBody>
          <a:bodyPr anchor="ctr">
            <a:noAutofit/>
          </a:bodyPr>
          <a:lstStyle/>
          <a:p>
            <a:pPr marL="0" indent="0" algn="ctr">
              <a:buNone/>
            </a:pPr>
            <a:r>
              <a:rPr lang="en-GB" sz="2800" dirty="0">
                <a:solidFill>
                  <a:schemeClr val="bg1"/>
                </a:solidFill>
                <a:latin typeface="Tuffy-TTF" panose="020B0603060100000000" pitchFamily="34" charset="0"/>
                <a:cs typeface="Arial" panose="020B0604020202020204" pitchFamily="34" charset="0"/>
              </a:rPr>
              <a:t>Extreme Earth</a:t>
            </a:r>
          </a:p>
        </p:txBody>
      </p:sp>
      <p:sp>
        <p:nvSpPr>
          <p:cNvPr id="18" name="Title 17"/>
          <p:cNvSpPr>
            <a:spLocks noGrp="1"/>
          </p:cNvSpPr>
          <p:nvPr>
            <p:ph type="title" idx="4294967295"/>
          </p:nvPr>
        </p:nvSpPr>
        <p:spPr>
          <a:xfrm>
            <a:off x="539750" y="2359034"/>
            <a:ext cx="8064500" cy="655294"/>
          </a:xfrm>
        </p:spPr>
        <p:txBody>
          <a:bodyPr>
            <a:noAutofit/>
          </a:bodyPr>
          <a:lstStyle/>
          <a:p>
            <a:r>
              <a:rPr lang="en-GB" sz="4800" dirty="0">
                <a:solidFill>
                  <a:schemeClr val="bg1"/>
                </a:solidFill>
                <a:latin typeface="Tuffy-TTF" panose="020B0603060100000000" pitchFamily="34" charset="0"/>
                <a:cs typeface="Arial" panose="020B0604020202020204" pitchFamily="34" charset="0"/>
              </a:rPr>
              <a:t>Geography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describe what you find underground.</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recognise that there is rock under all surfaces.</a:t>
            </a:r>
          </a:p>
          <a:p>
            <a:r>
              <a:rPr lang="en-GB" dirty="0">
                <a:latin typeface="Twinkl" pitchFamily="50" charset="0"/>
              </a:rPr>
              <a:t>I can list the layers that make up the Earth.</a:t>
            </a:r>
          </a:p>
          <a:p>
            <a:r>
              <a:rPr lang="en-GB" dirty="0">
                <a:latin typeface="Twinkl" pitchFamily="50" charset="0"/>
              </a:rPr>
              <a:t>I can create and label a cross-section of the Earth.</a:t>
            </a:r>
          </a:p>
          <a:p>
            <a:r>
              <a:rPr lang="en-GB" dirty="0">
                <a:latin typeface="Twinkl" pitchFamily="50" charset="0"/>
              </a:rPr>
              <a:t>I can compare the Earth’s structure to a familiar object.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392737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describe what you find underground.</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recognise that there is rock under all surfaces.</a:t>
            </a:r>
          </a:p>
          <a:p>
            <a:r>
              <a:rPr lang="en-GB" dirty="0">
                <a:latin typeface="Twinkl" pitchFamily="50" charset="0"/>
              </a:rPr>
              <a:t>I can list the layers that make up the Earth.</a:t>
            </a:r>
          </a:p>
          <a:p>
            <a:r>
              <a:rPr lang="en-GB" dirty="0">
                <a:latin typeface="Twinkl" pitchFamily="50" charset="0"/>
              </a:rPr>
              <a:t>I can create and label a cross-section of the Earth.</a:t>
            </a:r>
          </a:p>
          <a:p>
            <a:r>
              <a:rPr lang="en-GB" dirty="0">
                <a:latin typeface="Twinkl" pitchFamily="50" charset="0"/>
              </a:rPr>
              <a:t>I can compare the Earth’s structure to a familiar object.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94789" y="2543705"/>
            <a:ext cx="2893560" cy="1015068"/>
            <a:chOff x="5494789" y="2543705"/>
            <a:chExt cx="2893560" cy="1015068"/>
          </a:xfrm>
        </p:grpSpPr>
        <p:sp>
          <p:nvSpPr>
            <p:cNvPr id="2" name="Rectangle 1"/>
            <p:cNvSpPr/>
            <p:nvPr/>
          </p:nvSpPr>
          <p:spPr>
            <a:xfrm>
              <a:off x="5494789" y="2543705"/>
              <a:ext cx="2893560" cy="101506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001938" y="2719685"/>
              <a:ext cx="2201829" cy="646331"/>
            </a:xfrm>
            <a:prstGeom prst="rect">
              <a:avLst/>
            </a:prstGeom>
          </p:spPr>
          <p:txBody>
            <a:bodyPr wrap="square">
              <a:spAutoFit/>
            </a:bodyPr>
            <a:lstStyle/>
            <a:p>
              <a:r>
                <a:rPr lang="en-GB" dirty="0"/>
                <a:t>What is at the bottom of the hole?</a:t>
              </a:r>
            </a:p>
          </p:txBody>
        </p:sp>
      </p:grpSp>
      <p:grpSp>
        <p:nvGrpSpPr>
          <p:cNvPr id="5" name="Group 4"/>
          <p:cNvGrpSpPr/>
          <p:nvPr/>
        </p:nvGrpSpPr>
        <p:grpSpPr>
          <a:xfrm>
            <a:off x="5494790" y="3642867"/>
            <a:ext cx="2893560" cy="1015068"/>
            <a:chOff x="5494790" y="3642867"/>
            <a:chExt cx="2893560" cy="1015068"/>
          </a:xfrm>
        </p:grpSpPr>
        <p:sp>
          <p:nvSpPr>
            <p:cNvPr id="26" name="Rectangle 25"/>
            <p:cNvSpPr/>
            <p:nvPr/>
          </p:nvSpPr>
          <p:spPr>
            <a:xfrm>
              <a:off x="5494790" y="3642867"/>
              <a:ext cx="2893560" cy="101506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947397" y="3680347"/>
              <a:ext cx="2361244" cy="923330"/>
            </a:xfrm>
            <a:prstGeom prst="rect">
              <a:avLst/>
            </a:prstGeom>
          </p:spPr>
          <p:txBody>
            <a:bodyPr wrap="square">
              <a:spAutoFit/>
            </a:bodyPr>
            <a:lstStyle/>
            <a:p>
              <a:r>
                <a:rPr lang="en-GB" dirty="0"/>
                <a:t>What different things might you find as you are digging?</a:t>
              </a:r>
            </a:p>
          </p:txBody>
        </p:sp>
      </p:grpSp>
      <p:grpSp>
        <p:nvGrpSpPr>
          <p:cNvPr id="6" name="Group 5"/>
          <p:cNvGrpSpPr/>
          <p:nvPr/>
        </p:nvGrpSpPr>
        <p:grpSpPr>
          <a:xfrm>
            <a:off x="5494791" y="4742029"/>
            <a:ext cx="2893560" cy="1015068"/>
            <a:chOff x="5494791" y="4742029"/>
            <a:chExt cx="2893560" cy="1015068"/>
          </a:xfrm>
        </p:grpSpPr>
        <p:sp>
          <p:nvSpPr>
            <p:cNvPr id="27" name="Rectangle 26"/>
            <p:cNvSpPr/>
            <p:nvPr/>
          </p:nvSpPr>
          <p:spPr>
            <a:xfrm>
              <a:off x="5494791" y="4742029"/>
              <a:ext cx="2893560" cy="101506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001938" y="4941294"/>
              <a:ext cx="2201829" cy="646331"/>
            </a:xfrm>
            <a:prstGeom prst="rect">
              <a:avLst/>
            </a:prstGeom>
          </p:spPr>
          <p:txBody>
            <a:bodyPr wrap="square">
              <a:spAutoFit/>
            </a:bodyPr>
            <a:lstStyle/>
            <a:p>
              <a:r>
                <a:rPr lang="en-GB" dirty="0"/>
                <a:t>Where would you end up?</a:t>
              </a:r>
            </a:p>
          </p:txBody>
        </p:sp>
      </p:grpSp>
      <p:sp>
        <p:nvSpPr>
          <p:cNvPr id="7" name="Rectangle 6"/>
          <p:cNvSpPr/>
          <p:nvPr/>
        </p:nvSpPr>
        <p:spPr>
          <a:xfrm>
            <a:off x="755651" y="1628775"/>
            <a:ext cx="7632700" cy="495108"/>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t>Imagine you are digging this hole.</a:t>
            </a:r>
          </a:p>
        </p:txBody>
      </p:sp>
      <p:sp>
        <p:nvSpPr>
          <p:cNvPr id="12" name="Rectangle 11"/>
          <p:cNvSpPr/>
          <p:nvPr/>
        </p:nvSpPr>
        <p:spPr>
          <a:xfrm>
            <a:off x="755650" y="869608"/>
            <a:ext cx="7632699" cy="584775"/>
          </a:xfrm>
          <a:prstGeom prst="rect">
            <a:avLst/>
          </a:prstGeom>
        </p:spPr>
        <p:txBody>
          <a:bodyPr wrap="square">
            <a:spAutoFit/>
          </a:bodyPr>
          <a:lstStyle/>
          <a:p>
            <a:pPr algn="ctr"/>
            <a:r>
              <a:rPr lang="en-GB" sz="3200" b="1" dirty="0">
                <a:latin typeface="+mj-lt"/>
              </a:rPr>
              <a:t>What Would You Find?</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Talking Partn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1"/>
          <p:cNvSpPr txBox="1">
            <a:spLocks noChangeArrowheads="1"/>
          </p:cNvSpPr>
          <p:nvPr/>
        </p:nvSpPr>
        <p:spPr bwMode="auto">
          <a:xfrm>
            <a:off x="2825750" y="6176919"/>
            <a:ext cx="34925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sz="500" dirty="0">
                <a:solidFill>
                  <a:schemeClr val="bg1">
                    <a:lumMod val="65000"/>
                  </a:schemeClr>
                </a:solidFill>
                <a:latin typeface="Roboto" panose="02000000000000000000" pitchFamily="2" charset="0"/>
                <a:ea typeface="Roboto" panose="02000000000000000000" pitchFamily="2" charset="0"/>
              </a:rPr>
              <a:t>Photo courtesy of Crazy Craven @flickr.com) - granted under creative commons licence – attribution</a:t>
            </a:r>
          </a:p>
        </p:txBody>
      </p:sp>
      <p:sp>
        <p:nvSpPr>
          <p:cNvPr id="25" name="Rounded Rectangle 24"/>
          <p:cNvSpPr/>
          <p:nvPr/>
        </p:nvSpPr>
        <p:spPr bwMode="auto">
          <a:xfrm>
            <a:off x="755650" y="2208227"/>
            <a:ext cx="5112040" cy="3884598"/>
          </a:xfrm>
          <a:prstGeom prst="roundRect">
            <a:avLst>
              <a:gd name="adj" fmla="val 0"/>
            </a:avLst>
          </a:prstGeom>
          <a:blipFill dpi="0" rotWithShape="1">
            <a:blip r:embed="rId9"/>
            <a:srcRect/>
            <a:stretch>
              <a:fillRect/>
            </a:stretch>
          </a:blipFill>
          <a:ln w="25400" cap="rnd">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srgbClr val="FF7E00"/>
                </a:solidFill>
              </a:rPr>
              <a:t>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469900" y="446088"/>
            <a:ext cx="8220075" cy="5957887"/>
          </a:xfrm>
          <a:prstGeom prst="roundRect">
            <a:avLst>
              <a:gd name="adj" fmla="val 2649"/>
            </a:avLst>
          </a:prstGeom>
          <a:blipFill dpi="0" rotWithShape="1">
            <a:blip r:embed="rId2"/>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srgbClr val="FF7E00"/>
                </a:solidFill>
              </a:rPr>
              <a:t> </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3" name="TextBox 21"/>
          <p:cNvSpPr txBox="1">
            <a:spLocks noChangeArrowheads="1"/>
          </p:cNvSpPr>
          <p:nvPr/>
        </p:nvSpPr>
        <p:spPr bwMode="auto">
          <a:xfrm>
            <a:off x="2825750" y="6202362"/>
            <a:ext cx="34925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bg1">
                    <a:lumMod val="65000"/>
                  </a:schemeClr>
                </a:solidFill>
                <a:latin typeface="Roboto" panose="02000000000000000000" pitchFamily="2" charset="0"/>
                <a:ea typeface="Roboto" panose="02000000000000000000" pitchFamily="2" charset="0"/>
              </a:rPr>
              <a:t>Photo courtesy of </a:t>
            </a:r>
            <a:r>
              <a:rPr lang="en-GB" altLang="en-US" sz="500" dirty="0" err="1">
                <a:solidFill>
                  <a:schemeClr val="bg1">
                    <a:lumMod val="65000"/>
                  </a:schemeClr>
                </a:solidFill>
                <a:latin typeface="Roboto" panose="02000000000000000000" pitchFamily="2" charset="0"/>
                <a:ea typeface="Roboto" panose="02000000000000000000" pitchFamily="2" charset="0"/>
              </a:rPr>
              <a:t>Kecko</a:t>
            </a:r>
            <a:r>
              <a:rPr lang="en-GB" altLang="en-US" sz="500" dirty="0">
                <a:solidFill>
                  <a:schemeClr val="bg1">
                    <a:lumMod val="65000"/>
                  </a:schemeClr>
                </a:solidFill>
                <a:latin typeface="Roboto" panose="02000000000000000000" pitchFamily="2" charset="0"/>
                <a:ea typeface="Roboto" panose="02000000000000000000" pitchFamily="2" charset="0"/>
              </a:rPr>
              <a:t> @flickr.com) - granted under creative commons licence – attribution</a:t>
            </a:r>
          </a:p>
        </p:txBody>
      </p:sp>
      <p:sp>
        <p:nvSpPr>
          <p:cNvPr id="32" name="Rectangle 31"/>
          <p:cNvSpPr/>
          <p:nvPr/>
        </p:nvSpPr>
        <p:spPr>
          <a:xfrm>
            <a:off x="469900" y="1274833"/>
            <a:ext cx="8220075" cy="1202994"/>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200" dirty="0"/>
              <a:t>Welcome on board the</a:t>
            </a:r>
          </a:p>
          <a:p>
            <a:pPr algn="ctr"/>
            <a:r>
              <a:rPr lang="en-GB" sz="3200" dirty="0"/>
              <a:t>Underground Explorer! </a:t>
            </a:r>
          </a:p>
        </p:txBody>
      </p:sp>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b="27645"/>
          <a:stretch/>
        </p:blipFill>
        <p:spPr>
          <a:xfrm>
            <a:off x="279754" y="1553704"/>
            <a:ext cx="2924840" cy="5304296"/>
          </a:xfrm>
          <a:prstGeom prst="rect">
            <a:avLst/>
          </a:prstGeom>
        </p:spPr>
      </p:pic>
    </p:spTree>
    <p:extLst>
      <p:ext uri="{BB962C8B-B14F-4D97-AF65-F5344CB8AC3E}">
        <p14:creationId xmlns:p14="http://schemas.microsoft.com/office/powerpoint/2010/main" val="43653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08272"/>
            <a:ext cx="7632699" cy="584775"/>
          </a:xfrm>
          <a:prstGeom prst="rect">
            <a:avLst/>
          </a:prstGeom>
        </p:spPr>
        <p:txBody>
          <a:bodyPr wrap="square">
            <a:spAutoFit/>
          </a:bodyPr>
          <a:lstStyle/>
          <a:p>
            <a:pPr algn="ctr"/>
            <a:r>
              <a:rPr lang="en-GB" sz="3200" b="1" dirty="0">
                <a:latin typeface="+mj-lt"/>
              </a:rPr>
              <a:t>Layers of Soil</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r="34671"/>
          <a:stretch/>
        </p:blipFill>
        <p:spPr>
          <a:xfrm>
            <a:off x="755650" y="906652"/>
            <a:ext cx="2135943" cy="5186173"/>
          </a:xfrm>
          <a:prstGeom prst="rect">
            <a:avLst/>
          </a:prstGeom>
        </p:spPr>
      </p:pic>
      <p:grpSp>
        <p:nvGrpSpPr>
          <p:cNvPr id="49" name="Group 48"/>
          <p:cNvGrpSpPr/>
          <p:nvPr/>
        </p:nvGrpSpPr>
        <p:grpSpPr>
          <a:xfrm>
            <a:off x="2692866" y="1496025"/>
            <a:ext cx="5695483" cy="1048624"/>
            <a:chOff x="2692866" y="1496025"/>
            <a:chExt cx="5695483" cy="1048624"/>
          </a:xfrm>
        </p:grpSpPr>
        <p:grpSp>
          <p:nvGrpSpPr>
            <p:cNvPr id="31" name="Group 30"/>
            <p:cNvGrpSpPr/>
            <p:nvPr/>
          </p:nvGrpSpPr>
          <p:grpSpPr>
            <a:xfrm>
              <a:off x="2692866" y="2276200"/>
              <a:ext cx="1793939" cy="198727"/>
              <a:chOff x="2608976" y="2332139"/>
              <a:chExt cx="1793939" cy="198727"/>
            </a:xfrm>
          </p:grpSpPr>
          <p:sp>
            <p:nvSpPr>
              <p:cNvPr id="10" name="Oval 9"/>
              <p:cNvSpPr/>
              <p:nvPr/>
            </p:nvSpPr>
            <p:spPr>
              <a:xfrm>
                <a:off x="2608976" y="2332139"/>
                <a:ext cx="198727" cy="198727"/>
              </a:xfrm>
              <a:prstGeom prst="ellipse">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2708339" y="2431502"/>
                <a:ext cx="1694576" cy="0"/>
              </a:xfrm>
              <a:prstGeom prst="line">
                <a:avLst/>
              </a:prstGeom>
              <a:ln w="38100">
                <a:solidFill>
                  <a:srgbClr val="009640"/>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3263316" y="1496025"/>
              <a:ext cx="5125033" cy="1048624"/>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3288805" y="1547987"/>
              <a:ext cx="4844642" cy="923330"/>
            </a:xfrm>
            <a:prstGeom prst="rect">
              <a:avLst/>
            </a:prstGeom>
          </p:spPr>
          <p:txBody>
            <a:bodyPr wrap="square">
              <a:spAutoFit/>
            </a:bodyPr>
            <a:lstStyle/>
            <a:p>
              <a:r>
                <a:rPr lang="en-GB" b="1" dirty="0">
                  <a:solidFill>
                    <a:srgbClr val="009640"/>
                  </a:solidFill>
                </a:rPr>
                <a:t>Humus</a:t>
              </a:r>
            </a:p>
            <a:p>
              <a:r>
                <a:rPr lang="en-GB" dirty="0"/>
                <a:t>The very top layer of soil, made up of rotting dead leaves and animals.</a:t>
              </a:r>
            </a:p>
          </p:txBody>
        </p:sp>
      </p:grpSp>
      <p:grpSp>
        <p:nvGrpSpPr>
          <p:cNvPr id="50" name="Group 49"/>
          <p:cNvGrpSpPr/>
          <p:nvPr/>
        </p:nvGrpSpPr>
        <p:grpSpPr>
          <a:xfrm>
            <a:off x="2692866" y="2615781"/>
            <a:ext cx="5595457" cy="827154"/>
            <a:chOff x="2692866" y="2615781"/>
            <a:chExt cx="5595457" cy="827154"/>
          </a:xfrm>
        </p:grpSpPr>
        <p:grpSp>
          <p:nvGrpSpPr>
            <p:cNvPr id="32" name="Group 31"/>
            <p:cNvGrpSpPr/>
            <p:nvPr/>
          </p:nvGrpSpPr>
          <p:grpSpPr>
            <a:xfrm>
              <a:off x="2692866" y="2714780"/>
              <a:ext cx="1793939" cy="198727"/>
              <a:chOff x="2608976" y="2332139"/>
              <a:chExt cx="1793939" cy="198727"/>
            </a:xfrm>
          </p:grpSpPr>
          <p:sp>
            <p:nvSpPr>
              <p:cNvPr id="33" name="Oval 32"/>
              <p:cNvSpPr/>
              <p:nvPr/>
            </p:nvSpPr>
            <p:spPr>
              <a:xfrm>
                <a:off x="2608976" y="2332139"/>
                <a:ext cx="198727" cy="198727"/>
              </a:xfrm>
              <a:prstGeom prst="ellipse">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2708339" y="2431502"/>
                <a:ext cx="1694576" cy="0"/>
              </a:xfrm>
              <a:prstGeom prst="line">
                <a:avLst/>
              </a:prstGeom>
              <a:ln w="38100">
                <a:solidFill>
                  <a:srgbClr val="F08115"/>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263316" y="2615781"/>
              <a:ext cx="5025007" cy="82715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3288805" y="2667465"/>
              <a:ext cx="4974028" cy="646331"/>
            </a:xfrm>
            <a:prstGeom prst="rect">
              <a:avLst/>
            </a:prstGeom>
          </p:spPr>
          <p:txBody>
            <a:bodyPr wrap="square">
              <a:spAutoFit/>
            </a:bodyPr>
            <a:lstStyle/>
            <a:p>
              <a:r>
                <a:rPr lang="en-GB" b="1" dirty="0">
                  <a:solidFill>
                    <a:schemeClr val="accent2"/>
                  </a:solidFill>
                </a:rPr>
                <a:t>Topsoil</a:t>
              </a:r>
            </a:p>
            <a:p>
              <a:r>
                <a:rPr lang="en-GB" dirty="0"/>
                <a:t>Where plants grow their roots. Very few rocks.</a:t>
              </a:r>
            </a:p>
          </p:txBody>
        </p:sp>
      </p:grpSp>
      <p:grpSp>
        <p:nvGrpSpPr>
          <p:cNvPr id="51" name="Group 50"/>
          <p:cNvGrpSpPr/>
          <p:nvPr/>
        </p:nvGrpSpPr>
        <p:grpSpPr>
          <a:xfrm>
            <a:off x="2692866" y="3522745"/>
            <a:ext cx="5595457" cy="1227223"/>
            <a:chOff x="2692866" y="3522745"/>
            <a:chExt cx="5595457" cy="1227223"/>
          </a:xfrm>
        </p:grpSpPr>
        <p:grpSp>
          <p:nvGrpSpPr>
            <p:cNvPr id="35" name="Group 34"/>
            <p:cNvGrpSpPr/>
            <p:nvPr/>
          </p:nvGrpSpPr>
          <p:grpSpPr>
            <a:xfrm>
              <a:off x="2692866" y="3726679"/>
              <a:ext cx="1793939" cy="198727"/>
              <a:chOff x="2608976" y="2332139"/>
              <a:chExt cx="1793939" cy="198727"/>
            </a:xfrm>
          </p:grpSpPr>
          <p:sp>
            <p:nvSpPr>
              <p:cNvPr id="36" name="Oval 35"/>
              <p:cNvSpPr/>
              <p:nvPr/>
            </p:nvSpPr>
            <p:spPr>
              <a:xfrm>
                <a:off x="2608976" y="2332139"/>
                <a:ext cx="198727" cy="198727"/>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a:off x="2708339" y="2431502"/>
                <a:ext cx="1694576"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3263317" y="3522745"/>
              <a:ext cx="5025006" cy="1227223"/>
            </a:xfrm>
            <a:prstGeom prst="rect">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3288805" y="3527802"/>
              <a:ext cx="4974028" cy="1200329"/>
            </a:xfrm>
            <a:prstGeom prst="rect">
              <a:avLst/>
            </a:prstGeom>
          </p:spPr>
          <p:txBody>
            <a:bodyPr wrap="square">
              <a:spAutoFit/>
            </a:bodyPr>
            <a:lstStyle/>
            <a:p>
              <a:r>
                <a:rPr lang="en-GB" b="1" dirty="0">
                  <a:solidFill>
                    <a:schemeClr val="accent2">
                      <a:lumMod val="50000"/>
                    </a:schemeClr>
                  </a:solidFill>
                </a:rPr>
                <a:t>Subsoil</a:t>
              </a:r>
            </a:p>
            <a:p>
              <a:r>
                <a:rPr lang="en-GB" dirty="0"/>
                <a:t>More rocks and stones in clay. This soil is full of nutrients. Tree roots may reach into this soil. You might find fossils here.</a:t>
              </a:r>
            </a:p>
          </p:txBody>
        </p:sp>
      </p:grpSp>
      <p:grpSp>
        <p:nvGrpSpPr>
          <p:cNvPr id="52" name="Group 51"/>
          <p:cNvGrpSpPr/>
          <p:nvPr/>
        </p:nvGrpSpPr>
        <p:grpSpPr>
          <a:xfrm>
            <a:off x="2692866" y="4837941"/>
            <a:ext cx="5595456" cy="1233740"/>
            <a:chOff x="2692866" y="4837941"/>
            <a:chExt cx="5595456" cy="1233740"/>
          </a:xfrm>
        </p:grpSpPr>
        <p:grpSp>
          <p:nvGrpSpPr>
            <p:cNvPr id="38" name="Group 37"/>
            <p:cNvGrpSpPr/>
            <p:nvPr/>
          </p:nvGrpSpPr>
          <p:grpSpPr>
            <a:xfrm>
              <a:off x="2692866" y="5139032"/>
              <a:ext cx="1793939" cy="198727"/>
              <a:chOff x="2608976" y="2332139"/>
              <a:chExt cx="1793939" cy="198727"/>
            </a:xfrm>
          </p:grpSpPr>
          <p:sp>
            <p:nvSpPr>
              <p:cNvPr id="39" name="Oval 38"/>
              <p:cNvSpPr/>
              <p:nvPr/>
            </p:nvSpPr>
            <p:spPr>
              <a:xfrm>
                <a:off x="2608976" y="2332139"/>
                <a:ext cx="198727" cy="1987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2708339" y="2431502"/>
                <a:ext cx="169457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3263316" y="4837941"/>
              <a:ext cx="5025006" cy="1233740"/>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3263316" y="4859764"/>
              <a:ext cx="4974028" cy="1200329"/>
            </a:xfrm>
            <a:prstGeom prst="rect">
              <a:avLst/>
            </a:prstGeom>
          </p:spPr>
          <p:txBody>
            <a:bodyPr wrap="square">
              <a:spAutoFit/>
            </a:bodyPr>
            <a:lstStyle/>
            <a:p>
              <a:r>
                <a:rPr lang="en-GB" b="1" dirty="0">
                  <a:solidFill>
                    <a:schemeClr val="accent6"/>
                  </a:solidFill>
                </a:rPr>
                <a:t>Bedrock</a:t>
              </a:r>
            </a:p>
            <a:p>
              <a:r>
                <a:rPr lang="en-GB" dirty="0"/>
                <a:t>A mass of rock such as granite, basalt, quartzite, limestone or sandstone. You might find fossils here.</a:t>
              </a:r>
            </a:p>
          </p:txBody>
        </p:sp>
      </p:grpSp>
    </p:spTree>
    <p:extLst>
      <p:ext uri="{BB962C8B-B14F-4D97-AF65-F5344CB8AC3E}">
        <p14:creationId xmlns:p14="http://schemas.microsoft.com/office/powerpoint/2010/main" val="11549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08272"/>
            <a:ext cx="7632699" cy="584775"/>
          </a:xfrm>
          <a:prstGeom prst="rect">
            <a:avLst/>
          </a:prstGeom>
        </p:spPr>
        <p:txBody>
          <a:bodyPr wrap="square">
            <a:spAutoFit/>
          </a:bodyPr>
          <a:lstStyle/>
          <a:p>
            <a:pPr algn="ctr"/>
            <a:r>
              <a:rPr lang="en-GB" sz="3200" b="1" dirty="0">
                <a:latin typeface="+mj-lt"/>
              </a:rPr>
              <a:t>Layers of the Earth</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650" y="2479505"/>
            <a:ext cx="3617990" cy="3613320"/>
          </a:xfrm>
          <a:prstGeom prst="rect">
            <a:avLst/>
          </a:prstGeom>
        </p:spPr>
      </p:pic>
      <p:grpSp>
        <p:nvGrpSpPr>
          <p:cNvPr id="53" name="Group 52"/>
          <p:cNvGrpSpPr/>
          <p:nvPr/>
        </p:nvGrpSpPr>
        <p:grpSpPr>
          <a:xfrm>
            <a:off x="830508" y="1422159"/>
            <a:ext cx="5843255" cy="1221853"/>
            <a:chOff x="830508" y="1422159"/>
            <a:chExt cx="5843255" cy="1221853"/>
          </a:xfrm>
        </p:grpSpPr>
        <p:grpSp>
          <p:nvGrpSpPr>
            <p:cNvPr id="54" name="Group 53"/>
            <p:cNvGrpSpPr/>
            <p:nvPr/>
          </p:nvGrpSpPr>
          <p:grpSpPr>
            <a:xfrm>
              <a:off x="2759695" y="2192331"/>
              <a:ext cx="198727" cy="451681"/>
              <a:chOff x="2675805" y="2248270"/>
              <a:chExt cx="198727" cy="451681"/>
            </a:xfrm>
          </p:grpSpPr>
          <p:sp>
            <p:nvSpPr>
              <p:cNvPr id="57" name="Oval 56"/>
              <p:cNvSpPr/>
              <p:nvPr/>
            </p:nvSpPr>
            <p:spPr>
              <a:xfrm>
                <a:off x="2675805" y="2501224"/>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flipH="1" flipV="1">
                <a:off x="2675805" y="2248270"/>
                <a:ext cx="117729" cy="359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830508" y="1422159"/>
              <a:ext cx="5394123" cy="8836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897623" y="1546000"/>
              <a:ext cx="5776140" cy="646331"/>
            </a:xfrm>
            <a:prstGeom prst="rect">
              <a:avLst/>
            </a:prstGeom>
          </p:spPr>
          <p:txBody>
            <a:bodyPr wrap="square">
              <a:spAutoFit/>
            </a:bodyPr>
            <a:lstStyle/>
            <a:p>
              <a:r>
                <a:rPr lang="en-GB" dirty="0"/>
                <a:t>The </a:t>
              </a:r>
              <a:r>
                <a:rPr lang="en-GB" b="1" dirty="0">
                  <a:solidFill>
                    <a:schemeClr val="accent2">
                      <a:lumMod val="50000"/>
                    </a:schemeClr>
                  </a:solidFill>
                </a:rPr>
                <a:t>crust</a:t>
              </a:r>
              <a:r>
                <a:rPr lang="en-GB" dirty="0"/>
                <a:t> is the thin outer layer of cold, hard rock that covers the Earth. It is 10km-90km thick.</a:t>
              </a:r>
            </a:p>
          </p:txBody>
        </p:sp>
      </p:grpSp>
      <p:grpSp>
        <p:nvGrpSpPr>
          <p:cNvPr id="60" name="Group 59"/>
          <p:cNvGrpSpPr/>
          <p:nvPr/>
        </p:nvGrpSpPr>
        <p:grpSpPr>
          <a:xfrm>
            <a:off x="3325905" y="2378945"/>
            <a:ext cx="5062444" cy="979939"/>
            <a:chOff x="958811" y="-501080"/>
            <a:chExt cx="5062444" cy="979939"/>
          </a:xfrm>
        </p:grpSpPr>
        <p:grpSp>
          <p:nvGrpSpPr>
            <p:cNvPr id="61" name="Group 60"/>
            <p:cNvGrpSpPr/>
            <p:nvPr/>
          </p:nvGrpSpPr>
          <p:grpSpPr>
            <a:xfrm>
              <a:off x="958811" y="-33265"/>
              <a:ext cx="664364" cy="512124"/>
              <a:chOff x="874921" y="22674"/>
              <a:chExt cx="664364" cy="512124"/>
            </a:xfrm>
          </p:grpSpPr>
          <p:sp>
            <p:nvSpPr>
              <p:cNvPr id="64" name="Oval 63"/>
              <p:cNvSpPr/>
              <p:nvPr/>
            </p:nvSpPr>
            <p:spPr>
              <a:xfrm>
                <a:off x="874921" y="336071"/>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p:cNvCxnSpPr/>
              <p:nvPr/>
            </p:nvCxnSpPr>
            <p:spPr>
              <a:xfrm flipH="1">
                <a:off x="964496" y="22674"/>
                <a:ext cx="574789" cy="4020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1542176" y="-501080"/>
              <a:ext cx="4479079" cy="81846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p:cNvSpPr/>
            <p:nvPr/>
          </p:nvSpPr>
          <p:spPr>
            <a:xfrm>
              <a:off x="1623174" y="-415015"/>
              <a:ext cx="4369268" cy="646331"/>
            </a:xfrm>
            <a:prstGeom prst="rect">
              <a:avLst/>
            </a:prstGeom>
          </p:spPr>
          <p:txBody>
            <a:bodyPr wrap="square">
              <a:spAutoFit/>
            </a:bodyPr>
            <a:lstStyle/>
            <a:p>
              <a:r>
                <a:rPr lang="en-GB" dirty="0"/>
                <a:t>The </a:t>
              </a:r>
              <a:r>
                <a:rPr lang="en-GB" b="1" dirty="0">
                  <a:solidFill>
                    <a:srgbClr val="C00000"/>
                  </a:solidFill>
                </a:rPr>
                <a:t>mantle</a:t>
              </a:r>
              <a:r>
                <a:rPr lang="en-GB" dirty="0"/>
                <a:t> (extremely hot rock that often flows like treacle) is 3000km thick.</a:t>
              </a:r>
            </a:p>
          </p:txBody>
        </p:sp>
      </p:grpSp>
      <p:grpSp>
        <p:nvGrpSpPr>
          <p:cNvPr id="66" name="Group 65"/>
          <p:cNvGrpSpPr/>
          <p:nvPr/>
        </p:nvGrpSpPr>
        <p:grpSpPr>
          <a:xfrm>
            <a:off x="3197728" y="3285004"/>
            <a:ext cx="5190621" cy="1623146"/>
            <a:chOff x="859447" y="-501080"/>
            <a:chExt cx="5190621" cy="1623146"/>
          </a:xfrm>
        </p:grpSpPr>
        <p:grpSp>
          <p:nvGrpSpPr>
            <p:cNvPr id="67" name="Group 66"/>
            <p:cNvGrpSpPr/>
            <p:nvPr/>
          </p:nvGrpSpPr>
          <p:grpSpPr>
            <a:xfrm>
              <a:off x="859447" y="-42699"/>
              <a:ext cx="763729" cy="198727"/>
              <a:chOff x="775557" y="13240"/>
              <a:chExt cx="763729" cy="198727"/>
            </a:xfrm>
          </p:grpSpPr>
          <p:sp>
            <p:nvSpPr>
              <p:cNvPr id="70" name="Oval 69"/>
              <p:cNvSpPr/>
              <p:nvPr/>
            </p:nvSpPr>
            <p:spPr>
              <a:xfrm>
                <a:off x="775557" y="13240"/>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p:cNvCxnSpPr/>
              <p:nvPr/>
            </p:nvCxnSpPr>
            <p:spPr>
              <a:xfrm flipH="1">
                <a:off x="874921" y="22674"/>
                <a:ext cx="664365" cy="89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1542176" y="-501080"/>
              <a:ext cx="4479079" cy="16231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p:cNvSpPr/>
            <p:nvPr/>
          </p:nvSpPr>
          <p:spPr>
            <a:xfrm>
              <a:off x="1623173" y="-415015"/>
              <a:ext cx="4426895" cy="1477328"/>
            </a:xfrm>
            <a:prstGeom prst="rect">
              <a:avLst/>
            </a:prstGeom>
          </p:spPr>
          <p:txBody>
            <a:bodyPr wrap="square">
              <a:spAutoFit/>
            </a:bodyPr>
            <a:lstStyle/>
            <a:p>
              <a:r>
                <a:rPr lang="en-GB" dirty="0"/>
                <a:t>The </a:t>
              </a:r>
              <a:r>
                <a:rPr lang="en-GB" b="1" dirty="0">
                  <a:solidFill>
                    <a:schemeClr val="accent2"/>
                  </a:solidFill>
                </a:rPr>
                <a:t>outer core </a:t>
              </a:r>
              <a:r>
                <a:rPr lang="en-GB" dirty="0"/>
                <a:t>is mostly made up of iron, with some nickel. It is over 4000˚C. it is mostly liquid with some rocky parts. The outer core moves around the inner core, creating the Earth’s magnetism.</a:t>
              </a:r>
            </a:p>
          </p:txBody>
        </p:sp>
      </p:grpSp>
      <p:grpSp>
        <p:nvGrpSpPr>
          <p:cNvPr id="72" name="Group 71"/>
          <p:cNvGrpSpPr/>
          <p:nvPr/>
        </p:nvGrpSpPr>
        <p:grpSpPr>
          <a:xfrm>
            <a:off x="2619832" y="4087438"/>
            <a:ext cx="5768518" cy="2008537"/>
            <a:chOff x="1379111" y="-1535276"/>
            <a:chExt cx="5768518" cy="2008537"/>
          </a:xfrm>
        </p:grpSpPr>
        <p:grpSp>
          <p:nvGrpSpPr>
            <p:cNvPr id="73" name="Group 72"/>
            <p:cNvGrpSpPr/>
            <p:nvPr/>
          </p:nvGrpSpPr>
          <p:grpSpPr>
            <a:xfrm>
              <a:off x="1379111" y="-1535276"/>
              <a:ext cx="744083" cy="1301821"/>
              <a:chOff x="1295221" y="-1479337"/>
              <a:chExt cx="744083" cy="1301821"/>
            </a:xfrm>
          </p:grpSpPr>
          <p:sp>
            <p:nvSpPr>
              <p:cNvPr id="76" name="Oval 75"/>
              <p:cNvSpPr/>
              <p:nvPr/>
            </p:nvSpPr>
            <p:spPr>
              <a:xfrm>
                <a:off x="1295221" y="-1479337"/>
                <a:ext cx="198727" cy="198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p:cNvCxnSpPr/>
              <p:nvPr/>
            </p:nvCxnSpPr>
            <p:spPr>
              <a:xfrm flipH="1" flipV="1">
                <a:off x="1362045" y="-1451000"/>
                <a:ext cx="677259" cy="12734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1542176" y="-618599"/>
              <a:ext cx="5605453" cy="10918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p:cNvSpPr/>
            <p:nvPr/>
          </p:nvSpPr>
          <p:spPr>
            <a:xfrm>
              <a:off x="1623174" y="-532705"/>
              <a:ext cx="5390872" cy="923330"/>
            </a:xfrm>
            <a:prstGeom prst="rect">
              <a:avLst/>
            </a:prstGeom>
          </p:spPr>
          <p:txBody>
            <a:bodyPr wrap="square">
              <a:spAutoFit/>
            </a:bodyPr>
            <a:lstStyle/>
            <a:p>
              <a:r>
                <a:rPr lang="en-GB" dirty="0"/>
                <a:t>The </a:t>
              </a:r>
              <a:r>
                <a:rPr lang="en-GB" b="1" dirty="0">
                  <a:solidFill>
                    <a:srgbClr val="FFC000"/>
                  </a:solidFill>
                </a:rPr>
                <a:t>inner core</a:t>
              </a:r>
              <a:r>
                <a:rPr lang="en-GB" dirty="0"/>
                <a:t>, which is made of iron and nickel, is the hottest layer of the Earth at over 5000˚C. It melts the metals in the outer core to form magma.</a:t>
              </a:r>
            </a:p>
          </p:txBody>
        </p:sp>
      </p:grpSp>
    </p:spTree>
    <p:extLst>
      <p:ext uri="{BB962C8B-B14F-4D97-AF65-F5344CB8AC3E}">
        <p14:creationId xmlns:p14="http://schemas.microsoft.com/office/powerpoint/2010/main" val="38960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869608"/>
            <a:ext cx="7632699" cy="584775"/>
          </a:xfrm>
          <a:prstGeom prst="rect">
            <a:avLst/>
          </a:prstGeom>
        </p:spPr>
        <p:txBody>
          <a:bodyPr wrap="square">
            <a:spAutoFit/>
          </a:bodyPr>
          <a:lstStyle/>
          <a:p>
            <a:pPr algn="ctr"/>
            <a:r>
              <a:rPr lang="en-GB" sz="3200" b="1" dirty="0">
                <a:latin typeface="+mj-lt"/>
              </a:rPr>
              <a:t>What Is Under Your Feet?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Talking Partn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208335" y="1479550"/>
            <a:ext cx="6727330" cy="646331"/>
          </a:xfrm>
          <a:prstGeom prst="rect">
            <a:avLst/>
          </a:prstGeom>
        </p:spPr>
        <p:txBody>
          <a:bodyPr wrap="square">
            <a:spAutoFit/>
          </a:bodyPr>
          <a:lstStyle/>
          <a:p>
            <a:pPr algn="ctr"/>
            <a:r>
              <a:rPr lang="en-GB" dirty="0"/>
              <a:t>Use the equipment on your table to show the different layers that make up Earth.</a:t>
            </a:r>
          </a:p>
        </p:txBody>
      </p:sp>
      <p:sp>
        <p:nvSpPr>
          <p:cNvPr id="8" name="Rectangle 7"/>
          <p:cNvSpPr/>
          <p:nvPr/>
        </p:nvSpPr>
        <p:spPr>
          <a:xfrm>
            <a:off x="755650" y="2209771"/>
            <a:ext cx="7632700" cy="3883054"/>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5648" y="2340527"/>
            <a:ext cx="2553142" cy="3611461"/>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0188" y="2340527"/>
            <a:ext cx="2553142" cy="3611461"/>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2723" y="2340527"/>
            <a:ext cx="2553142" cy="3611461"/>
          </a:xfrm>
          <a:prstGeom prst="rect">
            <a:avLst/>
          </a:prstGeom>
          <a:effectLst>
            <a:outerShdw blurRad="63500" sx="102000" sy="102000" algn="ctr" rotWithShape="0">
              <a:prstClr val="black">
                <a:alpha val="40000"/>
              </a:prstClr>
            </a:outerShdw>
          </a:effectLst>
        </p:spPr>
      </p:pic>
      <p:sp>
        <p:nvSpPr>
          <p:cNvPr id="13" name="Rectangle 12"/>
          <p:cNvSpPr/>
          <p:nvPr/>
        </p:nvSpPr>
        <p:spPr>
          <a:xfrm>
            <a:off x="5832004" y="3149016"/>
            <a:ext cx="2374084" cy="1994481"/>
          </a:xfrm>
          <a:prstGeom prst="rect">
            <a:avLst/>
          </a:prstGeom>
          <a:solidFill>
            <a:schemeClr val="bg1"/>
          </a:solidFill>
          <a:ln w="28575">
            <a:solidFill>
              <a:srgbClr val="E8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Try to think about the size of each different layer! The crust is thin, but the mantle is very thick.</a:t>
            </a:r>
          </a:p>
        </p:txBody>
      </p:sp>
    </p:spTree>
    <p:extLst>
      <p:ext uri="{BB962C8B-B14F-4D97-AF65-F5344CB8AC3E}">
        <p14:creationId xmlns:p14="http://schemas.microsoft.com/office/powerpoint/2010/main" val="102192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76652"/>
            <a:ext cx="7632699" cy="584775"/>
          </a:xfrm>
          <a:prstGeom prst="rect">
            <a:avLst/>
          </a:prstGeom>
        </p:spPr>
        <p:txBody>
          <a:bodyPr wrap="square">
            <a:spAutoFit/>
          </a:bodyPr>
          <a:lstStyle/>
          <a:p>
            <a:pPr algn="ctr"/>
            <a:r>
              <a:rPr lang="en-GB" sz="3200" b="1" dirty="0">
                <a:latin typeface="+mj-lt"/>
              </a:rPr>
              <a:t>What’s That Like?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Talking Partner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55651" y="1567117"/>
            <a:ext cx="7632700" cy="495108"/>
          </a:xfrm>
          <a:prstGeom prst="rect">
            <a:avLst/>
          </a:prstGeom>
          <a:solidFill>
            <a:schemeClr val="bg1"/>
          </a:solidFill>
          <a:ln w="28575">
            <a:solidFill>
              <a:srgbClr val="E84C1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rPr>
              <a:t>Watch this </a:t>
            </a:r>
            <a:r>
              <a:rPr lang="en-GB" dirty="0">
                <a:solidFill>
                  <a:schemeClr val="tx1"/>
                </a:solidFill>
                <a:hlinkClick r:id="rId10"/>
              </a:rPr>
              <a:t>video</a:t>
            </a:r>
            <a:r>
              <a:rPr lang="en-GB" dirty="0">
                <a:solidFill>
                  <a:schemeClr val="tx1"/>
                </a:solidFill>
              </a:rPr>
              <a:t> comparing the Earth’s structure to a peach.</a:t>
            </a:r>
          </a:p>
        </p:txBody>
      </p:sp>
      <p:grpSp>
        <p:nvGrpSpPr>
          <p:cNvPr id="23" name="Group 22"/>
          <p:cNvGrpSpPr/>
          <p:nvPr/>
        </p:nvGrpSpPr>
        <p:grpSpPr>
          <a:xfrm>
            <a:off x="5165715" y="2921466"/>
            <a:ext cx="2893560" cy="1015068"/>
            <a:chOff x="5494789" y="2543705"/>
            <a:chExt cx="2893560" cy="1015068"/>
          </a:xfrm>
        </p:grpSpPr>
        <p:sp>
          <p:nvSpPr>
            <p:cNvPr id="25" name="Rectangle 24"/>
            <p:cNvSpPr/>
            <p:nvPr/>
          </p:nvSpPr>
          <p:spPr>
            <a:xfrm>
              <a:off x="5494789" y="2543705"/>
              <a:ext cx="2893560" cy="101506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02239" y="2728073"/>
              <a:ext cx="2506402" cy="646331"/>
            </a:xfrm>
            <a:prstGeom prst="rect">
              <a:avLst/>
            </a:prstGeom>
          </p:spPr>
          <p:txBody>
            <a:bodyPr wrap="square">
              <a:spAutoFit/>
            </a:bodyPr>
            <a:lstStyle/>
            <a:p>
              <a:r>
                <a:rPr lang="en-GB" dirty="0"/>
                <a:t>How is the comparison accurate?</a:t>
              </a:r>
            </a:p>
          </p:txBody>
        </p:sp>
      </p:grpSp>
      <p:grpSp>
        <p:nvGrpSpPr>
          <p:cNvPr id="27" name="Group 26"/>
          <p:cNvGrpSpPr/>
          <p:nvPr/>
        </p:nvGrpSpPr>
        <p:grpSpPr>
          <a:xfrm>
            <a:off x="5165716" y="4020628"/>
            <a:ext cx="2893560" cy="1015068"/>
            <a:chOff x="5494790" y="3642867"/>
            <a:chExt cx="2893560" cy="1015068"/>
          </a:xfrm>
        </p:grpSpPr>
        <p:sp>
          <p:nvSpPr>
            <p:cNvPr id="28" name="Rectangle 27"/>
            <p:cNvSpPr/>
            <p:nvPr/>
          </p:nvSpPr>
          <p:spPr>
            <a:xfrm>
              <a:off x="5494790" y="3642867"/>
              <a:ext cx="2893560" cy="101506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849031" y="3678662"/>
              <a:ext cx="2361244" cy="923330"/>
            </a:xfrm>
            <a:prstGeom prst="rect">
              <a:avLst/>
            </a:prstGeom>
          </p:spPr>
          <p:txBody>
            <a:bodyPr wrap="square">
              <a:spAutoFit/>
            </a:bodyPr>
            <a:lstStyle/>
            <a:p>
              <a:r>
                <a:rPr lang="en-GB" dirty="0"/>
                <a:t>How is the structure of the Earth different to that of a peach?</a:t>
              </a:r>
            </a:p>
          </p:txBody>
        </p:sp>
      </p:grpSp>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t="21574" r="14348" b="11157"/>
          <a:stretch/>
        </p:blipFill>
        <p:spPr>
          <a:xfrm>
            <a:off x="1179249" y="2187829"/>
            <a:ext cx="4162634" cy="3904996"/>
          </a:xfrm>
          <a:prstGeom prst="rect">
            <a:avLst/>
          </a:prstGeom>
          <a:ln w="28575">
            <a:solidFill>
              <a:srgbClr val="87BD31"/>
            </a:solidFill>
          </a:ln>
        </p:spPr>
      </p:pic>
    </p:spTree>
    <p:extLst>
      <p:ext uri="{BB962C8B-B14F-4D97-AF65-F5344CB8AC3E}">
        <p14:creationId xmlns:p14="http://schemas.microsoft.com/office/powerpoint/2010/main" val="42755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1FB98A13-3E6D-4552-8BAA-C06EBDB8DC74}" vid="{BA148D82-8A68-4E5E-8549-B02389151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41</TotalTime>
  <Words>546</Words>
  <Application>Microsoft Office PowerPoint</Application>
  <PresentationFormat>On-screen Show (4:3)</PresentationFormat>
  <Paragraphs>56</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Tuffy-TTF</vt:lpstr>
      <vt:lpstr>Roboto</vt:lpstr>
      <vt:lpstr>Calibri</vt:lpstr>
      <vt:lpstr>Arial</vt:lpstr>
      <vt:lpstr>Twinkl</vt:lpstr>
      <vt:lpstr>Tuffy</vt:lpstr>
      <vt:lpstr>Sassoon Infant Rg</vt:lpstr>
      <vt:lpstr>Office Theme</vt:lpstr>
      <vt:lpstr>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Rachel Leather</cp:lastModifiedBy>
  <cp:revision>4</cp:revision>
  <dcterms:created xsi:type="dcterms:W3CDTF">2020-01-26T13:43:20Z</dcterms:created>
  <dcterms:modified xsi:type="dcterms:W3CDTF">2020-01-26T14:25:13Z</dcterms:modified>
</cp:coreProperties>
</file>