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3" r:id="rId3"/>
    <p:sldId id="264" r:id="rId4"/>
    <p:sldId id="274" r:id="rId5"/>
    <p:sldId id="275" r:id="rId6"/>
    <p:sldId id="276" r:id="rId7"/>
    <p:sldId id="277" r:id="rId8"/>
    <p:sldId id="278" r:id="rId9"/>
    <p:sldId id="279" r:id="rId10"/>
    <p:sldId id="280" r:id="rId11"/>
    <p:sldId id="281" r:id="rId12"/>
    <p:sldId id="267" r:id="rId13"/>
  </p:sldIdLst>
  <p:sldSz cx="9144000" cy="6858000" type="screen4x3"/>
  <p:notesSz cx="6858000" cy="9144000"/>
  <p:embeddedFontLst>
    <p:embeddedFont>
      <p:font typeface="Sassoon Infant Rg" panose="02000503030000020003" pitchFamily="50" charset="0"/>
      <p:regular r:id="rId16"/>
      <p:bold r:id="rId17"/>
    </p:embeddedFont>
    <p:embeddedFont>
      <p:font typeface="Sassoon Infant Md" panose="02000603050000020003" pitchFamily="50" charset="0"/>
      <p:regular r:id="rId18"/>
    </p:embeddedFont>
    <p:embeddedFont>
      <p:font typeface="Twinkl" pitchFamily="2"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BD0928"/>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151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5826" y="414308"/>
            <a:ext cx="8186468" cy="1835809"/>
          </a:xfrm>
        </p:spPr>
        <p:txBody>
          <a:bodyPr/>
          <a:lstStyle/>
          <a:p>
            <a:pPr algn="ctr">
              <a:lnSpc>
                <a:spcPct val="100000"/>
              </a:lnSpc>
            </a:pPr>
            <a:r>
              <a:rPr lang="en-GB" sz="2000" b="0" dirty="0"/>
              <a:t>The exact time is </a:t>
            </a:r>
            <a:r>
              <a:rPr lang="en-GB" sz="2000" b="0" dirty="0">
                <a:solidFill>
                  <a:srgbClr val="87BD31"/>
                </a:solidFill>
              </a:rPr>
              <a:t>18</a:t>
            </a:r>
            <a:r>
              <a:rPr lang="en-GB" sz="2000" b="0" dirty="0"/>
              <a:t> minutes to 3.</a:t>
            </a:r>
          </a:p>
        </p:txBody>
      </p:sp>
      <p:pic>
        <p:nvPicPr>
          <p:cNvPr id="2" name="Picture 1"/>
          <p:cNvPicPr>
            <a:picLocks noChangeAspect="1"/>
          </p:cNvPicPr>
          <p:nvPr/>
        </p:nvPicPr>
        <p:blipFill>
          <a:blip r:embed="rId2"/>
          <a:stretch>
            <a:fillRect/>
          </a:stretch>
        </p:blipFill>
        <p:spPr>
          <a:xfrm>
            <a:off x="2310436" y="2167705"/>
            <a:ext cx="4109060" cy="3920068"/>
          </a:xfrm>
          <a:prstGeom prst="rect">
            <a:avLst/>
          </a:prstGeom>
        </p:spPr>
      </p:pic>
    </p:spTree>
    <p:extLst>
      <p:ext uri="{BB962C8B-B14F-4D97-AF65-F5344CB8AC3E}">
        <p14:creationId xmlns:p14="http://schemas.microsoft.com/office/powerpoint/2010/main" val="233830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5826" y="414308"/>
            <a:ext cx="8186468" cy="1595647"/>
          </a:xfrm>
        </p:spPr>
        <p:txBody>
          <a:bodyPr/>
          <a:lstStyle/>
          <a:p>
            <a:pPr algn="ctr">
              <a:lnSpc>
                <a:spcPct val="100000"/>
              </a:lnSpc>
            </a:pPr>
            <a:r>
              <a:rPr lang="en-GB" dirty="0"/>
              <a:t>Plenary </a:t>
            </a:r>
            <a:br>
              <a:rPr lang="en-GB" sz="2000" b="0" dirty="0"/>
            </a:br>
            <a:br>
              <a:rPr lang="en-GB" sz="2000" b="0" dirty="0"/>
            </a:br>
            <a:r>
              <a:rPr lang="en-GB" sz="2000" b="0" dirty="0"/>
              <a:t>What is the exact time here? </a:t>
            </a:r>
          </a:p>
        </p:txBody>
      </p:sp>
      <p:grpSp>
        <p:nvGrpSpPr>
          <p:cNvPr id="4" name="Group 10"/>
          <p:cNvGrpSpPr>
            <a:grpSpLocks/>
          </p:cNvGrpSpPr>
          <p:nvPr/>
        </p:nvGrpSpPr>
        <p:grpSpPr bwMode="auto">
          <a:xfrm>
            <a:off x="2411413" y="2249338"/>
            <a:ext cx="4113212" cy="3921125"/>
            <a:chOff x="2411760" y="1844824"/>
            <a:chExt cx="4113275" cy="3921878"/>
          </a:xfrm>
        </p:grpSpPr>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113275" cy="392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a:off x="4572380" y="3805764"/>
              <a:ext cx="746136" cy="8081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H="1">
              <a:off x="3635741" y="3820053"/>
              <a:ext cx="936639" cy="108288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493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856315"/>
          </a:xfrm>
        </p:spPr>
        <p:txBody>
          <a:bodyPr>
            <a:noAutofit/>
          </a:bodyPr>
          <a:lstStyle/>
          <a:p>
            <a:pPr marL="0" indent="0">
              <a:lnSpc>
                <a:spcPct val="200000"/>
              </a:lnSpc>
              <a:buNone/>
              <a:defRPr/>
            </a:pPr>
            <a:r>
              <a:rPr lang="en-AU" dirty="0">
                <a:latin typeface="Twinkl" pitchFamily="2" charset="0"/>
              </a:rPr>
              <a:t>To tell the exact time with minutes to the hour.</a:t>
            </a:r>
          </a:p>
        </p:txBody>
      </p:sp>
      <p:sp>
        <p:nvSpPr>
          <p:cNvPr id="20" name="Content Placeholder 15"/>
          <p:cNvSpPr txBox="1">
            <a:spLocks/>
          </p:cNvSpPr>
          <p:nvPr/>
        </p:nvSpPr>
        <p:spPr>
          <a:xfrm>
            <a:off x="628648" y="3544440"/>
            <a:ext cx="7886700" cy="1734925"/>
          </a:xfrm>
          <a:prstGeom prst="rect">
            <a:avLst/>
          </a:prstGeom>
          <a:noFill/>
          <a:ln w="25400">
            <a:noFill/>
          </a:ln>
        </p:spPr>
        <p:txBody>
          <a:bodyPr vert="horz" lIns="180000" tIns="252000" rIns="252000" bIns="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Know that time is read as ‘</a:t>
            </a:r>
            <a:r>
              <a:rPr lang="en-GB" dirty="0">
                <a:solidFill>
                  <a:srgbClr val="BD0928"/>
                </a:solidFill>
                <a:latin typeface="Twinkl" pitchFamily="50" charset="0"/>
              </a:rPr>
              <a:t>past the hour</a:t>
            </a:r>
            <a:r>
              <a:rPr lang="en-GB" dirty="0">
                <a:latin typeface="Twinkl" pitchFamily="50" charset="0"/>
              </a:rPr>
              <a:t>’ and ‘</a:t>
            </a:r>
            <a:r>
              <a:rPr lang="en-GB" dirty="0">
                <a:solidFill>
                  <a:srgbClr val="BD0928"/>
                </a:solidFill>
                <a:latin typeface="Twinkl" pitchFamily="50" charset="0"/>
              </a:rPr>
              <a:t>to the hour</a:t>
            </a:r>
            <a:r>
              <a:rPr lang="en-GB" dirty="0">
                <a:latin typeface="Twinkl" pitchFamily="50" charset="0"/>
              </a:rPr>
              <a:t>’.</a:t>
            </a:r>
          </a:p>
          <a:p>
            <a:r>
              <a:rPr lang="en-GB" dirty="0">
                <a:latin typeface="Twinkl" pitchFamily="50" charset="0"/>
              </a:rPr>
              <a:t>Know that clocks are marked at </a:t>
            </a:r>
            <a:r>
              <a:rPr lang="en-GB" dirty="0">
                <a:solidFill>
                  <a:srgbClr val="BD0928"/>
                </a:solidFill>
                <a:latin typeface="Twinkl" pitchFamily="50" charset="0"/>
              </a:rPr>
              <a:t>5 minute</a:t>
            </a:r>
            <a:r>
              <a:rPr lang="en-GB" dirty="0">
                <a:latin typeface="Twinkl" pitchFamily="50" charset="0"/>
              </a:rPr>
              <a:t> intervals.</a:t>
            </a:r>
          </a:p>
          <a:p>
            <a:r>
              <a:rPr lang="en-GB" dirty="0">
                <a:latin typeface="Twinkl" pitchFamily="50" charset="0"/>
              </a:rPr>
              <a:t>Know ‘</a:t>
            </a:r>
            <a:r>
              <a:rPr lang="en-GB" dirty="0">
                <a:solidFill>
                  <a:srgbClr val="BD0928"/>
                </a:solidFill>
                <a:latin typeface="Twinkl" pitchFamily="50" charset="0"/>
              </a:rPr>
              <a:t>quarter past</a:t>
            </a:r>
            <a:r>
              <a:rPr lang="en-GB" dirty="0">
                <a:latin typeface="Twinkl" pitchFamily="50" charset="0"/>
              </a:rPr>
              <a:t>’, ‘</a:t>
            </a:r>
            <a:r>
              <a:rPr lang="en-GB" dirty="0">
                <a:solidFill>
                  <a:srgbClr val="BD0928"/>
                </a:solidFill>
                <a:latin typeface="Twinkl" pitchFamily="50" charset="0"/>
              </a:rPr>
              <a:t>half past</a:t>
            </a:r>
            <a:r>
              <a:rPr lang="en-GB" dirty="0">
                <a:latin typeface="Twinkl" pitchFamily="50" charset="0"/>
              </a:rPr>
              <a:t>’ and ‘</a:t>
            </a:r>
            <a:r>
              <a:rPr lang="en-GB" dirty="0">
                <a:solidFill>
                  <a:srgbClr val="BD0928"/>
                </a:solidFill>
                <a:latin typeface="Twinkl" pitchFamily="50" charset="0"/>
              </a:rPr>
              <a:t>quarter to</a:t>
            </a:r>
            <a:r>
              <a:rPr lang="en-GB" dirty="0">
                <a:latin typeface="Twinkl" pitchFamily="50" charset="0"/>
              </a:rPr>
              <a:t>’.</a:t>
            </a:r>
          </a:p>
          <a:p>
            <a:r>
              <a:rPr lang="en-GB" dirty="0">
                <a:latin typeface="Twinkl" pitchFamily="50" charset="0"/>
              </a:rPr>
              <a:t>Know that addition and subtraction can help tell you the exact time.</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the exact time?</a:t>
            </a:r>
          </a:p>
        </p:txBody>
      </p:sp>
      <p:grpSp>
        <p:nvGrpSpPr>
          <p:cNvPr id="7" name="Group 4"/>
          <p:cNvGrpSpPr>
            <a:grpSpLocks/>
          </p:cNvGrpSpPr>
          <p:nvPr/>
        </p:nvGrpSpPr>
        <p:grpSpPr bwMode="auto">
          <a:xfrm>
            <a:off x="2555776" y="1894997"/>
            <a:ext cx="3816350" cy="3816350"/>
            <a:chOff x="2699792" y="1324508"/>
            <a:chExt cx="3355627" cy="3356992"/>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flipV="1">
              <a:off x="3965829" y="2265695"/>
              <a:ext cx="413172" cy="7498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143673" y="2709756"/>
              <a:ext cx="1252078" cy="31000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1479301"/>
          </a:xfrm>
        </p:spPr>
        <p:txBody>
          <a:bodyPr/>
          <a:lstStyle/>
          <a:p>
            <a:pPr algn="ctr">
              <a:lnSpc>
                <a:spcPct val="100000"/>
              </a:lnSpc>
            </a:pPr>
            <a:r>
              <a:rPr lang="en-GB" sz="2000" b="0" dirty="0"/>
              <a:t>	After half past the hour we read the time as ‘minutes to’.</a:t>
            </a:r>
            <a:br>
              <a:rPr lang="en-GB" sz="2000" b="0" dirty="0"/>
            </a:br>
            <a:br>
              <a:rPr lang="en-GB" sz="2000" b="0" dirty="0"/>
            </a:br>
            <a:r>
              <a:rPr lang="en-GB" sz="2000" b="0" dirty="0"/>
              <a:t>This is because it sounds better to say ‘13 minutes to 11’, rather than 47 minutes past 10’. </a:t>
            </a:r>
          </a:p>
        </p:txBody>
      </p:sp>
      <p:grpSp>
        <p:nvGrpSpPr>
          <p:cNvPr id="3" name="Group 4"/>
          <p:cNvGrpSpPr>
            <a:grpSpLocks/>
          </p:cNvGrpSpPr>
          <p:nvPr/>
        </p:nvGrpSpPr>
        <p:grpSpPr bwMode="auto">
          <a:xfrm>
            <a:off x="2627313" y="2287588"/>
            <a:ext cx="3816350" cy="3816350"/>
            <a:chOff x="2699792" y="1324508"/>
            <a:chExt cx="3355627" cy="3356992"/>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flipV="1">
              <a:off x="3965829" y="2265695"/>
              <a:ext cx="413172" cy="7498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143673" y="2709756"/>
              <a:ext cx="1252078" cy="31000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998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343" y="642796"/>
            <a:ext cx="3459193" cy="5576850"/>
          </a:xfrm>
        </p:spPr>
        <p:txBody>
          <a:bodyPr/>
          <a:lstStyle/>
          <a:p>
            <a:pPr>
              <a:lnSpc>
                <a:spcPct val="100000"/>
              </a:lnSpc>
            </a:pPr>
            <a:r>
              <a:rPr lang="en-GB" sz="2000" b="0" dirty="0"/>
              <a:t>Reading the time to the hour needs a little more concentration than with minutes past the hour. </a:t>
            </a:r>
            <a:br>
              <a:rPr lang="en-GB" sz="2000" b="0" dirty="0"/>
            </a:br>
            <a:br>
              <a:rPr lang="en-GB" sz="2000" b="0" dirty="0"/>
            </a:br>
            <a:r>
              <a:rPr lang="en-GB" sz="2000" b="0" dirty="0"/>
              <a:t>A simple method is to count the blocks of </a:t>
            </a:r>
            <a:r>
              <a:rPr lang="en-GB" sz="2000" b="0" dirty="0">
                <a:solidFill>
                  <a:srgbClr val="BD0928"/>
                </a:solidFill>
              </a:rPr>
              <a:t>5 minutes</a:t>
            </a:r>
            <a:r>
              <a:rPr lang="en-GB" sz="2000" b="0" dirty="0"/>
              <a:t> to the hour from ‘</a:t>
            </a:r>
            <a:r>
              <a:rPr lang="en-GB" sz="2000" b="0" dirty="0">
                <a:solidFill>
                  <a:srgbClr val="BD0928"/>
                </a:solidFill>
              </a:rPr>
              <a:t>0</a:t>
            </a:r>
            <a:r>
              <a:rPr lang="en-GB" sz="2000" b="0" dirty="0"/>
              <a:t>’ at the top, then any more minutes there may be.</a:t>
            </a:r>
            <a:br>
              <a:rPr lang="en-GB" sz="2000" b="0" dirty="0"/>
            </a:br>
            <a:br>
              <a:rPr lang="en-GB" sz="2000" b="0" dirty="0"/>
            </a:br>
            <a:r>
              <a:rPr lang="en-GB" sz="2000" b="0" dirty="0"/>
              <a:t>This show </a:t>
            </a:r>
            <a:r>
              <a:rPr lang="en-GB" sz="2000" b="0" dirty="0">
                <a:solidFill>
                  <a:srgbClr val="BD0928"/>
                </a:solidFill>
              </a:rPr>
              <a:t>5 lots of 5 minutes</a:t>
            </a:r>
            <a:r>
              <a:rPr lang="en-GB" sz="2000" b="0" dirty="0"/>
              <a:t> and </a:t>
            </a:r>
            <a:r>
              <a:rPr lang="en-GB" sz="2000" b="0" dirty="0">
                <a:solidFill>
                  <a:srgbClr val="BD0928"/>
                </a:solidFill>
              </a:rPr>
              <a:t>1 more minute</a:t>
            </a:r>
            <a:r>
              <a:rPr lang="en-GB" sz="2000" b="0" dirty="0"/>
              <a:t>.</a:t>
            </a:r>
            <a:br>
              <a:rPr lang="en-GB" sz="2000" b="0" dirty="0"/>
            </a:br>
            <a:br>
              <a:rPr lang="en-GB" sz="2000" b="0" dirty="0"/>
            </a:br>
            <a:r>
              <a:rPr lang="en-GB" sz="2000" b="0" dirty="0"/>
              <a:t>What is the exact time? </a:t>
            </a:r>
          </a:p>
        </p:txBody>
      </p:sp>
      <p:grpSp>
        <p:nvGrpSpPr>
          <p:cNvPr id="4" name="Group 3"/>
          <p:cNvGrpSpPr>
            <a:grpSpLocks/>
          </p:cNvGrpSpPr>
          <p:nvPr/>
        </p:nvGrpSpPr>
        <p:grpSpPr bwMode="auto">
          <a:xfrm>
            <a:off x="4190012" y="1297527"/>
            <a:ext cx="3976687" cy="4089400"/>
            <a:chOff x="2179213" y="2036500"/>
            <a:chExt cx="3976963" cy="4089355"/>
          </a:xfrm>
        </p:grpSpPr>
        <p:grpSp>
          <p:nvGrpSpPr>
            <p:cNvPr id="5" name="Group 4"/>
            <p:cNvGrpSpPr>
              <a:grpSpLocks/>
            </p:cNvGrpSpPr>
            <p:nvPr/>
          </p:nvGrpSpPr>
          <p:grpSpPr bwMode="auto">
            <a:xfrm>
              <a:off x="2761723" y="2564904"/>
              <a:ext cx="3394453" cy="3394453"/>
              <a:chOff x="2699792" y="1324508"/>
              <a:chExt cx="3355627" cy="3356992"/>
            </a:xfrm>
          </p:grpSpPr>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flipV="1">
                <a:off x="3652590" y="2709440"/>
                <a:ext cx="726655" cy="3061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48771" y="3020293"/>
                <a:ext cx="547739" cy="115235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Curved Down Arrow 1"/>
            <p:cNvSpPr/>
            <p:nvPr/>
          </p:nvSpPr>
          <p:spPr>
            <a:xfrm rot="13610394">
              <a:off x="2522970" y="5370985"/>
              <a:ext cx="977889" cy="53185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7" name="Curved Down Arrow 12"/>
            <p:cNvSpPr/>
            <p:nvPr/>
          </p:nvSpPr>
          <p:spPr>
            <a:xfrm rot="15615181">
              <a:off x="1956193" y="4410558"/>
              <a:ext cx="977889" cy="531849"/>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Curved Down Arrow 13"/>
            <p:cNvSpPr/>
            <p:nvPr/>
          </p:nvSpPr>
          <p:spPr>
            <a:xfrm rot="17077345">
              <a:off x="2002234" y="3392982"/>
              <a:ext cx="977889" cy="53185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9" name="Curved Down Arrow 15"/>
            <p:cNvSpPr/>
            <p:nvPr/>
          </p:nvSpPr>
          <p:spPr>
            <a:xfrm rot="20609207">
              <a:off x="3474703" y="2036500"/>
              <a:ext cx="977968" cy="53180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0" name="Curved Down Arrow 17"/>
            <p:cNvSpPr/>
            <p:nvPr/>
          </p:nvSpPr>
          <p:spPr>
            <a:xfrm rot="12613800">
              <a:off x="3446126" y="5852808"/>
              <a:ext cx="261955" cy="139698"/>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Tree>
    <p:extLst>
      <p:ext uri="{BB962C8B-B14F-4D97-AF65-F5344CB8AC3E}">
        <p14:creationId xmlns:p14="http://schemas.microsoft.com/office/powerpoint/2010/main" val="427956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198" y="478894"/>
            <a:ext cx="8220075" cy="1479301"/>
          </a:xfrm>
        </p:spPr>
        <p:txBody>
          <a:bodyPr/>
          <a:lstStyle/>
          <a:p>
            <a:pPr algn="ctr">
              <a:lnSpc>
                <a:spcPct val="100000"/>
              </a:lnSpc>
            </a:pPr>
            <a:r>
              <a:rPr lang="en-GB" sz="2000" b="0" dirty="0"/>
              <a:t>The exact time is </a:t>
            </a:r>
            <a:r>
              <a:rPr lang="en-GB" sz="2000" b="0" dirty="0">
                <a:solidFill>
                  <a:srgbClr val="BD0928"/>
                </a:solidFill>
              </a:rPr>
              <a:t>26 minutes </a:t>
            </a:r>
            <a:r>
              <a:rPr lang="en-GB" sz="2000" b="0" dirty="0"/>
              <a:t>to </a:t>
            </a:r>
            <a:r>
              <a:rPr lang="en-GB" sz="2000" b="0" dirty="0">
                <a:solidFill>
                  <a:srgbClr val="BD0928"/>
                </a:solidFill>
              </a:rPr>
              <a:t>10</a:t>
            </a:r>
            <a:r>
              <a:rPr lang="en-GB" sz="2000" b="0" dirty="0"/>
              <a:t>.</a:t>
            </a:r>
          </a:p>
        </p:txBody>
      </p:sp>
      <p:grpSp>
        <p:nvGrpSpPr>
          <p:cNvPr id="14" name="Group 4"/>
          <p:cNvGrpSpPr>
            <a:grpSpLocks/>
          </p:cNvGrpSpPr>
          <p:nvPr/>
        </p:nvGrpSpPr>
        <p:grpSpPr bwMode="auto">
          <a:xfrm>
            <a:off x="2916238" y="2133600"/>
            <a:ext cx="3394075" cy="3394075"/>
            <a:chOff x="2699792" y="1324508"/>
            <a:chExt cx="3355627" cy="3356992"/>
          </a:xfrm>
        </p:grpSpPr>
        <p:pic>
          <p:nvPicPr>
            <p:cNvPr id="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H="1" flipV="1">
              <a:off x="3652488" y="2709385"/>
              <a:ext cx="726687" cy="3061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48678" y="3020276"/>
              <a:ext cx="547761" cy="115249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20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0105" y="2863679"/>
            <a:ext cx="3403004" cy="1479301"/>
          </a:xfrm>
        </p:spPr>
        <p:txBody>
          <a:bodyPr/>
          <a:lstStyle/>
          <a:p>
            <a:pPr algn="ctr">
              <a:lnSpc>
                <a:spcPct val="100000"/>
              </a:lnSpc>
            </a:pPr>
            <a:r>
              <a:rPr lang="en-GB" sz="2000" b="0" dirty="0"/>
              <a:t>You can look at this as </a:t>
            </a:r>
            <a:r>
              <a:rPr lang="en-GB" sz="2000" b="0" dirty="0">
                <a:solidFill>
                  <a:srgbClr val="BD0928"/>
                </a:solidFill>
              </a:rPr>
              <a:t>6 lots of 5 minutes</a:t>
            </a:r>
            <a:r>
              <a:rPr lang="en-GB" sz="2000" b="0" dirty="0"/>
              <a:t> and then take away 4 or </a:t>
            </a:r>
            <a:r>
              <a:rPr lang="en-GB" sz="2000" b="0" dirty="0">
                <a:solidFill>
                  <a:srgbClr val="BD0928"/>
                </a:solidFill>
              </a:rPr>
              <a:t>5 lots of 5 and add 1</a:t>
            </a:r>
            <a:r>
              <a:rPr lang="en-GB" sz="2000" b="0" dirty="0"/>
              <a:t>.</a:t>
            </a:r>
          </a:p>
        </p:txBody>
      </p:sp>
      <p:sp>
        <p:nvSpPr>
          <p:cNvPr id="4" name="Curved Down Arrow 14"/>
          <p:cNvSpPr/>
          <p:nvPr/>
        </p:nvSpPr>
        <p:spPr>
          <a:xfrm rot="19030923">
            <a:off x="4635051" y="1814218"/>
            <a:ext cx="977900" cy="531812"/>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nvGrpSpPr>
          <p:cNvPr id="5" name="Group 4"/>
          <p:cNvGrpSpPr>
            <a:grpSpLocks/>
          </p:cNvGrpSpPr>
          <p:nvPr/>
        </p:nvGrpSpPr>
        <p:grpSpPr bwMode="auto">
          <a:xfrm>
            <a:off x="4930326" y="1893593"/>
            <a:ext cx="3394075" cy="3394075"/>
            <a:chOff x="2699792" y="1324509"/>
            <a:chExt cx="3355626" cy="3356992"/>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24509"/>
              <a:ext cx="3355626"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flipV="1">
              <a:off x="3652488" y="2709386"/>
              <a:ext cx="726687" cy="3061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69081" y="3020277"/>
              <a:ext cx="532067" cy="118232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urved Down Arrow 1"/>
          <p:cNvSpPr/>
          <p:nvPr/>
        </p:nvSpPr>
        <p:spPr bwMode="auto">
          <a:xfrm rot="12437547">
            <a:off x="5774876" y="4952705"/>
            <a:ext cx="822325" cy="501650"/>
          </a:xfrm>
          <a:prstGeom prst="curved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0" name="Curved Down Arrow 12"/>
          <p:cNvSpPr/>
          <p:nvPr/>
        </p:nvSpPr>
        <p:spPr bwMode="auto">
          <a:xfrm rot="15615181">
            <a:off x="4169120" y="3739061"/>
            <a:ext cx="977900" cy="53181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1" name="Curved Down Arrow 13"/>
          <p:cNvSpPr/>
          <p:nvPr/>
        </p:nvSpPr>
        <p:spPr bwMode="auto">
          <a:xfrm rot="17077345">
            <a:off x="4170707" y="2721474"/>
            <a:ext cx="977900" cy="531812"/>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2" name="Curved Down Arrow 15"/>
          <p:cNvSpPr/>
          <p:nvPr/>
        </p:nvSpPr>
        <p:spPr bwMode="auto">
          <a:xfrm rot="20609207">
            <a:off x="5643113" y="1364955"/>
            <a:ext cx="977900" cy="53181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3" name="TextBox 5"/>
          <p:cNvSpPr txBox="1">
            <a:spLocks noChangeArrowheads="1"/>
          </p:cNvSpPr>
          <p:nvPr/>
        </p:nvSpPr>
        <p:spPr bwMode="auto">
          <a:xfrm>
            <a:off x="5508176" y="1487193"/>
            <a:ext cx="102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
        <p:nvSpPr>
          <p:cNvPr id="14" name="TextBox 19"/>
          <p:cNvSpPr txBox="1">
            <a:spLocks noChangeArrowheads="1"/>
          </p:cNvSpPr>
          <p:nvPr/>
        </p:nvSpPr>
        <p:spPr bwMode="auto">
          <a:xfrm>
            <a:off x="4627113" y="1961855"/>
            <a:ext cx="102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
        <p:nvSpPr>
          <p:cNvPr id="15" name="TextBox 20"/>
          <p:cNvSpPr txBox="1">
            <a:spLocks noChangeArrowheads="1"/>
          </p:cNvSpPr>
          <p:nvPr/>
        </p:nvSpPr>
        <p:spPr bwMode="auto">
          <a:xfrm>
            <a:off x="4127051" y="2807993"/>
            <a:ext cx="102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
        <p:nvSpPr>
          <p:cNvPr id="16" name="TextBox 21"/>
          <p:cNvSpPr txBox="1">
            <a:spLocks noChangeArrowheads="1"/>
          </p:cNvSpPr>
          <p:nvPr/>
        </p:nvSpPr>
        <p:spPr bwMode="auto">
          <a:xfrm>
            <a:off x="4154038" y="3790655"/>
            <a:ext cx="102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
        <p:nvSpPr>
          <p:cNvPr id="17" name="TextBox 22"/>
          <p:cNvSpPr txBox="1">
            <a:spLocks noChangeArrowheads="1"/>
          </p:cNvSpPr>
          <p:nvPr/>
        </p:nvSpPr>
        <p:spPr bwMode="auto">
          <a:xfrm>
            <a:off x="5795513" y="5035255"/>
            <a:ext cx="102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-4</a:t>
            </a:r>
          </a:p>
        </p:txBody>
      </p:sp>
      <p:sp>
        <p:nvSpPr>
          <p:cNvPr id="18" name="Curved Down Arrow 25"/>
          <p:cNvSpPr/>
          <p:nvPr/>
        </p:nvSpPr>
        <p:spPr bwMode="auto">
          <a:xfrm rot="13179350">
            <a:off x="4642988" y="4709818"/>
            <a:ext cx="977900" cy="531812"/>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9" name="TextBox 21"/>
          <p:cNvSpPr txBox="1">
            <a:spLocks noChangeArrowheads="1"/>
          </p:cNvSpPr>
          <p:nvPr/>
        </p:nvSpPr>
        <p:spPr bwMode="auto">
          <a:xfrm>
            <a:off x="4628701" y="4762205"/>
            <a:ext cx="102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
        <p:nvSpPr>
          <p:cNvPr id="20" name="Curved Down Arrow 27"/>
          <p:cNvSpPr/>
          <p:nvPr/>
        </p:nvSpPr>
        <p:spPr bwMode="auto">
          <a:xfrm rot="12078004">
            <a:off x="5592313" y="5219405"/>
            <a:ext cx="977900" cy="53181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1" name="TextBox 21"/>
          <p:cNvSpPr txBox="1">
            <a:spLocks noChangeArrowheads="1"/>
          </p:cNvSpPr>
          <p:nvPr/>
        </p:nvSpPr>
        <p:spPr bwMode="auto">
          <a:xfrm rot="21388352">
            <a:off x="5381176" y="5728993"/>
            <a:ext cx="102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solidFill>
                  <a:srgbClr val="FF0000"/>
                </a:solidFill>
                <a:latin typeface="Sassoon Infant Md" panose="02000603050000020003" pitchFamily="50" charset="0"/>
              </a:rPr>
              <a:t>+5</a:t>
            </a:r>
          </a:p>
        </p:txBody>
      </p:sp>
    </p:spTree>
    <p:extLst>
      <p:ext uri="{BB962C8B-B14F-4D97-AF65-F5344CB8AC3E}">
        <p14:creationId xmlns:p14="http://schemas.microsoft.com/office/powerpoint/2010/main" val="265127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909058" y="1751163"/>
            <a:ext cx="3674475" cy="3350942"/>
          </a:xfrm>
        </p:spPr>
        <p:txBody>
          <a:bodyPr/>
          <a:lstStyle/>
          <a:p>
            <a:pPr algn="ctr">
              <a:lnSpc>
                <a:spcPct val="100000"/>
              </a:lnSpc>
            </a:pPr>
            <a:r>
              <a:rPr lang="en-GB" sz="2000" b="0" dirty="0"/>
              <a:t>The numbers in green on this clock show the minutes to the hour. </a:t>
            </a:r>
            <a:br>
              <a:rPr lang="en-GB" sz="2000" b="0" dirty="0"/>
            </a:br>
            <a:br>
              <a:rPr lang="en-GB" sz="2000" b="0" dirty="0"/>
            </a:br>
            <a:r>
              <a:rPr lang="en-GB" sz="2000" b="0" dirty="0"/>
              <a:t>These green numbers just make it easier to read the minutes to the hour (normal clocks don’t look like this)</a:t>
            </a:r>
          </a:p>
        </p:txBody>
      </p:sp>
      <p:pic>
        <p:nvPicPr>
          <p:cNvPr id="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45" y="1466071"/>
            <a:ext cx="4113213"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28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5826" y="414308"/>
            <a:ext cx="8186468" cy="1835809"/>
          </a:xfrm>
        </p:spPr>
        <p:txBody>
          <a:bodyPr/>
          <a:lstStyle/>
          <a:p>
            <a:pPr algn="ctr">
              <a:lnSpc>
                <a:spcPct val="100000"/>
              </a:lnSpc>
            </a:pPr>
            <a:r>
              <a:rPr lang="en-GB" sz="2000" b="0" dirty="0"/>
              <a:t>What is the exact time here?</a:t>
            </a:r>
            <a:br>
              <a:rPr lang="en-GB" sz="2000" b="0" dirty="0"/>
            </a:br>
            <a:r>
              <a:rPr lang="en-GB" sz="2000" b="0" dirty="0"/>
              <a:t>(Hint – it is the </a:t>
            </a:r>
            <a:r>
              <a:rPr lang="en-GB" sz="2000" b="0" dirty="0">
                <a:solidFill>
                  <a:srgbClr val="87BD31"/>
                </a:solidFill>
              </a:rPr>
              <a:t>green</a:t>
            </a:r>
            <a:r>
              <a:rPr lang="en-GB" sz="2000" b="0" dirty="0"/>
              <a:t> number to the black number.)</a:t>
            </a:r>
          </a:p>
        </p:txBody>
      </p:sp>
      <p:grpSp>
        <p:nvGrpSpPr>
          <p:cNvPr id="4" name="Group 4"/>
          <p:cNvGrpSpPr>
            <a:grpSpLocks/>
          </p:cNvGrpSpPr>
          <p:nvPr/>
        </p:nvGrpSpPr>
        <p:grpSpPr bwMode="auto">
          <a:xfrm>
            <a:off x="2333776" y="2137973"/>
            <a:ext cx="4113212" cy="3922713"/>
            <a:chOff x="2411760" y="1844824"/>
            <a:chExt cx="4113275" cy="3921878"/>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113275" cy="392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flipV="1">
              <a:off x="4618419" y="3644666"/>
              <a:ext cx="962040" cy="1618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H="1">
              <a:off x="3302361" y="3819254"/>
              <a:ext cx="1270019" cy="40155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27571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TotalTime>
  <Words>173</Words>
  <Application>Microsoft Office PowerPoint</Application>
  <PresentationFormat>On-screen Show (4:3)</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Sassoon Infant Rg</vt:lpstr>
      <vt:lpstr>Arial</vt:lpstr>
      <vt:lpstr>Sassoon Infant Md</vt:lpstr>
      <vt:lpstr>Twinkl</vt:lpstr>
      <vt:lpstr>Calibri</vt:lpstr>
      <vt:lpstr>Office Theme</vt:lpstr>
      <vt:lpstr>PowerPoint Presentation</vt:lpstr>
      <vt:lpstr>PowerPoint Presentation</vt:lpstr>
      <vt:lpstr>What is the exact time?</vt:lpstr>
      <vt:lpstr> After half past the hour we read the time as ‘minutes to’.  This is because it sounds better to say ‘13 minutes to 11’, rather than 47 minutes past 10’. </vt:lpstr>
      <vt:lpstr>Reading the time to the hour needs a little more concentration than with minutes past the hour.   A simple method is to count the blocks of 5 minutes to the hour from ‘0’ at the top, then any more minutes there may be.  This show 5 lots of 5 minutes and 1 more minute.  What is the exact time? </vt:lpstr>
      <vt:lpstr>The exact time is 26 minutes to 10.</vt:lpstr>
      <vt:lpstr>You can look at this as 6 lots of 5 minutes and then take away 4 or 5 lots of 5 and add 1.</vt:lpstr>
      <vt:lpstr>The numbers in green on this clock show the minutes to the hour.   These green numbers just make it easier to read the minutes to the hour (normal clocks don’t look like this)</vt:lpstr>
      <vt:lpstr>What is the exact time here? (Hint – it is the green number to the black number.)</vt:lpstr>
      <vt:lpstr>The exact time is 18 minutes to 3.</vt:lpstr>
      <vt:lpstr>Plenary   What is the exact time here?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Sabine Drabble</dc:creator>
  <cp:lastModifiedBy>Sabine Drabble</cp:lastModifiedBy>
  <cp:revision>4</cp:revision>
  <dcterms:created xsi:type="dcterms:W3CDTF">2019-06-17T07:48:03Z</dcterms:created>
  <dcterms:modified xsi:type="dcterms:W3CDTF">2019-06-17T08:18:57Z</dcterms:modified>
</cp:coreProperties>
</file>