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5" r:id="rId2"/>
    <p:sldId id="28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39C"/>
    <a:srgbClr val="90C8E5"/>
    <a:srgbClr val="3B9BD2"/>
    <a:srgbClr val="AFDEF9"/>
    <a:srgbClr val="313D44"/>
    <a:srgbClr val="604E3C"/>
    <a:srgbClr val="F38415"/>
    <a:srgbClr val="FFE864"/>
    <a:srgbClr val="F9B000"/>
    <a:srgbClr val="2C7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84" y="13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measurement-maths-key-stage-2/ks2-time/telling-the-time-to-the-minute-time-measurement-maths-key-stage-2-year-3-4-5-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measurement-maths-key-stage-2/ks2-time/telling-the-time-to-the-minute-time-measurement-maths-key-stage-2-year-3-4-5-6" TargetMode="External"/><Relationship Id="rId4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winkl.co.uk/resources/measurement-maths-key-stage-2/ks2-time/telling-the-time-to-the-minute-time-measurement-maths-key-stage-2-year-3-4-5-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measurement-maths-key-stage-2/ks2-time/telling-the-time-to-the-minute-time-measurement-maths-key-stage-2-year-3-4-5-6" TargetMode="External"/><Relationship Id="rId3" Type="http://schemas.openxmlformats.org/officeDocument/2006/relationships/image" Target="../media/image22.tiff"/><Relationship Id="rId7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measurement-maths-key-stage-2/ks2-time/telling-the-time-to-the-minute-time-measurement-maths-key-stage-2-year-3-4-5-6" TargetMode="External"/><Relationship Id="rId3" Type="http://schemas.openxmlformats.org/officeDocument/2006/relationships/image" Target="../media/image22.tiff"/><Relationship Id="rId7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measurement-maths-key-stage-2/ks2-time/telling-the-time-to-the-minute-time-measurement-maths-key-stage-2-year-3-4-5-6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measurement-maths-key-stage-2/ks2-time/telling-the-time-to-the-minute-time-measurement-maths-key-stage-2-year-3-4-5-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measurement-maths-key-stage-2/ks2-time/telling-the-time-to-the-minute-time-measurement-maths-key-stage-2-year-3-4-5-6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measurement-maths-key-stage-2/ks2-time/telling-the-time-to-the-minute-time-measurement-maths-key-stage-2-year-3-4-5-6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measurement-maths-key-stage-2/ks2-time/telling-the-time-to-the-minute-time-measurement-maths-key-stage-2-year-3-4-5-6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measurement-maths-key-stage-2/ks2-time/telling-the-time-to-the-minute-time-measurement-maths-key-stage-2-year-3-4-5-6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measurement-maths-key-stage-2/ks2-time/telling-the-time-to-the-minute-time-measurement-maths-key-stage-2-year-3-4-5-6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measurement-maths-key-stage-2/ks2-time/telling-the-time-to-the-minute-time-measurement-maths-key-stage-2-year-3-4-5-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measurement-maths-key-stage-2/ks2-time/telling-the-time-to-the-minute-time-measurement-maths-key-stage-2-year-3-4-5-6" TargetMode="External"/><Relationship Id="rId4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043494" y="5511567"/>
            <a:ext cx="1073790" cy="67111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8472881" y="6186881"/>
            <a:ext cx="671119" cy="67111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40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45" y="1965435"/>
            <a:ext cx="3984727" cy="3984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6303" y="2371411"/>
            <a:ext cx="2796282" cy="3285811"/>
          </a:xfrm>
          <a:prstGeom prst="rect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51714" y="2711457"/>
            <a:ext cx="2625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The blue hand is pointing at </a:t>
            </a:r>
            <a:r>
              <a:rPr lang="en-GB" altLang="en-US" b="1" dirty="0">
                <a:solidFill>
                  <a:srgbClr val="2C739C"/>
                </a:solidFill>
                <a:latin typeface="Twinkl" pitchFamily="2" charset="0"/>
              </a:rPr>
              <a:t>2 minutes after 25 minutes past</a:t>
            </a:r>
            <a:r>
              <a:rPr lang="en-GB" altLang="en-US" dirty="0">
                <a:latin typeface="Twinkl" pitchFamily="2" charset="0"/>
              </a:rPr>
              <a:t>. In other words:</a:t>
            </a:r>
            <a:endParaRPr lang="en-GB" spc="-30" dirty="0"/>
          </a:p>
        </p:txBody>
      </p:sp>
      <p:sp>
        <p:nvSpPr>
          <p:cNvPr id="7" name="Rounded Rectangle 6"/>
          <p:cNvSpPr/>
          <p:nvPr/>
        </p:nvSpPr>
        <p:spPr>
          <a:xfrm>
            <a:off x="5717512" y="3957798"/>
            <a:ext cx="2291024" cy="7410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2C739C"/>
                </a:solidFill>
              </a:rPr>
              <a:t>25 + 2 = 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739C"/>
                </a:solidFill>
              </a:rPr>
              <a:t>Count On and Count Back</a:t>
            </a:r>
          </a:p>
        </p:txBody>
      </p:sp>
      <p:sp>
        <p:nvSpPr>
          <p:cNvPr id="39" name="Q1"/>
          <p:cNvSpPr/>
          <p:nvPr/>
        </p:nvSpPr>
        <p:spPr>
          <a:xfrm>
            <a:off x="871884" y="1392573"/>
            <a:ext cx="7390701" cy="521571"/>
          </a:xfrm>
          <a:prstGeom prst="roundRect">
            <a:avLst>
              <a:gd name="adj" fmla="val 35029"/>
            </a:avLst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Let’s try out this method again.</a:t>
            </a:r>
          </a:p>
        </p:txBody>
      </p:sp>
      <p:sp>
        <p:nvSpPr>
          <p:cNvPr id="36" name="Q2"/>
          <p:cNvSpPr/>
          <p:nvPr/>
        </p:nvSpPr>
        <p:spPr>
          <a:xfrm>
            <a:off x="5466303" y="2060162"/>
            <a:ext cx="2796282" cy="532313"/>
          </a:xfrm>
          <a:prstGeom prst="roundRect">
            <a:avLst>
              <a:gd name="adj" fmla="val 27381"/>
            </a:avLst>
          </a:prstGeom>
          <a:solidFill>
            <a:srgbClr val="2C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What exact time is it?</a:t>
            </a:r>
          </a:p>
        </p:txBody>
      </p:sp>
      <p:grpSp>
        <p:nvGrpSpPr>
          <p:cNvPr id="41" name="Group 40"/>
          <p:cNvGrpSpPr/>
          <p:nvPr/>
        </p:nvGrpSpPr>
        <p:grpSpPr>
          <a:xfrm rot="9791482">
            <a:off x="3034182" y="3911484"/>
            <a:ext cx="248385" cy="1634179"/>
            <a:chOff x="1226483" y="2066409"/>
            <a:chExt cx="339434" cy="1752556"/>
          </a:xfrm>
        </p:grpSpPr>
        <p:sp>
          <p:nvSpPr>
            <p:cNvPr id="42" name="Rectangle 41"/>
            <p:cNvSpPr/>
            <p:nvPr/>
          </p:nvSpPr>
          <p:spPr>
            <a:xfrm>
              <a:off x="1355464" y="2359024"/>
              <a:ext cx="96818" cy="1459941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1226483" y="2066409"/>
              <a:ext cx="339434" cy="292616"/>
            </a:xfrm>
            <a:prstGeom prst="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 rot="2716506">
            <a:off x="3154772" y="3074237"/>
            <a:ext cx="248385" cy="1069365"/>
            <a:chOff x="1226483" y="2066409"/>
            <a:chExt cx="339434" cy="1146827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48" name="Rectangle 47"/>
            <p:cNvSpPr/>
            <p:nvPr/>
          </p:nvSpPr>
          <p:spPr>
            <a:xfrm>
              <a:off x="1355464" y="2359024"/>
              <a:ext cx="94445" cy="8542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1226483" y="2066409"/>
              <a:ext cx="339434" cy="292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Oval 8"/>
          <p:cNvSpPr/>
          <p:nvPr/>
        </p:nvSpPr>
        <p:spPr>
          <a:xfrm>
            <a:off x="3303401" y="5462563"/>
            <a:ext cx="220191" cy="220191"/>
          </a:xfrm>
          <a:prstGeom prst="ellipse">
            <a:avLst/>
          </a:prstGeom>
          <a:solidFill>
            <a:srgbClr val="18A0DB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51905" y="1175658"/>
            <a:ext cx="878683" cy="857510"/>
          </a:xfrm>
          <a:prstGeom prst="rect">
            <a:avLst/>
          </a:prstGeom>
        </p:spPr>
      </p:pic>
      <p:sp>
        <p:nvSpPr>
          <p:cNvPr id="27" name="Show Answer 2"/>
          <p:cNvSpPr/>
          <p:nvPr/>
        </p:nvSpPr>
        <p:spPr>
          <a:xfrm>
            <a:off x="5971016" y="2672938"/>
            <a:ext cx="1786855" cy="503340"/>
          </a:xfrm>
          <a:prstGeom prst="roundRect">
            <a:avLst/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Step</a:t>
            </a:r>
          </a:p>
        </p:txBody>
      </p:sp>
      <p:sp>
        <p:nvSpPr>
          <p:cNvPr id="29" name="Show Answer 2"/>
          <p:cNvSpPr/>
          <p:nvPr/>
        </p:nvSpPr>
        <p:spPr>
          <a:xfrm>
            <a:off x="5981064" y="4911977"/>
            <a:ext cx="1786855" cy="503340"/>
          </a:xfrm>
          <a:prstGeom prst="roundRect">
            <a:avLst/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31" name="Answer"/>
          <p:cNvSpPr/>
          <p:nvPr/>
        </p:nvSpPr>
        <p:spPr>
          <a:xfrm>
            <a:off x="5581858" y="2668648"/>
            <a:ext cx="2565170" cy="764984"/>
          </a:xfrm>
          <a:prstGeom prst="roundRect">
            <a:avLst>
              <a:gd name="adj" fmla="val 26511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The exact time here is</a:t>
            </a:r>
            <a:br>
              <a:rPr lang="en-GB" altLang="en-US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27 minutes </a:t>
            </a: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past 1.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64883" y="3541782"/>
            <a:ext cx="3019581" cy="2810001"/>
            <a:chOff x="5464883" y="3541782"/>
            <a:chExt cx="3019581" cy="2810001"/>
          </a:xfrm>
        </p:grpSpPr>
        <p:sp>
          <p:nvSpPr>
            <p:cNvPr id="35" name="Q2"/>
            <p:cNvSpPr/>
            <p:nvPr/>
          </p:nvSpPr>
          <p:spPr>
            <a:xfrm>
              <a:off x="5464883" y="3541782"/>
              <a:ext cx="2796282" cy="757491"/>
            </a:xfrm>
            <a:prstGeom prst="roundRect">
              <a:avLst>
                <a:gd name="adj" fmla="val 27381"/>
              </a:avLst>
            </a:prstGeom>
            <a:solidFill>
              <a:srgbClr val="3B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pc="-70" dirty="0">
                  <a:latin typeface="Twinkl" pitchFamily="2" charset="0"/>
                </a:rPr>
                <a:t>Great work! Try this next</a:t>
              </a:r>
              <a:br>
                <a:rPr lang="en-GB" altLang="en-US" spc="-70" dirty="0">
                  <a:latin typeface="Twinkl" pitchFamily="2" charset="0"/>
                </a:rPr>
              </a:br>
              <a:r>
                <a:rPr lang="en-GB" altLang="en-US" spc="-70" dirty="0">
                  <a:latin typeface="Twinkl" pitchFamily="2" charset="0"/>
                </a:rPr>
                <a:t>one without my help.</a:t>
              </a:r>
              <a:endParaRPr lang="en-GB" altLang="en-US" dirty="0">
                <a:latin typeface="Twinkl" pitchFamily="2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45284" y="4006603"/>
              <a:ext cx="1339180" cy="2345180"/>
            </a:xfrm>
            <a:prstGeom prst="rect">
              <a:avLst/>
            </a:prstGeom>
          </p:spPr>
        </p:pic>
        <p:sp>
          <p:nvSpPr>
            <p:cNvPr id="15" name="Isosceles Triangle 14"/>
            <p:cNvSpPr/>
            <p:nvPr/>
          </p:nvSpPr>
          <p:spPr>
            <a:xfrm flipV="1">
              <a:off x="7279471" y="4230702"/>
              <a:ext cx="251749" cy="269332"/>
            </a:xfrm>
            <a:prstGeom prst="triangle">
              <a:avLst>
                <a:gd name="adj" fmla="val 100000"/>
              </a:avLst>
            </a:prstGeom>
            <a:solidFill>
              <a:srgbClr val="3B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next slide">
            <a:hlinkClick r:id="" action="ppaction://hlinkshowjump?jump=nextslide"/>
          </p:cNvPr>
          <p:cNvSpPr/>
          <p:nvPr/>
        </p:nvSpPr>
        <p:spPr>
          <a:xfrm>
            <a:off x="7279471" y="5730675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5" name="Rectangle 24">
            <a:hlinkClick r:id="rId5"/>
          </p:cNvPr>
          <p:cNvSpPr/>
          <p:nvPr/>
        </p:nvSpPr>
        <p:spPr>
          <a:xfrm>
            <a:off x="8472881" y="6660859"/>
            <a:ext cx="671119" cy="19714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8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accel="20000" decel="8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39" grpId="0" animBg="1"/>
      <p:bldP spid="36" grpId="0" animBg="1"/>
      <p:bldP spid="27" grpId="0" animBg="1"/>
      <p:bldP spid="27" grpId="1" animBg="1"/>
      <p:bldP spid="29" grpId="0" animBg="1"/>
      <p:bldP spid="29" grpId="1" animBg="1"/>
      <p:bldP spid="31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45" y="1965435"/>
            <a:ext cx="3984727" cy="3984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739C"/>
                </a:solidFill>
              </a:rPr>
              <a:t>Count On and Count Back</a:t>
            </a:r>
          </a:p>
        </p:txBody>
      </p:sp>
      <p:sp>
        <p:nvSpPr>
          <p:cNvPr id="39" name="Q1"/>
          <p:cNvSpPr/>
          <p:nvPr/>
        </p:nvSpPr>
        <p:spPr>
          <a:xfrm>
            <a:off x="871884" y="1392573"/>
            <a:ext cx="7390701" cy="521571"/>
          </a:xfrm>
          <a:prstGeom prst="roundRect">
            <a:avLst>
              <a:gd name="adj" fmla="val 35029"/>
            </a:avLst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Use the count on and count back method to tell the exact time.</a:t>
            </a:r>
          </a:p>
        </p:txBody>
      </p:sp>
      <p:sp>
        <p:nvSpPr>
          <p:cNvPr id="36" name="Q2"/>
          <p:cNvSpPr/>
          <p:nvPr/>
        </p:nvSpPr>
        <p:spPr>
          <a:xfrm>
            <a:off x="5466303" y="2060162"/>
            <a:ext cx="2796282" cy="532313"/>
          </a:xfrm>
          <a:prstGeom prst="roundRect">
            <a:avLst>
              <a:gd name="adj" fmla="val 27381"/>
            </a:avLst>
          </a:prstGeom>
          <a:solidFill>
            <a:srgbClr val="2C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What exact time is it?</a:t>
            </a:r>
          </a:p>
        </p:txBody>
      </p:sp>
      <p:grpSp>
        <p:nvGrpSpPr>
          <p:cNvPr id="41" name="Group 40"/>
          <p:cNvGrpSpPr/>
          <p:nvPr/>
        </p:nvGrpSpPr>
        <p:grpSpPr>
          <a:xfrm rot="8355732">
            <a:off x="3343543" y="3735961"/>
            <a:ext cx="248385" cy="1634179"/>
            <a:chOff x="1226483" y="2066409"/>
            <a:chExt cx="339434" cy="1752556"/>
          </a:xfrm>
        </p:grpSpPr>
        <p:sp>
          <p:nvSpPr>
            <p:cNvPr id="42" name="Rectangle 41"/>
            <p:cNvSpPr/>
            <p:nvPr/>
          </p:nvSpPr>
          <p:spPr>
            <a:xfrm>
              <a:off x="1355464" y="2359024"/>
              <a:ext cx="96818" cy="1459941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1226483" y="2066409"/>
              <a:ext cx="339434" cy="292616"/>
            </a:xfrm>
            <a:prstGeom prst="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 rot="723473">
            <a:off x="2901190" y="2939634"/>
            <a:ext cx="248385" cy="1069365"/>
            <a:chOff x="1226483" y="2066409"/>
            <a:chExt cx="339434" cy="1146827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48" name="Rectangle 47"/>
            <p:cNvSpPr/>
            <p:nvPr/>
          </p:nvSpPr>
          <p:spPr>
            <a:xfrm>
              <a:off x="1355464" y="2359024"/>
              <a:ext cx="94445" cy="8542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1226483" y="2066409"/>
              <a:ext cx="339434" cy="292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Show Answer 2"/>
          <p:cNvSpPr/>
          <p:nvPr/>
        </p:nvSpPr>
        <p:spPr>
          <a:xfrm>
            <a:off x="5971016" y="2672938"/>
            <a:ext cx="1786855" cy="503340"/>
          </a:xfrm>
          <a:prstGeom prst="roundRect">
            <a:avLst/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31" name="Answer"/>
          <p:cNvSpPr/>
          <p:nvPr/>
        </p:nvSpPr>
        <p:spPr>
          <a:xfrm>
            <a:off x="5581858" y="2668648"/>
            <a:ext cx="2565170" cy="764984"/>
          </a:xfrm>
          <a:prstGeom prst="roundRect">
            <a:avLst>
              <a:gd name="adj" fmla="val 26511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The exact time here is</a:t>
            </a:r>
            <a:br>
              <a:rPr lang="en-GB" altLang="en-US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23 minutes </a:t>
            </a: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past 12.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64883" y="3541782"/>
            <a:ext cx="3019581" cy="2810001"/>
            <a:chOff x="5464883" y="3541782"/>
            <a:chExt cx="3019581" cy="2810001"/>
          </a:xfrm>
        </p:grpSpPr>
        <p:sp>
          <p:nvSpPr>
            <p:cNvPr id="35" name="Q2"/>
            <p:cNvSpPr/>
            <p:nvPr/>
          </p:nvSpPr>
          <p:spPr>
            <a:xfrm>
              <a:off x="5464883" y="3541782"/>
              <a:ext cx="2796282" cy="757491"/>
            </a:xfrm>
            <a:prstGeom prst="roundRect">
              <a:avLst>
                <a:gd name="adj" fmla="val 27381"/>
              </a:avLst>
            </a:prstGeom>
            <a:solidFill>
              <a:srgbClr val="3B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pc="-70" dirty="0">
                  <a:latin typeface="Twinkl" pitchFamily="2" charset="0"/>
                </a:rPr>
                <a:t>Nice work! Try and</a:t>
              </a:r>
              <a:br>
                <a:rPr lang="en-GB" altLang="en-US" spc="-70" dirty="0">
                  <a:latin typeface="Twinkl" pitchFamily="2" charset="0"/>
                </a:rPr>
              </a:br>
              <a:r>
                <a:rPr lang="en-GB" altLang="en-US" spc="-70" dirty="0">
                  <a:latin typeface="Twinkl" pitchFamily="2" charset="0"/>
                </a:rPr>
                <a:t>solve this final one.</a:t>
              </a:r>
              <a:endParaRPr lang="en-GB" altLang="en-US" dirty="0">
                <a:latin typeface="Twinkl" pitchFamily="2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45284" y="4006603"/>
              <a:ext cx="1339180" cy="2345180"/>
            </a:xfrm>
            <a:prstGeom prst="rect">
              <a:avLst/>
            </a:prstGeom>
          </p:spPr>
        </p:pic>
        <p:sp>
          <p:nvSpPr>
            <p:cNvPr id="15" name="Isosceles Triangle 14"/>
            <p:cNvSpPr/>
            <p:nvPr/>
          </p:nvSpPr>
          <p:spPr>
            <a:xfrm flipV="1">
              <a:off x="7279471" y="4230702"/>
              <a:ext cx="251749" cy="269332"/>
            </a:xfrm>
            <a:prstGeom prst="triangle">
              <a:avLst>
                <a:gd name="adj" fmla="val 100000"/>
              </a:avLst>
            </a:prstGeom>
            <a:solidFill>
              <a:srgbClr val="3B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next slide">
            <a:hlinkClick r:id="" action="ppaction://hlinkshowjump?jump=nextslide"/>
          </p:cNvPr>
          <p:cNvSpPr/>
          <p:nvPr/>
        </p:nvSpPr>
        <p:spPr>
          <a:xfrm>
            <a:off x="7279471" y="5730675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9" name="Rectangle 18">
            <a:hlinkClick r:id="rId4"/>
          </p:cNvPr>
          <p:cNvSpPr/>
          <p:nvPr/>
        </p:nvSpPr>
        <p:spPr>
          <a:xfrm>
            <a:off x="8472881" y="6660859"/>
            <a:ext cx="671119" cy="19714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8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accel="20000" decel="8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27" grpId="0" animBg="1"/>
      <p:bldP spid="27" grpId="1" animBg="1"/>
      <p:bldP spid="31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51" b="9758"/>
          <a:stretch/>
        </p:blipFill>
        <p:spPr>
          <a:xfrm>
            <a:off x="341113" y="1392572"/>
            <a:ext cx="8431098" cy="5108712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solidFill>
                  <a:srgbClr val="2C739C"/>
                </a:solidFill>
              </a:rPr>
              <a:t>Plenary</a:t>
            </a:r>
          </a:p>
        </p:txBody>
      </p:sp>
      <p:sp>
        <p:nvSpPr>
          <p:cNvPr id="30" name="Q1"/>
          <p:cNvSpPr/>
          <p:nvPr/>
        </p:nvSpPr>
        <p:spPr>
          <a:xfrm>
            <a:off x="871884" y="1392573"/>
            <a:ext cx="7390701" cy="521571"/>
          </a:xfrm>
          <a:prstGeom prst="roundRect">
            <a:avLst>
              <a:gd name="adj" fmla="val 35029"/>
            </a:avLst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Use the count on and count back method to answer this question.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84098" y="2582425"/>
            <a:ext cx="2318679" cy="2987715"/>
            <a:chOff x="5984098" y="2582425"/>
            <a:chExt cx="2318679" cy="2987715"/>
          </a:xfrm>
        </p:grpSpPr>
        <p:sp>
          <p:nvSpPr>
            <p:cNvPr id="8" name="Oval 7"/>
            <p:cNvSpPr/>
            <p:nvPr/>
          </p:nvSpPr>
          <p:spPr>
            <a:xfrm>
              <a:off x="5984098" y="5198916"/>
              <a:ext cx="2318679" cy="371224"/>
            </a:xfrm>
            <a:prstGeom prst="ellipse">
              <a:avLst/>
            </a:prstGeom>
            <a:solidFill>
              <a:srgbClr val="313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8594" y="2582425"/>
              <a:ext cx="1194926" cy="291484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40558" y="3334966"/>
              <a:ext cx="807259" cy="217488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859"/>
          <a:stretch/>
        </p:blipFill>
        <p:spPr>
          <a:xfrm flipH="1">
            <a:off x="982183" y="3104941"/>
            <a:ext cx="3080286" cy="33963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17945" y="1965435"/>
            <a:ext cx="3984727" cy="3984727"/>
            <a:chOff x="917945" y="1965435"/>
            <a:chExt cx="3984727" cy="398472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945" y="1965435"/>
              <a:ext cx="3984727" cy="3984727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 rot="9807725">
              <a:off x="3044674" y="3935853"/>
              <a:ext cx="248385" cy="1634179"/>
              <a:chOff x="1226483" y="2066409"/>
              <a:chExt cx="339434" cy="175255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355464" y="2359024"/>
                <a:ext cx="96818" cy="1459941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1226483" y="2066409"/>
                <a:ext cx="339434" cy="292616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 rot="4512204">
              <a:off x="3286348" y="3294299"/>
              <a:ext cx="248385" cy="1069365"/>
              <a:chOff x="1226483" y="2066409"/>
              <a:chExt cx="339434" cy="1146827"/>
            </a:xfrm>
            <a:solidFill>
              <a:schemeClr val="tx1">
                <a:lumMod val="90000"/>
                <a:lumOff val="10000"/>
              </a:schemeClr>
            </a:solidFill>
          </p:grpSpPr>
          <p:sp>
            <p:nvSpPr>
              <p:cNvPr id="45" name="Rectangle 44"/>
              <p:cNvSpPr/>
              <p:nvPr/>
            </p:nvSpPr>
            <p:spPr>
              <a:xfrm>
                <a:off x="1355464" y="2359024"/>
                <a:ext cx="94445" cy="8542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>
                <a:off x="1226483" y="2066409"/>
                <a:ext cx="339434" cy="2926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1" name="Q2"/>
          <p:cNvSpPr/>
          <p:nvPr/>
        </p:nvSpPr>
        <p:spPr>
          <a:xfrm>
            <a:off x="5466303" y="2060162"/>
            <a:ext cx="2796282" cy="767659"/>
          </a:xfrm>
          <a:prstGeom prst="roundRect">
            <a:avLst>
              <a:gd name="adj" fmla="val 27381"/>
            </a:avLst>
          </a:prstGeom>
          <a:solidFill>
            <a:srgbClr val="2C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What exact time will the train arrive?</a:t>
            </a:r>
          </a:p>
        </p:txBody>
      </p:sp>
      <p:pic>
        <p:nvPicPr>
          <p:cNvPr id="56" name="Picture 55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" name="Show Answer 2"/>
          <p:cNvSpPr/>
          <p:nvPr/>
        </p:nvSpPr>
        <p:spPr>
          <a:xfrm>
            <a:off x="5971016" y="2915191"/>
            <a:ext cx="1786855" cy="503340"/>
          </a:xfrm>
          <a:prstGeom prst="roundRect">
            <a:avLst/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4" name="Answer"/>
          <p:cNvSpPr/>
          <p:nvPr/>
        </p:nvSpPr>
        <p:spPr>
          <a:xfrm>
            <a:off x="5581858" y="2910901"/>
            <a:ext cx="2565170" cy="822392"/>
          </a:xfrm>
          <a:prstGeom prst="roundRect">
            <a:avLst>
              <a:gd name="adj" fmla="val 26511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The train will arrive at </a:t>
            </a:r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27 minutes </a:t>
            </a: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past 2.</a:t>
            </a:r>
          </a:p>
        </p:txBody>
      </p:sp>
      <p:sp>
        <p:nvSpPr>
          <p:cNvPr id="55" name="next slide">
            <a:hlinkClick r:id="" action="ppaction://hlinkshowjump?jump=nextslide"/>
          </p:cNvPr>
          <p:cNvSpPr/>
          <p:nvPr/>
        </p:nvSpPr>
        <p:spPr>
          <a:xfrm>
            <a:off x="7279471" y="5730675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3" name="Rectangle 22">
            <a:hlinkClick r:id="rId8"/>
          </p:cNvPr>
          <p:cNvSpPr/>
          <p:nvPr/>
        </p:nvSpPr>
        <p:spPr>
          <a:xfrm>
            <a:off x="8472881" y="6660859"/>
            <a:ext cx="671119" cy="19714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6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" presetClass="entr" presetSubtype="2" accel="20000" decel="8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0" grpId="0" animBg="1"/>
      <p:bldP spid="51" grpId="0" animBg="1"/>
      <p:bldP spid="52" grpId="0" animBg="1"/>
      <p:bldP spid="52" grpId="1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51" b="9758"/>
          <a:stretch/>
        </p:blipFill>
        <p:spPr>
          <a:xfrm>
            <a:off x="341113" y="1392572"/>
            <a:ext cx="8431098" cy="5108712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solidFill>
                  <a:srgbClr val="2C739C"/>
                </a:solidFill>
              </a:rPr>
              <a:t>Plenary</a:t>
            </a:r>
          </a:p>
        </p:txBody>
      </p:sp>
      <p:sp>
        <p:nvSpPr>
          <p:cNvPr id="30" name="Q1"/>
          <p:cNvSpPr/>
          <p:nvPr/>
        </p:nvSpPr>
        <p:spPr>
          <a:xfrm>
            <a:off x="871884" y="1392573"/>
            <a:ext cx="7390701" cy="521571"/>
          </a:xfrm>
          <a:prstGeom prst="roundRect">
            <a:avLst>
              <a:gd name="adj" fmla="val 35029"/>
            </a:avLst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Use the count on and count back method to answer this question.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84098" y="2582425"/>
            <a:ext cx="2318679" cy="2987715"/>
            <a:chOff x="5984098" y="2582425"/>
            <a:chExt cx="2318679" cy="2987715"/>
          </a:xfrm>
        </p:grpSpPr>
        <p:sp>
          <p:nvSpPr>
            <p:cNvPr id="8" name="Oval 7"/>
            <p:cNvSpPr/>
            <p:nvPr/>
          </p:nvSpPr>
          <p:spPr>
            <a:xfrm>
              <a:off x="5984098" y="5198916"/>
              <a:ext cx="2318679" cy="371224"/>
            </a:xfrm>
            <a:prstGeom prst="ellipse">
              <a:avLst/>
            </a:prstGeom>
            <a:solidFill>
              <a:srgbClr val="313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8594" y="2582425"/>
              <a:ext cx="1194926" cy="291484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40558" y="3334966"/>
              <a:ext cx="807259" cy="217488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9004" y="2582425"/>
            <a:ext cx="14881726" cy="4048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859"/>
          <a:stretch/>
        </p:blipFill>
        <p:spPr>
          <a:xfrm flipH="1">
            <a:off x="982183" y="3104941"/>
            <a:ext cx="3080286" cy="3396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" name="next slide">
            <a:hlinkClick r:id="" action="ppaction://hlinkshowjump?jump=nextslide"/>
          </p:cNvPr>
          <p:cNvSpPr/>
          <p:nvPr/>
        </p:nvSpPr>
        <p:spPr>
          <a:xfrm>
            <a:off x="7279471" y="5730675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Finish</a:t>
            </a:r>
          </a:p>
        </p:txBody>
      </p:sp>
      <p:sp>
        <p:nvSpPr>
          <p:cNvPr id="13" name="Rectangle 12">
            <a:hlinkClick r:id="rId8"/>
          </p:cNvPr>
          <p:cNvSpPr/>
          <p:nvPr/>
        </p:nvSpPr>
        <p:spPr>
          <a:xfrm>
            <a:off x="8472881" y="6660859"/>
            <a:ext cx="671119" cy="19714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4000" decel="76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xit" presetSubtype="2" accel="8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8472881" y="6115575"/>
            <a:ext cx="671119" cy="742426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4085439" y="3063381"/>
            <a:ext cx="998289" cy="742426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71882" y="1561381"/>
            <a:ext cx="7390703" cy="2142477"/>
            <a:chOff x="871882" y="1561381"/>
            <a:chExt cx="7390703" cy="2142477"/>
          </a:xfrm>
        </p:grpSpPr>
        <p:grpSp>
          <p:nvGrpSpPr>
            <p:cNvPr id="12" name="Group 11"/>
            <p:cNvGrpSpPr/>
            <p:nvPr/>
          </p:nvGrpSpPr>
          <p:grpSpPr>
            <a:xfrm>
              <a:off x="871884" y="1561381"/>
              <a:ext cx="7390701" cy="818787"/>
              <a:chOff x="871884" y="1561381"/>
              <a:chExt cx="7390701" cy="81878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71884" y="1561381"/>
                <a:ext cx="7390701" cy="439947"/>
              </a:xfrm>
              <a:prstGeom prst="rect">
                <a:avLst/>
              </a:prstGeom>
              <a:solidFill>
                <a:srgbClr val="AFDE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71884" y="1940221"/>
                <a:ext cx="7390701" cy="439947"/>
              </a:xfrm>
              <a:prstGeom prst="rect">
                <a:avLst/>
              </a:prstGeom>
              <a:solidFill>
                <a:srgbClr val="AFDE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rgbClr val="2C739C"/>
                    </a:solidFill>
                  </a:rPr>
                  <a:t>Know that time is told as ‘</a:t>
                </a:r>
                <a:r>
                  <a:rPr lang="en-GB" b="1" dirty="0">
                    <a:solidFill>
                      <a:srgbClr val="2C739C"/>
                    </a:solidFill>
                  </a:rPr>
                  <a:t>past the hour</a:t>
                </a:r>
                <a:r>
                  <a:rPr lang="en-GB" dirty="0">
                    <a:solidFill>
                      <a:srgbClr val="2C739C"/>
                    </a:solidFill>
                  </a:rPr>
                  <a:t>’ and ‘</a:t>
                </a:r>
                <a:r>
                  <a:rPr lang="en-GB" b="1" dirty="0">
                    <a:solidFill>
                      <a:srgbClr val="2C739C"/>
                    </a:solidFill>
                  </a:rPr>
                  <a:t>to the hour</a:t>
                </a:r>
                <a:r>
                  <a:rPr lang="en-GB" dirty="0">
                    <a:solidFill>
                      <a:srgbClr val="2C739C"/>
                    </a:solidFill>
                  </a:rPr>
                  <a:t>’.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871883" y="2378253"/>
              <a:ext cx="7390701" cy="439947"/>
            </a:xfrm>
            <a:prstGeom prst="rect">
              <a:avLst/>
            </a:prstGeom>
            <a:solidFill>
              <a:srgbClr val="90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dirty="0">
                  <a:solidFill>
                    <a:srgbClr val="2C739C"/>
                  </a:solidFill>
                  <a:latin typeface="Twinkl" pitchFamily="2" charset="0"/>
                </a:rPr>
                <a:t>Know that clocks are marked at </a:t>
              </a:r>
              <a:r>
                <a:rPr lang="en-GB" b="1" dirty="0">
                  <a:solidFill>
                    <a:srgbClr val="2C739C"/>
                  </a:solidFill>
                  <a:latin typeface="Twinkl" pitchFamily="2" charset="0"/>
                </a:rPr>
                <a:t>5 minute </a:t>
              </a:r>
              <a:r>
                <a:rPr lang="en-GB" dirty="0">
                  <a:solidFill>
                    <a:srgbClr val="2C739C"/>
                  </a:solidFill>
                  <a:latin typeface="Twinkl" pitchFamily="2" charset="0"/>
                </a:rPr>
                <a:t>intervals.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71883" y="2821872"/>
              <a:ext cx="7390701" cy="439947"/>
            </a:xfrm>
            <a:prstGeom prst="rect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2C739C"/>
                  </a:solidFill>
                </a:rPr>
                <a:t>Know ‘</a:t>
              </a:r>
              <a:r>
                <a:rPr lang="en-GB" b="1" dirty="0">
                  <a:solidFill>
                    <a:srgbClr val="2C739C"/>
                  </a:solidFill>
                </a:rPr>
                <a:t>quarter past</a:t>
              </a:r>
              <a:r>
                <a:rPr lang="en-GB" dirty="0">
                  <a:solidFill>
                    <a:srgbClr val="2C739C"/>
                  </a:solidFill>
                </a:rPr>
                <a:t>’, ‘</a:t>
              </a:r>
              <a:r>
                <a:rPr lang="en-GB" b="1" dirty="0">
                  <a:solidFill>
                    <a:srgbClr val="2C739C"/>
                  </a:solidFill>
                </a:rPr>
                <a:t>half past</a:t>
              </a:r>
              <a:r>
                <a:rPr lang="en-GB" dirty="0">
                  <a:solidFill>
                    <a:srgbClr val="2C739C"/>
                  </a:solidFill>
                </a:rPr>
                <a:t>’ and ‘</a:t>
              </a:r>
              <a:r>
                <a:rPr lang="en-GB" b="1" dirty="0">
                  <a:solidFill>
                    <a:srgbClr val="2C739C"/>
                  </a:solidFill>
                </a:rPr>
                <a:t>quarter to</a:t>
              </a:r>
              <a:r>
                <a:rPr lang="en-GB" dirty="0">
                  <a:solidFill>
                    <a:srgbClr val="2C739C"/>
                  </a:solidFill>
                </a:rPr>
                <a:t>’.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71882" y="3263911"/>
              <a:ext cx="7390701" cy="439947"/>
            </a:xfrm>
            <a:prstGeom prst="rect">
              <a:avLst/>
            </a:prstGeom>
            <a:solidFill>
              <a:srgbClr val="90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dirty="0">
                  <a:solidFill>
                    <a:srgbClr val="2C739C"/>
                  </a:solidFill>
                  <a:latin typeface="Twinkl" pitchFamily="2" charset="0"/>
                </a:rPr>
                <a:t>Know that addition and subtraction can help tell you the exact time.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739C"/>
                </a:solidFill>
              </a:rPr>
              <a:t>Learning Outcomes</a:t>
            </a:r>
          </a:p>
        </p:txBody>
      </p:sp>
      <p:sp>
        <p:nvSpPr>
          <p:cNvPr id="9" name="Q1"/>
          <p:cNvSpPr/>
          <p:nvPr/>
        </p:nvSpPr>
        <p:spPr>
          <a:xfrm>
            <a:off x="871884" y="1392573"/>
            <a:ext cx="7390701" cy="486561"/>
          </a:xfrm>
          <a:prstGeom prst="roundRect">
            <a:avLst>
              <a:gd name="adj" fmla="val 27381"/>
            </a:avLst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LO:</a:t>
            </a:r>
            <a:r>
              <a:rPr lang="en-GB" altLang="en-US" dirty="0">
                <a:latin typeface="Twinkl" pitchFamily="2" charset="0"/>
              </a:rPr>
              <a:t> To tell the exact time in minutes past the hour.</a:t>
            </a:r>
          </a:p>
        </p:txBody>
      </p:sp>
      <p:sp>
        <p:nvSpPr>
          <p:cNvPr id="17" name="Show Answer 1">
            <a:hlinkClick r:id="" action="ppaction://hlinkshowjump?jump=nextslide"/>
          </p:cNvPr>
          <p:cNvSpPr/>
          <p:nvPr/>
        </p:nvSpPr>
        <p:spPr>
          <a:xfrm>
            <a:off x="7279471" y="5730675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70" y="4845974"/>
            <a:ext cx="1736329" cy="1297188"/>
          </a:xfrm>
          <a:prstGeom prst="rect">
            <a:avLst/>
          </a:prstGeom>
        </p:spPr>
      </p:pic>
      <p:sp>
        <p:nvSpPr>
          <p:cNvPr id="18" name="Rectangle 17">
            <a:hlinkClick r:id="rId3"/>
          </p:cNvPr>
          <p:cNvSpPr/>
          <p:nvPr/>
        </p:nvSpPr>
        <p:spPr>
          <a:xfrm>
            <a:off x="8472881" y="6660859"/>
            <a:ext cx="671119" cy="19714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3 BG"/>
          <p:cNvSpPr/>
          <p:nvPr/>
        </p:nvSpPr>
        <p:spPr>
          <a:xfrm>
            <a:off x="871881" y="4961969"/>
            <a:ext cx="7390701" cy="1062702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how Answer 3"/>
          <p:cNvSpPr/>
          <p:nvPr/>
        </p:nvSpPr>
        <p:spPr>
          <a:xfrm>
            <a:off x="3673803" y="5414010"/>
            <a:ext cx="1786855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2" name="A2 BG"/>
          <p:cNvSpPr/>
          <p:nvPr/>
        </p:nvSpPr>
        <p:spPr>
          <a:xfrm>
            <a:off x="871882" y="3218764"/>
            <a:ext cx="7390701" cy="1062702"/>
          </a:xfrm>
          <a:prstGeom prst="rect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how Answer 2"/>
          <p:cNvSpPr/>
          <p:nvPr/>
        </p:nvSpPr>
        <p:spPr>
          <a:xfrm>
            <a:off x="3673804" y="3670805"/>
            <a:ext cx="1786855" cy="503340"/>
          </a:xfrm>
          <a:prstGeom prst="roundRect">
            <a:avLst/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9" name="A1 BG"/>
          <p:cNvSpPr/>
          <p:nvPr/>
        </p:nvSpPr>
        <p:spPr>
          <a:xfrm>
            <a:off x="871882" y="1546274"/>
            <a:ext cx="7390701" cy="1062702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739C"/>
                </a:solidFill>
              </a:rPr>
              <a:t>Recap Quiz</a:t>
            </a:r>
          </a:p>
        </p:txBody>
      </p:sp>
      <p:sp>
        <p:nvSpPr>
          <p:cNvPr id="5" name="Q1"/>
          <p:cNvSpPr/>
          <p:nvPr/>
        </p:nvSpPr>
        <p:spPr>
          <a:xfrm>
            <a:off x="871884" y="1392573"/>
            <a:ext cx="7390701" cy="486561"/>
          </a:xfrm>
          <a:prstGeom prst="roundRect">
            <a:avLst>
              <a:gd name="adj" fmla="val 27381"/>
            </a:avLst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How many seconds are there in </a:t>
            </a:r>
            <a:r>
              <a:rPr lang="en-GB" altLang="en-US" b="1" dirty="0">
                <a:solidFill>
                  <a:srgbClr val="FFE864"/>
                </a:solidFill>
                <a:latin typeface="Twinkl" pitchFamily="2" charset="0"/>
              </a:rPr>
              <a:t>a minute</a:t>
            </a:r>
            <a:r>
              <a:rPr lang="en-GB" altLang="en-US" dirty="0">
                <a:latin typeface="Twinkl" pitchFamily="2" charset="0"/>
              </a:rPr>
              <a:t>?</a:t>
            </a:r>
          </a:p>
        </p:txBody>
      </p:sp>
      <p:sp>
        <p:nvSpPr>
          <p:cNvPr id="7" name="Q2"/>
          <p:cNvSpPr/>
          <p:nvPr/>
        </p:nvSpPr>
        <p:spPr>
          <a:xfrm>
            <a:off x="871883" y="3080135"/>
            <a:ext cx="7390701" cy="486561"/>
          </a:xfrm>
          <a:prstGeom prst="roundRect">
            <a:avLst>
              <a:gd name="adj" fmla="val 27381"/>
            </a:avLst>
          </a:prstGeom>
          <a:solidFill>
            <a:srgbClr val="2C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How many minutes are there in </a:t>
            </a:r>
            <a:r>
              <a:rPr lang="en-GB" altLang="en-US" b="1" dirty="0">
                <a:solidFill>
                  <a:srgbClr val="FFE864"/>
                </a:solidFill>
                <a:latin typeface="Twinkl" pitchFamily="2" charset="0"/>
              </a:rPr>
              <a:t>an hour</a:t>
            </a: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?</a:t>
            </a:r>
          </a:p>
        </p:txBody>
      </p:sp>
      <p:sp>
        <p:nvSpPr>
          <p:cNvPr id="8" name="Q3"/>
          <p:cNvSpPr/>
          <p:nvPr/>
        </p:nvSpPr>
        <p:spPr>
          <a:xfrm>
            <a:off x="871882" y="4752625"/>
            <a:ext cx="7390701" cy="486561"/>
          </a:xfrm>
          <a:prstGeom prst="roundRect">
            <a:avLst>
              <a:gd name="adj" fmla="val 27381"/>
            </a:avLst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How many days are there in </a:t>
            </a:r>
            <a:r>
              <a:rPr lang="en-GB" altLang="en-US" b="1" dirty="0">
                <a:solidFill>
                  <a:srgbClr val="FFE864"/>
                </a:solidFill>
                <a:latin typeface="Twinkl" pitchFamily="2" charset="0"/>
              </a:rPr>
              <a:t>a month</a:t>
            </a:r>
            <a:r>
              <a:rPr lang="en-GB" altLang="en-US" dirty="0">
                <a:latin typeface="Twinkl" pitchFamily="2" charset="0"/>
              </a:rPr>
              <a:t>?</a:t>
            </a:r>
          </a:p>
        </p:txBody>
      </p:sp>
      <p:sp>
        <p:nvSpPr>
          <p:cNvPr id="10" name="Show Answer 1"/>
          <p:cNvSpPr/>
          <p:nvPr/>
        </p:nvSpPr>
        <p:spPr>
          <a:xfrm>
            <a:off x="3673804" y="1998315"/>
            <a:ext cx="1786855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6" name="ANSWER 1"/>
          <p:cNvSpPr/>
          <p:nvPr/>
        </p:nvSpPr>
        <p:spPr>
          <a:xfrm>
            <a:off x="1006679" y="1879134"/>
            <a:ext cx="7180976" cy="729842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There are </a:t>
            </a:r>
            <a:r>
              <a:rPr lang="en-GB" b="1" dirty="0">
                <a:solidFill>
                  <a:srgbClr val="3B9BD2"/>
                </a:solidFill>
              </a:rPr>
              <a:t>60 seconds 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a minute.</a:t>
            </a:r>
          </a:p>
        </p:txBody>
      </p:sp>
      <p:sp>
        <p:nvSpPr>
          <p:cNvPr id="18" name="ANSWER 2"/>
          <p:cNvSpPr/>
          <p:nvPr/>
        </p:nvSpPr>
        <p:spPr>
          <a:xfrm>
            <a:off x="976742" y="3566696"/>
            <a:ext cx="7180976" cy="714770"/>
          </a:xfrm>
          <a:prstGeom prst="rect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There are </a:t>
            </a:r>
            <a:r>
              <a:rPr lang="en-GB" b="1" dirty="0">
                <a:solidFill>
                  <a:srgbClr val="2C739C"/>
                </a:solidFill>
              </a:rPr>
              <a:t>60 minutes 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an hour.</a:t>
            </a:r>
          </a:p>
        </p:txBody>
      </p:sp>
      <p:sp>
        <p:nvSpPr>
          <p:cNvPr id="19" name="ANSWER 3"/>
          <p:cNvSpPr/>
          <p:nvPr/>
        </p:nvSpPr>
        <p:spPr>
          <a:xfrm>
            <a:off x="871880" y="5278102"/>
            <a:ext cx="7180976" cy="729842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There are </a:t>
            </a:r>
            <a:r>
              <a:rPr lang="en-GB" b="1" dirty="0">
                <a:solidFill>
                  <a:srgbClr val="3B9BD2"/>
                </a:solidFill>
              </a:rPr>
              <a:t>between 28 and 31 days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in a month.</a:t>
            </a:r>
          </a:p>
        </p:txBody>
      </p:sp>
      <p:pic>
        <p:nvPicPr>
          <p:cNvPr id="4" name="Gir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84" y="2386879"/>
            <a:ext cx="2192973" cy="3840345"/>
          </a:xfrm>
          <a:prstGeom prst="rect">
            <a:avLst/>
          </a:prstGeom>
        </p:spPr>
      </p:pic>
      <p:sp>
        <p:nvSpPr>
          <p:cNvPr id="20" name="Show Answer 1">
            <a:hlinkClick r:id="" action="ppaction://hlinkshowjump?jump=nextslide"/>
          </p:cNvPr>
          <p:cNvSpPr/>
          <p:nvPr/>
        </p:nvSpPr>
        <p:spPr>
          <a:xfrm>
            <a:off x="7279471" y="5730675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7" name="Rectangle 16">
            <a:hlinkClick r:id="rId3"/>
          </p:cNvPr>
          <p:cNvSpPr/>
          <p:nvPr/>
        </p:nvSpPr>
        <p:spPr>
          <a:xfrm>
            <a:off x="8472881" y="6660859"/>
            <a:ext cx="671119" cy="19714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8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accel="20000" decel="8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accel="20000" decel="8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3" grpId="0" animBg="1"/>
      <p:bldP spid="9" grpId="0" animBg="1"/>
      <p:bldP spid="5" grpId="0" animBg="1"/>
      <p:bldP spid="7" grpId="0" animBg="1"/>
      <p:bldP spid="8" grpId="0" animBg="1"/>
      <p:bldP spid="10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2 BG"/>
          <p:cNvSpPr/>
          <p:nvPr/>
        </p:nvSpPr>
        <p:spPr>
          <a:xfrm>
            <a:off x="871882" y="3449581"/>
            <a:ext cx="7390701" cy="1062702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871883" y="2687529"/>
            <a:ext cx="7390701" cy="1109984"/>
            <a:chOff x="871883" y="2827089"/>
            <a:chExt cx="7390701" cy="1109984"/>
          </a:xfrm>
        </p:grpSpPr>
        <p:sp>
          <p:nvSpPr>
            <p:cNvPr id="11" name="Flowchart: Delay 10"/>
            <p:cNvSpPr/>
            <p:nvPr/>
          </p:nvSpPr>
          <p:spPr>
            <a:xfrm rot="16200000">
              <a:off x="4216141" y="1526120"/>
              <a:ext cx="762051" cy="3363989"/>
            </a:xfrm>
            <a:prstGeom prst="flowChartDelay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Q2"/>
            <p:cNvSpPr/>
            <p:nvPr/>
          </p:nvSpPr>
          <p:spPr>
            <a:xfrm>
              <a:off x="871883" y="3450512"/>
              <a:ext cx="7390701" cy="486561"/>
            </a:xfrm>
            <a:prstGeom prst="roundRect">
              <a:avLst>
                <a:gd name="adj" fmla="val 27381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latin typeface="Twinkl" pitchFamily="2" charset="0"/>
                </a:rPr>
                <a:t>How many days are there in a </a:t>
              </a:r>
              <a:r>
                <a:rPr lang="en-GB" altLang="en-US" b="1" dirty="0">
                  <a:solidFill>
                    <a:srgbClr val="FFE864"/>
                  </a:solidFill>
                  <a:latin typeface="Twinkl" pitchFamily="2" charset="0"/>
                </a:rPr>
                <a:t>leap year</a:t>
              </a:r>
              <a:r>
                <a:rPr lang="en-GB" altLang="en-US" dirty="0">
                  <a:latin typeface="Twinkl" pitchFamily="2" charset="0"/>
                </a:rPr>
                <a:t>?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997948" y="2927375"/>
              <a:ext cx="3196936" cy="415732"/>
              <a:chOff x="2997948" y="2927375"/>
              <a:chExt cx="3196936" cy="41573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533674" y="2927375"/>
                <a:ext cx="109440" cy="109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5097134" y="2957297"/>
                <a:ext cx="1097750" cy="373969"/>
                <a:chOff x="5097134" y="2957297"/>
                <a:chExt cx="1097750" cy="373969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5097134" y="2957297"/>
                  <a:ext cx="109440" cy="1094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605874" y="3035837"/>
                  <a:ext cx="109440" cy="1094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085444" y="3221826"/>
                  <a:ext cx="109440" cy="1094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flipH="1">
                <a:off x="2997948" y="2953677"/>
                <a:ext cx="1143134" cy="389430"/>
                <a:chOff x="5097134" y="2957297"/>
                <a:chExt cx="1097750" cy="373969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5097134" y="2957297"/>
                  <a:ext cx="109440" cy="1094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605874" y="3035837"/>
                  <a:ext cx="109440" cy="1094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085444" y="3221826"/>
                  <a:ext cx="109440" cy="1094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1" name="TextBox 30"/>
            <p:cNvSpPr txBox="1"/>
            <p:nvPr/>
          </p:nvSpPr>
          <p:spPr>
            <a:xfrm>
              <a:off x="2915172" y="3035464"/>
              <a:ext cx="3363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Bonus Question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371366" y="3429963"/>
              <a:ext cx="232461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59857">
              <a:off x="7605164" y="3248882"/>
              <a:ext cx="410095" cy="40326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31588">
              <a:off x="2692580" y="2915091"/>
              <a:ext cx="410095" cy="40326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9855">
              <a:off x="7380870" y="3587395"/>
              <a:ext cx="225803" cy="22204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9855">
              <a:off x="1847039" y="3622189"/>
              <a:ext cx="225803" cy="222040"/>
            </a:xfrm>
            <a:prstGeom prst="rect">
              <a:avLst/>
            </a:prstGeom>
          </p:spPr>
        </p:pic>
      </p:grpSp>
      <p:sp>
        <p:nvSpPr>
          <p:cNvPr id="13" name="Show Answer 2"/>
          <p:cNvSpPr/>
          <p:nvPr/>
        </p:nvSpPr>
        <p:spPr>
          <a:xfrm>
            <a:off x="3673804" y="3901622"/>
            <a:ext cx="1786855" cy="503340"/>
          </a:xfrm>
          <a:prstGeom prst="roundRect">
            <a:avLst/>
          </a:prstGeom>
          <a:solidFill>
            <a:srgbClr val="F38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9" name="A1 BG"/>
          <p:cNvSpPr/>
          <p:nvPr/>
        </p:nvSpPr>
        <p:spPr>
          <a:xfrm>
            <a:off x="871882" y="1546274"/>
            <a:ext cx="7390701" cy="1062702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739C"/>
                </a:solidFill>
              </a:rPr>
              <a:t>Recap Quiz</a:t>
            </a:r>
          </a:p>
        </p:txBody>
      </p:sp>
      <p:sp>
        <p:nvSpPr>
          <p:cNvPr id="5" name="Q1"/>
          <p:cNvSpPr/>
          <p:nvPr/>
        </p:nvSpPr>
        <p:spPr>
          <a:xfrm>
            <a:off x="871884" y="1392573"/>
            <a:ext cx="7390701" cy="486561"/>
          </a:xfrm>
          <a:prstGeom prst="roundRect">
            <a:avLst>
              <a:gd name="adj" fmla="val 27381"/>
            </a:avLst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How many days are there in </a:t>
            </a:r>
            <a:r>
              <a:rPr lang="en-GB" altLang="en-US" b="1" dirty="0">
                <a:solidFill>
                  <a:srgbClr val="FFE864"/>
                </a:solidFill>
                <a:latin typeface="Twinkl" pitchFamily="2" charset="0"/>
              </a:rPr>
              <a:t>a year</a:t>
            </a:r>
            <a:r>
              <a:rPr lang="en-GB" altLang="en-US" dirty="0">
                <a:latin typeface="Twinkl" pitchFamily="2" charset="0"/>
              </a:rPr>
              <a:t>?</a:t>
            </a:r>
          </a:p>
        </p:txBody>
      </p:sp>
      <p:sp>
        <p:nvSpPr>
          <p:cNvPr id="10" name="Show Answer 1"/>
          <p:cNvSpPr/>
          <p:nvPr/>
        </p:nvSpPr>
        <p:spPr>
          <a:xfrm>
            <a:off x="3673804" y="1998315"/>
            <a:ext cx="1786855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6" name="ANSWER 1"/>
          <p:cNvSpPr/>
          <p:nvPr/>
        </p:nvSpPr>
        <p:spPr>
          <a:xfrm>
            <a:off x="1006679" y="1879134"/>
            <a:ext cx="7180976" cy="729842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There are </a:t>
            </a:r>
            <a:r>
              <a:rPr lang="en-GB" b="1" dirty="0">
                <a:solidFill>
                  <a:srgbClr val="3B9BD2"/>
                </a:solidFill>
              </a:rPr>
              <a:t>365 days 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a year.</a:t>
            </a:r>
          </a:p>
        </p:txBody>
      </p:sp>
      <p:sp>
        <p:nvSpPr>
          <p:cNvPr id="18" name="ANSWER 2"/>
          <p:cNvSpPr/>
          <p:nvPr/>
        </p:nvSpPr>
        <p:spPr>
          <a:xfrm>
            <a:off x="976742" y="3797513"/>
            <a:ext cx="7180976" cy="714770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There are </a:t>
            </a:r>
            <a:r>
              <a:rPr lang="en-GB" b="1" dirty="0">
                <a:solidFill>
                  <a:srgbClr val="F38415"/>
                </a:solidFill>
              </a:rPr>
              <a:t>366 days 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a leap year.</a:t>
            </a:r>
          </a:p>
        </p:txBody>
      </p:sp>
      <p:pic>
        <p:nvPicPr>
          <p:cNvPr id="4" name="Gir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84" y="2386879"/>
            <a:ext cx="2192973" cy="3840345"/>
          </a:xfrm>
          <a:prstGeom prst="rect">
            <a:avLst/>
          </a:prstGeom>
        </p:spPr>
      </p:pic>
      <p:sp>
        <p:nvSpPr>
          <p:cNvPr id="20" name="Show Answer 1">
            <a:hlinkClick r:id="" action="ppaction://hlinkshowjump?jump=nextslide"/>
          </p:cNvPr>
          <p:cNvSpPr/>
          <p:nvPr/>
        </p:nvSpPr>
        <p:spPr>
          <a:xfrm>
            <a:off x="7279471" y="5730675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40" name="Gir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05" y="2393671"/>
            <a:ext cx="2192973" cy="3840344"/>
          </a:xfrm>
          <a:prstGeom prst="rect">
            <a:avLst/>
          </a:prstGeom>
        </p:spPr>
      </p:pic>
      <p:sp>
        <p:nvSpPr>
          <p:cNvPr id="32" name="Rectangle 31">
            <a:hlinkClick r:id="rId6"/>
          </p:cNvPr>
          <p:cNvSpPr/>
          <p:nvPr/>
        </p:nvSpPr>
        <p:spPr>
          <a:xfrm>
            <a:off x="8472881" y="6660859"/>
            <a:ext cx="671119" cy="19714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8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accel="20000" decel="8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5" grpId="0" animBg="1"/>
      <p:bldP spid="10" grpId="0" animBg="1"/>
      <p:bldP spid="16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Q2"/>
          <p:cNvSpPr/>
          <p:nvPr/>
        </p:nvSpPr>
        <p:spPr>
          <a:xfrm>
            <a:off x="871883" y="2014556"/>
            <a:ext cx="3580470" cy="1776393"/>
          </a:xfrm>
          <a:prstGeom prst="roundRect">
            <a:avLst>
              <a:gd name="adj" fmla="val 27381"/>
            </a:avLst>
          </a:prstGeom>
          <a:solidFill>
            <a:srgbClr val="2C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Japanese </a:t>
            </a:r>
            <a:r>
              <a:rPr lang="en-GB" altLang="en-US" dirty="0" err="1">
                <a:latin typeface="Twinkl" pitchFamily="2" charset="0"/>
              </a:rPr>
              <a:t>Shinkansen</a:t>
            </a:r>
            <a:r>
              <a:rPr lang="en-GB" altLang="en-US" dirty="0">
                <a:latin typeface="Twinkl" pitchFamily="2" charset="0"/>
              </a:rPr>
              <a:t> trains (</a:t>
            </a:r>
            <a:r>
              <a:rPr lang="en-GB" altLang="en-US" b="1" dirty="0">
                <a:solidFill>
                  <a:srgbClr val="F38415"/>
                </a:solidFill>
                <a:latin typeface="Twinkl" pitchFamily="2" charset="0"/>
              </a:rPr>
              <a:t>bullet trains</a:t>
            </a:r>
            <a:r>
              <a:rPr lang="en-GB" altLang="en-US" dirty="0">
                <a:latin typeface="Twinkl" pitchFamily="2" charset="0"/>
              </a:rPr>
              <a:t>) are incredibly precise with their timing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dirty="0">
                <a:latin typeface="Twinkl" pitchFamily="2" charset="0"/>
              </a:rPr>
              <a:t>and are very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dirty="0">
                <a:latin typeface="Twinkl" pitchFamily="2" charset="0"/>
              </a:rPr>
              <a:t>rarely late.</a:t>
            </a:r>
            <a:endParaRPr lang="en-GB" altLang="en-US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87" y="2502412"/>
            <a:ext cx="8305693" cy="3925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739C"/>
                </a:solidFill>
              </a:rPr>
              <a:t>Telling the Exact Time</a:t>
            </a:r>
          </a:p>
        </p:txBody>
      </p:sp>
      <p:sp>
        <p:nvSpPr>
          <p:cNvPr id="39" name="Q1"/>
          <p:cNvSpPr/>
          <p:nvPr/>
        </p:nvSpPr>
        <p:spPr>
          <a:xfrm>
            <a:off x="871884" y="1392573"/>
            <a:ext cx="7390701" cy="521571"/>
          </a:xfrm>
          <a:prstGeom prst="roundRect">
            <a:avLst>
              <a:gd name="adj" fmla="val 35029"/>
            </a:avLst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Knowing how to tell the exact time can be very useful.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348" y="2572807"/>
            <a:ext cx="1456930" cy="3553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53371" y="3567979"/>
            <a:ext cx="984262" cy="2651760"/>
          </a:xfrm>
          <a:prstGeom prst="rect">
            <a:avLst/>
          </a:prstGeom>
        </p:spPr>
      </p:pic>
      <p:sp>
        <p:nvSpPr>
          <p:cNvPr id="42" name="Q1"/>
          <p:cNvSpPr/>
          <p:nvPr/>
        </p:nvSpPr>
        <p:spPr>
          <a:xfrm>
            <a:off x="633759" y="5128057"/>
            <a:ext cx="7707194" cy="489064"/>
          </a:xfrm>
          <a:prstGeom prst="roundRect">
            <a:avLst>
              <a:gd name="adj" fmla="val 35029"/>
            </a:avLst>
          </a:prstGeom>
          <a:solidFill>
            <a:srgbClr val="F38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It is important that they know what time it is, down to the last minute.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Show Answer 1">
            <a:hlinkClick r:id="" action="ppaction://hlinkshowjump?jump=nextslide"/>
          </p:cNvPr>
          <p:cNvSpPr/>
          <p:nvPr/>
        </p:nvSpPr>
        <p:spPr>
          <a:xfrm>
            <a:off x="7279471" y="5730675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1" name="NEXT SECTION"/>
          <p:cNvSpPr/>
          <p:nvPr/>
        </p:nvSpPr>
        <p:spPr>
          <a:xfrm>
            <a:off x="3921612" y="2017238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Rectangle 11">
            <a:hlinkClick r:id="rId6"/>
          </p:cNvPr>
          <p:cNvSpPr/>
          <p:nvPr/>
        </p:nvSpPr>
        <p:spPr>
          <a:xfrm>
            <a:off x="8472881" y="6660859"/>
            <a:ext cx="671119" cy="19714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8" accel="20000" decel="8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" presetClass="entr" presetSubtype="8" accel="20000" decel="8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1" grpId="0" animBg="1"/>
      <p:bldP spid="39" grpId="0" animBg="1"/>
      <p:bldP spid="42" grpId="0" animBg="1"/>
      <p:bldP spid="43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739C"/>
                </a:solidFill>
              </a:rPr>
              <a:t>Telling the Exact Time</a:t>
            </a:r>
          </a:p>
        </p:txBody>
      </p:sp>
      <p:sp>
        <p:nvSpPr>
          <p:cNvPr id="39" name="Q1"/>
          <p:cNvSpPr/>
          <p:nvPr/>
        </p:nvSpPr>
        <p:spPr>
          <a:xfrm>
            <a:off x="871884" y="1392573"/>
            <a:ext cx="7390701" cy="521571"/>
          </a:xfrm>
          <a:prstGeom prst="roundRect">
            <a:avLst>
              <a:gd name="adj" fmla="val 35029"/>
            </a:avLst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Each clock has </a:t>
            </a:r>
            <a:r>
              <a:rPr lang="en-GB" altLang="en-US" b="1" dirty="0">
                <a:solidFill>
                  <a:srgbClr val="FFE864"/>
                </a:solidFill>
                <a:latin typeface="Twinkl" pitchFamily="2" charset="0"/>
              </a:rPr>
              <a:t>4 lines </a:t>
            </a:r>
            <a:r>
              <a:rPr lang="en-GB" altLang="en-US" dirty="0">
                <a:latin typeface="Twinkl" pitchFamily="2" charset="0"/>
              </a:rPr>
              <a:t>between the numbers. These show the minutes.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657" y="2066408"/>
            <a:ext cx="3984727" cy="39847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15492" y="2321787"/>
            <a:ext cx="630245" cy="259648"/>
            <a:chOff x="4527193" y="2438887"/>
            <a:chExt cx="550634" cy="226850"/>
          </a:xfrm>
        </p:grpSpPr>
        <p:sp>
          <p:nvSpPr>
            <p:cNvPr id="5" name="Oval 4"/>
            <p:cNvSpPr/>
            <p:nvPr/>
          </p:nvSpPr>
          <p:spPr>
            <a:xfrm>
              <a:off x="4665990" y="2471421"/>
              <a:ext cx="130163" cy="130163"/>
            </a:xfrm>
            <a:prstGeom prst="ellipse">
              <a:avLst/>
            </a:prstGeom>
            <a:solidFill>
              <a:srgbClr val="3B9BD2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4806827" y="2485653"/>
              <a:ext cx="130163" cy="130163"/>
            </a:xfrm>
            <a:prstGeom prst="ellipse">
              <a:avLst/>
            </a:prstGeom>
            <a:solidFill>
              <a:srgbClr val="3B9BD2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947664" y="2535574"/>
              <a:ext cx="130163" cy="130163"/>
            </a:xfrm>
            <a:prstGeom prst="ellipse">
              <a:avLst/>
            </a:prstGeom>
            <a:solidFill>
              <a:srgbClr val="3B9BD2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4527193" y="2438887"/>
              <a:ext cx="130163" cy="130163"/>
            </a:xfrm>
            <a:prstGeom prst="ellipse">
              <a:avLst/>
            </a:prstGeom>
            <a:solidFill>
              <a:srgbClr val="3B9BD2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49732" y="2129134"/>
            <a:ext cx="2819612" cy="459781"/>
            <a:chOff x="5249732" y="2129134"/>
            <a:chExt cx="2819612" cy="459781"/>
          </a:xfrm>
        </p:grpSpPr>
        <p:sp>
          <p:nvSpPr>
            <p:cNvPr id="7" name="Rounded Rectangle 6"/>
            <p:cNvSpPr/>
            <p:nvPr/>
          </p:nvSpPr>
          <p:spPr>
            <a:xfrm>
              <a:off x="6466454" y="2129134"/>
              <a:ext cx="1602890" cy="45978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C73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2C739C"/>
                  </a:solidFill>
                </a:rPr>
                <a:t>Minutes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249732" y="2367095"/>
              <a:ext cx="1215615" cy="139849"/>
            </a:xfrm>
            <a:custGeom>
              <a:avLst/>
              <a:gdLst>
                <a:gd name="connsiteX0" fmla="*/ 1215615 w 1215615"/>
                <a:gd name="connsiteY0" fmla="*/ 0 h 139849"/>
                <a:gd name="connsiteX1" fmla="*/ 0 w 1215615"/>
                <a:gd name="connsiteY1" fmla="*/ 0 h 139849"/>
                <a:gd name="connsiteX2" fmla="*/ 0 w 1215615"/>
                <a:gd name="connsiteY2" fmla="*/ 139849 h 1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615" h="139849">
                  <a:moveTo>
                    <a:pt x="1215615" y="0"/>
                  </a:moveTo>
                  <a:lnTo>
                    <a:pt x="0" y="0"/>
                  </a:lnTo>
                  <a:lnTo>
                    <a:pt x="0" y="139849"/>
                  </a:lnTo>
                </a:path>
              </a:pathLst>
            </a:custGeom>
            <a:noFill/>
            <a:ln w="28575">
              <a:solidFill>
                <a:srgbClr val="2C73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ED"/>
          <p:cNvGrpSpPr/>
          <p:nvPr/>
        </p:nvGrpSpPr>
        <p:grpSpPr>
          <a:xfrm>
            <a:off x="2613657" y="2066408"/>
            <a:ext cx="5455687" cy="3984727"/>
            <a:chOff x="2766057" y="2218808"/>
            <a:chExt cx="5455687" cy="398472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057" y="2218808"/>
              <a:ext cx="3984727" cy="3984727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4865555" y="2474499"/>
              <a:ext cx="632581" cy="259333"/>
              <a:chOff x="4525152" y="2439162"/>
              <a:chExt cx="552675" cy="226575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665990" y="2471421"/>
                <a:ext cx="130163" cy="130163"/>
              </a:xfrm>
              <a:prstGeom prst="ellipse">
                <a:avLst/>
              </a:prstGeom>
              <a:solidFill>
                <a:srgbClr val="3B9BD2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06827" y="2485653"/>
                <a:ext cx="130163" cy="130163"/>
              </a:xfrm>
              <a:prstGeom prst="ellipse">
                <a:avLst/>
              </a:prstGeom>
              <a:solidFill>
                <a:srgbClr val="3B9BD2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947664" y="2535574"/>
                <a:ext cx="130163" cy="130163"/>
              </a:xfrm>
              <a:prstGeom prst="ellipse">
                <a:avLst/>
              </a:prstGeom>
              <a:solidFill>
                <a:srgbClr val="3B9BD2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525152" y="2439162"/>
                <a:ext cx="130163" cy="130163"/>
              </a:xfrm>
              <a:prstGeom prst="ellipse">
                <a:avLst/>
              </a:prstGeom>
              <a:solidFill>
                <a:srgbClr val="3B9BD2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402132" y="2281534"/>
              <a:ext cx="2819612" cy="459781"/>
              <a:chOff x="5249732" y="2129134"/>
              <a:chExt cx="2819612" cy="459781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466454" y="2129134"/>
                <a:ext cx="1602890" cy="459781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2C73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rgbClr val="2C739C"/>
                    </a:solidFill>
                  </a:rPr>
                  <a:t>Minutes</a:t>
                </a: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249732" y="2367095"/>
                <a:ext cx="1215615" cy="139849"/>
              </a:xfrm>
              <a:custGeom>
                <a:avLst/>
                <a:gdLst>
                  <a:gd name="connsiteX0" fmla="*/ 1215615 w 1215615"/>
                  <a:gd name="connsiteY0" fmla="*/ 0 h 139849"/>
                  <a:gd name="connsiteX1" fmla="*/ 0 w 1215615"/>
                  <a:gd name="connsiteY1" fmla="*/ 0 h 139849"/>
                  <a:gd name="connsiteX2" fmla="*/ 0 w 1215615"/>
                  <a:gd name="connsiteY2" fmla="*/ 139849 h 13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5615" h="139849">
                    <a:moveTo>
                      <a:pt x="1215615" y="0"/>
                    </a:moveTo>
                    <a:lnTo>
                      <a:pt x="0" y="0"/>
                    </a:lnTo>
                    <a:lnTo>
                      <a:pt x="0" y="139849"/>
                    </a:lnTo>
                  </a:path>
                </a:pathLst>
              </a:custGeom>
              <a:noFill/>
              <a:ln w="28575">
                <a:solidFill>
                  <a:srgbClr val="2C73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2" name="Q2"/>
          <p:cNvSpPr/>
          <p:nvPr/>
        </p:nvSpPr>
        <p:spPr>
          <a:xfrm>
            <a:off x="4682115" y="2715609"/>
            <a:ext cx="3580470" cy="813266"/>
          </a:xfrm>
          <a:prstGeom prst="roundRect">
            <a:avLst>
              <a:gd name="adj" fmla="val 27381"/>
            </a:avLst>
          </a:prstGeom>
          <a:solidFill>
            <a:srgbClr val="2C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What number is the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blue hand </a:t>
            </a:r>
            <a:r>
              <a:rPr lang="en-GB" altLang="en-US" dirty="0">
                <a:latin typeface="Twinkl" pitchFamily="2" charset="0"/>
              </a:rPr>
              <a:t>pointing to?</a:t>
            </a:r>
          </a:p>
        </p:txBody>
      </p:sp>
      <p:grpSp>
        <p:nvGrpSpPr>
          <p:cNvPr id="20" name="Group 19"/>
          <p:cNvGrpSpPr/>
          <p:nvPr/>
        </p:nvGrpSpPr>
        <p:grpSpPr>
          <a:xfrm rot="2834936">
            <a:off x="3238629" y="2632250"/>
            <a:ext cx="260041" cy="1710868"/>
            <a:chOff x="1226483" y="2066409"/>
            <a:chExt cx="339434" cy="1752556"/>
          </a:xfrm>
        </p:grpSpPr>
        <p:sp>
          <p:nvSpPr>
            <p:cNvPr id="12" name="Rectangle 11"/>
            <p:cNvSpPr/>
            <p:nvPr/>
          </p:nvSpPr>
          <p:spPr>
            <a:xfrm>
              <a:off x="1355464" y="2359024"/>
              <a:ext cx="96818" cy="1459941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1226483" y="2066409"/>
              <a:ext cx="339434" cy="292616"/>
            </a:xfrm>
            <a:prstGeom prst="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 rot="257348">
            <a:off x="2658814" y="3068901"/>
            <a:ext cx="259401" cy="1035751"/>
            <a:chOff x="1226483" y="2066409"/>
            <a:chExt cx="339434" cy="1752556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1355464" y="2359024"/>
              <a:ext cx="96818" cy="1459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1226483" y="2066409"/>
              <a:ext cx="339434" cy="292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064"/>
          <a:stretch/>
        </p:blipFill>
        <p:spPr>
          <a:xfrm flipH="1">
            <a:off x="5524241" y="3528875"/>
            <a:ext cx="2638417" cy="33237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262"/>
          <a:stretch/>
        </p:blipFill>
        <p:spPr>
          <a:xfrm>
            <a:off x="0" y="6258736"/>
            <a:ext cx="9144000" cy="599263"/>
          </a:xfrm>
          <a:prstGeom prst="rect">
            <a:avLst/>
          </a:prstGeom>
        </p:spPr>
      </p:pic>
      <p:sp>
        <p:nvSpPr>
          <p:cNvPr id="37" name="Show Answer 1"/>
          <p:cNvSpPr/>
          <p:nvPr/>
        </p:nvSpPr>
        <p:spPr>
          <a:xfrm>
            <a:off x="5492616" y="3579313"/>
            <a:ext cx="1786855" cy="503340"/>
          </a:xfrm>
          <a:prstGeom prst="roundRect">
            <a:avLst/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38" name="Answer"/>
          <p:cNvSpPr/>
          <p:nvPr/>
        </p:nvSpPr>
        <p:spPr>
          <a:xfrm>
            <a:off x="4682116" y="3591396"/>
            <a:ext cx="3580469" cy="1117348"/>
          </a:xfrm>
          <a:prstGeom prst="roundRect">
            <a:avLst>
              <a:gd name="adj" fmla="val 26511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The blue hand is pointing to 8.</a:t>
            </a:r>
            <a:br>
              <a:rPr lang="en-GB" altLang="en-US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That means that the exact time shown is </a:t>
            </a:r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8 minutes </a:t>
            </a: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past 12.</a:t>
            </a:r>
          </a:p>
        </p:txBody>
      </p:sp>
      <p:sp>
        <p:nvSpPr>
          <p:cNvPr id="36" name="Rectangle 35">
            <a:hlinkClick r:id="rId5"/>
          </p:cNvPr>
          <p:cNvSpPr/>
          <p:nvPr/>
        </p:nvSpPr>
        <p:spPr>
          <a:xfrm>
            <a:off x="8472881" y="6660859"/>
            <a:ext cx="671119" cy="19714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next slide">
            <a:hlinkClick r:id="" action="ppaction://hlinkshowjump?jump=nextslide"/>
          </p:cNvPr>
          <p:cNvSpPr/>
          <p:nvPr/>
        </p:nvSpPr>
        <p:spPr>
          <a:xfrm>
            <a:off x="7279471" y="5730675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31" name="NEXT SECTION"/>
          <p:cNvSpPr/>
          <p:nvPr/>
        </p:nvSpPr>
        <p:spPr>
          <a:xfrm>
            <a:off x="7279471" y="5730675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630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0521 1.8518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2" accel="20000" decel="8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9" grpId="0" animBg="1"/>
      <p:bldP spid="32" grpId="0" animBg="1"/>
      <p:bldP spid="37" grpId="0" animBg="1"/>
      <p:bldP spid="37" grpId="1" animBg="1"/>
      <p:bldP spid="38" grpId="0" animBg="1"/>
      <p:bldP spid="43" grpId="0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739C"/>
                </a:solidFill>
              </a:rPr>
              <a:t>Telling the Exact Time</a:t>
            </a:r>
          </a:p>
        </p:txBody>
      </p:sp>
      <p:sp>
        <p:nvSpPr>
          <p:cNvPr id="39" name="Q1"/>
          <p:cNvSpPr/>
          <p:nvPr/>
        </p:nvSpPr>
        <p:spPr>
          <a:xfrm>
            <a:off x="871884" y="1392573"/>
            <a:ext cx="7390701" cy="521571"/>
          </a:xfrm>
          <a:prstGeom prst="roundRect">
            <a:avLst>
              <a:gd name="adj" fmla="val 35029"/>
            </a:avLst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Now, let’s try that out in this question.</a:t>
            </a:r>
          </a:p>
        </p:txBody>
      </p:sp>
      <p:sp>
        <p:nvSpPr>
          <p:cNvPr id="36" name="Q2"/>
          <p:cNvSpPr/>
          <p:nvPr/>
        </p:nvSpPr>
        <p:spPr>
          <a:xfrm>
            <a:off x="5466303" y="2060162"/>
            <a:ext cx="2796282" cy="914150"/>
          </a:xfrm>
          <a:prstGeom prst="roundRect">
            <a:avLst>
              <a:gd name="adj" fmla="val 27381"/>
            </a:avLst>
          </a:prstGeom>
          <a:solidFill>
            <a:srgbClr val="2C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How many minutes past the hour is the </a:t>
            </a:r>
            <a:r>
              <a:rPr lang="en-GB" altLang="en-US" b="1" dirty="0">
                <a:latin typeface="Twinkl" pitchFamily="2" charset="0"/>
              </a:rPr>
              <a:t>blue hand </a:t>
            </a:r>
            <a:r>
              <a:rPr lang="en-GB" altLang="en-US" dirty="0">
                <a:latin typeface="Twinkl" pitchFamily="2" charset="0"/>
              </a:rPr>
              <a:t>showing?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064"/>
          <a:stretch/>
        </p:blipFill>
        <p:spPr>
          <a:xfrm flipH="1">
            <a:off x="5524241" y="3528875"/>
            <a:ext cx="2638417" cy="33237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" name="Show Answer 2"/>
          <p:cNvSpPr/>
          <p:nvPr/>
        </p:nvSpPr>
        <p:spPr>
          <a:xfrm>
            <a:off x="5971016" y="3090557"/>
            <a:ext cx="1786855" cy="503340"/>
          </a:xfrm>
          <a:prstGeom prst="roundRect">
            <a:avLst/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1" name="Answer"/>
          <p:cNvSpPr/>
          <p:nvPr/>
        </p:nvSpPr>
        <p:spPr>
          <a:xfrm>
            <a:off x="5581858" y="3090556"/>
            <a:ext cx="2565170" cy="1139008"/>
          </a:xfrm>
          <a:prstGeom prst="roundRect">
            <a:avLst>
              <a:gd name="adj" fmla="val 26511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The blue hand is showing </a:t>
            </a:r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13 minutes </a:t>
            </a: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past 12.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68" y="2066408"/>
            <a:ext cx="3984727" cy="3984727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 rot="4706099">
            <a:off x="3417105" y="3041123"/>
            <a:ext cx="260041" cy="1710868"/>
            <a:chOff x="1226483" y="2066409"/>
            <a:chExt cx="339434" cy="1752556"/>
          </a:xfrm>
        </p:grpSpPr>
        <p:sp>
          <p:nvSpPr>
            <p:cNvPr id="29" name="Rectangle 28"/>
            <p:cNvSpPr/>
            <p:nvPr/>
          </p:nvSpPr>
          <p:spPr>
            <a:xfrm>
              <a:off x="1355464" y="2359024"/>
              <a:ext cx="96818" cy="1459941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1226483" y="2066409"/>
              <a:ext cx="339434" cy="292616"/>
            </a:xfrm>
            <a:prstGeom prst="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 rot="356360">
            <a:off x="2671877" y="3068901"/>
            <a:ext cx="259401" cy="1035751"/>
            <a:chOff x="1226483" y="2066409"/>
            <a:chExt cx="339434" cy="1752556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32" name="Rectangle 31"/>
            <p:cNvSpPr/>
            <p:nvPr/>
          </p:nvSpPr>
          <p:spPr>
            <a:xfrm>
              <a:off x="1355464" y="2359024"/>
              <a:ext cx="96818" cy="1459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1226483" y="2066409"/>
              <a:ext cx="339434" cy="292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next slide">
            <a:hlinkClick r:id="" action="ppaction://hlinkshowjump?jump=nextslide"/>
          </p:cNvPr>
          <p:cNvSpPr/>
          <p:nvPr/>
        </p:nvSpPr>
        <p:spPr>
          <a:xfrm>
            <a:off x="7279471" y="5730675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7" name="Rectangle 16">
            <a:hlinkClick r:id="rId5"/>
          </p:cNvPr>
          <p:cNvSpPr/>
          <p:nvPr/>
        </p:nvSpPr>
        <p:spPr>
          <a:xfrm>
            <a:off x="8472881" y="6660859"/>
            <a:ext cx="671119" cy="19714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accel="20000" decel="8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50" grpId="0" animBg="1"/>
      <p:bldP spid="50" grpId="1" animBg="1"/>
      <p:bldP spid="51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739C"/>
                </a:solidFill>
              </a:rPr>
              <a:t>Count On and Count Back</a:t>
            </a:r>
          </a:p>
        </p:txBody>
      </p:sp>
      <p:sp>
        <p:nvSpPr>
          <p:cNvPr id="39" name="Q1"/>
          <p:cNvSpPr/>
          <p:nvPr/>
        </p:nvSpPr>
        <p:spPr>
          <a:xfrm>
            <a:off x="871884" y="1392573"/>
            <a:ext cx="7390701" cy="663150"/>
          </a:xfrm>
          <a:prstGeom prst="roundRect">
            <a:avLst>
              <a:gd name="adj" fmla="val 35029"/>
            </a:avLst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When telling the exact time, it helps to look for points around the clock you are familiar with.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71884" y="2264760"/>
            <a:ext cx="3102144" cy="1409281"/>
            <a:chOff x="871884" y="2264760"/>
            <a:chExt cx="3102144" cy="1409281"/>
          </a:xfrm>
        </p:grpSpPr>
        <p:sp>
          <p:nvSpPr>
            <p:cNvPr id="93" name="Q2"/>
            <p:cNvSpPr/>
            <p:nvPr/>
          </p:nvSpPr>
          <p:spPr>
            <a:xfrm>
              <a:off x="1847305" y="2575298"/>
              <a:ext cx="2126723" cy="814974"/>
            </a:xfrm>
            <a:prstGeom prst="roundRect">
              <a:avLst>
                <a:gd name="adj" fmla="val 27381"/>
              </a:avLst>
            </a:prstGeom>
            <a:solidFill>
              <a:srgbClr val="2C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>
                <a:spcBef>
                  <a:spcPts val="1200"/>
                </a:spcBef>
                <a:buFontTx/>
                <a:buNone/>
              </a:pPr>
              <a:r>
                <a:rPr lang="en-GB" altLang="en-US" b="1" dirty="0">
                  <a:latin typeface="Twinkl" pitchFamily="2" charset="0"/>
                </a:rPr>
                <a:t>quarter past</a:t>
              </a:r>
              <a:br>
                <a:rPr lang="en-GB" altLang="en-US" b="1" dirty="0">
                  <a:latin typeface="Twinkl" pitchFamily="2" charset="0"/>
                </a:rPr>
              </a:br>
              <a:r>
                <a:rPr lang="en-GB" altLang="en-US" sz="1400" dirty="0">
                  <a:latin typeface="Twinkl" pitchFamily="2" charset="0"/>
                </a:rPr>
                <a:t>(15 minutes past)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71884" y="2264760"/>
              <a:ext cx="1409281" cy="1409281"/>
              <a:chOff x="1661186" y="2264760"/>
              <a:chExt cx="1409281" cy="140928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1186" y="2264760"/>
                <a:ext cx="1409281" cy="1409281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 rot="5400000">
                <a:off x="2550165" y="2729289"/>
                <a:ext cx="111543" cy="480222"/>
                <a:chOff x="1226483" y="2066409"/>
                <a:chExt cx="339434" cy="1146827"/>
              </a:xfrm>
              <a:solidFill>
                <a:schemeClr val="tx1">
                  <a:lumMod val="90000"/>
                  <a:lumOff val="10000"/>
                </a:schemeClr>
              </a:solidFill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355464" y="2359024"/>
                  <a:ext cx="94445" cy="8542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>
                <a:xfrm>
                  <a:off x="1226483" y="2066409"/>
                  <a:ext cx="339434" cy="29261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2" name="Group 11"/>
          <p:cNvGrpSpPr/>
          <p:nvPr/>
        </p:nvGrpSpPr>
        <p:grpSpPr>
          <a:xfrm>
            <a:off x="4678670" y="2264760"/>
            <a:ext cx="3108802" cy="1409281"/>
            <a:chOff x="4678670" y="2264760"/>
            <a:chExt cx="3108802" cy="1409281"/>
          </a:xfrm>
        </p:grpSpPr>
        <p:sp>
          <p:nvSpPr>
            <p:cNvPr id="94" name="Q2"/>
            <p:cNvSpPr/>
            <p:nvPr/>
          </p:nvSpPr>
          <p:spPr>
            <a:xfrm>
              <a:off x="5582349" y="2575298"/>
              <a:ext cx="2205123" cy="814974"/>
            </a:xfrm>
            <a:prstGeom prst="roundRect">
              <a:avLst>
                <a:gd name="adj" fmla="val 27381"/>
              </a:avLst>
            </a:prstGeom>
            <a:solidFill>
              <a:srgbClr val="2C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>
                <a:spcBef>
                  <a:spcPts val="1200"/>
                </a:spcBef>
                <a:buFontTx/>
                <a:buNone/>
              </a:pPr>
              <a:r>
                <a:rPr lang="en-GB" altLang="en-US" b="1" dirty="0">
                  <a:latin typeface="Twinkl" pitchFamily="2" charset="0"/>
                </a:rPr>
                <a:t>quarter to</a:t>
              </a:r>
              <a:br>
                <a:rPr lang="en-GB" altLang="en-US" b="1" dirty="0">
                  <a:latin typeface="Twinkl" pitchFamily="2" charset="0"/>
                </a:rPr>
              </a:br>
              <a:r>
                <a:rPr lang="en-GB" altLang="en-US" sz="1400" dirty="0">
                  <a:solidFill>
                    <a:prstClr val="white"/>
                  </a:solidFill>
                  <a:latin typeface="Twinkl" pitchFamily="2" charset="0"/>
                </a:rPr>
                <a:t>(45 minutes past)</a:t>
              </a:r>
              <a:endParaRPr lang="en-GB" altLang="en-US" b="1" dirty="0">
                <a:latin typeface="Twinkl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678670" y="2264760"/>
              <a:ext cx="1409281" cy="1409281"/>
              <a:chOff x="4678670" y="2264760"/>
              <a:chExt cx="1409281" cy="1409281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78670" y="2264760"/>
                <a:ext cx="1409281" cy="1409281"/>
              </a:xfrm>
              <a:prstGeom prst="rect">
                <a:avLst/>
              </a:prstGeom>
            </p:spPr>
          </p:pic>
          <p:grpSp>
            <p:nvGrpSpPr>
              <p:cNvPr id="29" name="Group 28"/>
              <p:cNvGrpSpPr/>
              <p:nvPr/>
            </p:nvGrpSpPr>
            <p:grpSpPr>
              <a:xfrm rot="16200000">
                <a:off x="5087427" y="2729289"/>
                <a:ext cx="111543" cy="480222"/>
                <a:chOff x="1226483" y="2066409"/>
                <a:chExt cx="339434" cy="1146827"/>
              </a:xfrm>
              <a:solidFill>
                <a:schemeClr val="tx1">
                  <a:lumMod val="90000"/>
                  <a:lumOff val="10000"/>
                </a:schemeClr>
              </a:solidFill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355464" y="2359024"/>
                  <a:ext cx="94445" cy="8542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1226483" y="2066409"/>
                  <a:ext cx="339434" cy="29261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871884" y="3738871"/>
            <a:ext cx="3133692" cy="1409281"/>
            <a:chOff x="871884" y="4321393"/>
            <a:chExt cx="3133692" cy="1409281"/>
          </a:xfrm>
        </p:grpSpPr>
        <p:sp>
          <p:nvSpPr>
            <p:cNvPr id="95" name="Q2"/>
            <p:cNvSpPr/>
            <p:nvPr/>
          </p:nvSpPr>
          <p:spPr>
            <a:xfrm>
              <a:off x="1878853" y="4654288"/>
              <a:ext cx="2126723" cy="785401"/>
            </a:xfrm>
            <a:prstGeom prst="roundRect">
              <a:avLst>
                <a:gd name="adj" fmla="val 27381"/>
              </a:avLst>
            </a:prstGeom>
            <a:solidFill>
              <a:srgbClr val="2C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>
                <a:spcBef>
                  <a:spcPts val="1200"/>
                </a:spcBef>
                <a:buFontTx/>
                <a:buNone/>
              </a:pPr>
              <a:r>
                <a:rPr lang="en-GB" altLang="en-US" b="1" dirty="0">
                  <a:latin typeface="Twinkl" pitchFamily="2" charset="0"/>
                </a:rPr>
                <a:t>half past</a:t>
              </a:r>
              <a:br>
                <a:rPr lang="en-GB" altLang="en-US" b="1" dirty="0">
                  <a:latin typeface="Twinkl" pitchFamily="2" charset="0"/>
                </a:rPr>
              </a:br>
              <a:r>
                <a:rPr lang="en-GB" altLang="en-US" sz="1400" dirty="0">
                  <a:solidFill>
                    <a:prstClr val="white"/>
                  </a:solidFill>
                  <a:latin typeface="Twinkl" pitchFamily="2" charset="0"/>
                </a:rPr>
                <a:t>(30 minutes past)</a:t>
              </a:r>
              <a:endParaRPr lang="en-GB" altLang="en-US" b="1" dirty="0">
                <a:latin typeface="Twinkl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71884" y="4321393"/>
              <a:ext cx="1409281" cy="1409281"/>
              <a:chOff x="871884" y="4321393"/>
              <a:chExt cx="1409281" cy="1409281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1884" y="4321393"/>
                <a:ext cx="1409281" cy="1409281"/>
              </a:xfrm>
              <a:prstGeom prst="rect">
                <a:avLst/>
              </a:prstGeom>
            </p:spPr>
          </p:pic>
          <p:grpSp>
            <p:nvGrpSpPr>
              <p:cNvPr id="35" name="Group 34"/>
              <p:cNvGrpSpPr/>
              <p:nvPr/>
            </p:nvGrpSpPr>
            <p:grpSpPr>
              <a:xfrm rot="10800000">
                <a:off x="1530800" y="5009748"/>
                <a:ext cx="111543" cy="480222"/>
                <a:chOff x="1226483" y="2066409"/>
                <a:chExt cx="339434" cy="1146827"/>
              </a:xfrm>
              <a:solidFill>
                <a:schemeClr val="tx1">
                  <a:lumMod val="90000"/>
                  <a:lumOff val="10000"/>
                </a:schemeClr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1355464" y="2359024"/>
                  <a:ext cx="94445" cy="8542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>
                  <a:off x="1226483" y="2066409"/>
                  <a:ext cx="339434" cy="29261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3" name="Group 12"/>
          <p:cNvGrpSpPr/>
          <p:nvPr/>
        </p:nvGrpSpPr>
        <p:grpSpPr>
          <a:xfrm>
            <a:off x="4678669" y="3738872"/>
            <a:ext cx="3836929" cy="1409281"/>
            <a:chOff x="4678669" y="4321394"/>
            <a:chExt cx="3836929" cy="1409281"/>
          </a:xfrm>
        </p:grpSpPr>
        <p:sp>
          <p:nvSpPr>
            <p:cNvPr id="96" name="Q2"/>
            <p:cNvSpPr/>
            <p:nvPr/>
          </p:nvSpPr>
          <p:spPr>
            <a:xfrm>
              <a:off x="5644041" y="4816040"/>
              <a:ext cx="2871557" cy="453997"/>
            </a:xfrm>
            <a:prstGeom prst="roundRect">
              <a:avLst>
                <a:gd name="adj" fmla="val 27381"/>
              </a:avLst>
            </a:prstGeom>
            <a:solidFill>
              <a:srgbClr val="2C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>
                <a:spcBef>
                  <a:spcPts val="1200"/>
                </a:spcBef>
                <a:buFontTx/>
                <a:buNone/>
              </a:pPr>
              <a:r>
                <a:rPr lang="en-GB" altLang="en-US" b="1" dirty="0">
                  <a:latin typeface="Twinkl" pitchFamily="2" charset="0"/>
                </a:rPr>
                <a:t>five minute intervals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678669" y="4321394"/>
              <a:ext cx="1409281" cy="1409281"/>
              <a:chOff x="4678669" y="4321394"/>
              <a:chExt cx="1409281" cy="140928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78669" y="4321394"/>
                <a:ext cx="1409281" cy="1409281"/>
              </a:xfrm>
              <a:prstGeom prst="rect">
                <a:avLst/>
              </a:prstGeom>
            </p:spPr>
          </p:pic>
          <p:grpSp>
            <p:nvGrpSpPr>
              <p:cNvPr id="63" name="Group 62"/>
              <p:cNvGrpSpPr/>
              <p:nvPr/>
            </p:nvGrpSpPr>
            <p:grpSpPr>
              <a:xfrm rot="1800000">
                <a:off x="4935094" y="4575685"/>
                <a:ext cx="896431" cy="896431"/>
                <a:chOff x="4935093" y="4593023"/>
                <a:chExt cx="896431" cy="896431"/>
              </a:xfrm>
              <a:solidFill>
                <a:schemeClr val="bg1">
                  <a:lumMod val="75000"/>
                </a:schemeClr>
              </a:solidFill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5337585" y="4593023"/>
                  <a:ext cx="111543" cy="896431"/>
                  <a:chOff x="5337585" y="4593023"/>
                  <a:chExt cx="111543" cy="896431"/>
                </a:xfrm>
                <a:grpFill/>
              </p:grpSpPr>
              <p:grpSp>
                <p:nvGrpSpPr>
                  <p:cNvPr id="72" name="Group 71"/>
                  <p:cNvGrpSpPr/>
                  <p:nvPr/>
                </p:nvGrpSpPr>
                <p:grpSpPr>
                  <a:xfrm rot="10800000">
                    <a:off x="5337585" y="5009232"/>
                    <a:ext cx="111543" cy="480222"/>
                    <a:chOff x="1226483" y="2066409"/>
                    <a:chExt cx="339434" cy="1146827"/>
                  </a:xfrm>
                  <a:grpFill/>
                </p:grpSpPr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1355464" y="2359024"/>
                      <a:ext cx="94445" cy="8542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7" name="Isosceles Triangle 76"/>
                    <p:cNvSpPr/>
                    <p:nvPr/>
                  </p:nvSpPr>
                  <p:spPr>
                    <a:xfrm>
                      <a:off x="1226483" y="2066409"/>
                      <a:ext cx="339434" cy="29261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5337585" y="4593023"/>
                    <a:ext cx="111543" cy="480222"/>
                    <a:chOff x="1226483" y="2066409"/>
                    <a:chExt cx="339434" cy="1146827"/>
                  </a:xfrm>
                  <a:grpFill/>
                </p:grpSpPr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1355464" y="2359024"/>
                      <a:ext cx="94445" cy="8542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5" name="Isosceles Triangle 74"/>
                    <p:cNvSpPr/>
                    <p:nvPr/>
                  </p:nvSpPr>
                  <p:spPr>
                    <a:xfrm>
                      <a:off x="1226483" y="2066409"/>
                      <a:ext cx="339434" cy="29261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65" name="Group 64"/>
                <p:cNvGrpSpPr/>
                <p:nvPr/>
              </p:nvGrpSpPr>
              <p:grpSpPr>
                <a:xfrm rot="5400000">
                  <a:off x="5327537" y="4577817"/>
                  <a:ext cx="111543" cy="896431"/>
                  <a:chOff x="5337585" y="4593023"/>
                  <a:chExt cx="111543" cy="896431"/>
                </a:xfrm>
                <a:grpFill/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 rot="10800000">
                    <a:off x="5337585" y="5009232"/>
                    <a:ext cx="111543" cy="480222"/>
                    <a:chOff x="1226483" y="2066409"/>
                    <a:chExt cx="339434" cy="1146827"/>
                  </a:xfrm>
                  <a:grpFill/>
                </p:grpSpPr>
                <p:sp>
                  <p:nvSpPr>
                    <p:cNvPr id="70" name="Rectangle 69"/>
                    <p:cNvSpPr/>
                    <p:nvPr/>
                  </p:nvSpPr>
                  <p:spPr>
                    <a:xfrm>
                      <a:off x="1355464" y="2359024"/>
                      <a:ext cx="94445" cy="8542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1" name="Isosceles Triangle 70"/>
                    <p:cNvSpPr/>
                    <p:nvPr/>
                  </p:nvSpPr>
                  <p:spPr>
                    <a:xfrm>
                      <a:off x="1226483" y="2066409"/>
                      <a:ext cx="339434" cy="29261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337585" y="4593023"/>
                    <a:ext cx="111543" cy="480222"/>
                    <a:chOff x="1226483" y="2066409"/>
                    <a:chExt cx="339434" cy="1146827"/>
                  </a:xfrm>
                  <a:grpFill/>
                </p:grpSpPr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1355464" y="2359024"/>
                      <a:ext cx="94445" cy="8542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9" name="Isosceles Triangle 68"/>
                    <p:cNvSpPr/>
                    <p:nvPr/>
                  </p:nvSpPr>
                  <p:spPr>
                    <a:xfrm>
                      <a:off x="1226483" y="2066409"/>
                      <a:ext cx="339434" cy="29261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78" name="Group 77"/>
              <p:cNvGrpSpPr/>
              <p:nvPr/>
            </p:nvGrpSpPr>
            <p:grpSpPr>
              <a:xfrm rot="3600000">
                <a:off x="4927490" y="4575684"/>
                <a:ext cx="896431" cy="896431"/>
                <a:chOff x="4935093" y="4593023"/>
                <a:chExt cx="896431" cy="896431"/>
              </a:xfrm>
              <a:solidFill>
                <a:schemeClr val="bg1">
                  <a:lumMod val="85000"/>
                </a:schemeClr>
              </a:solidFill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5337585" y="4593023"/>
                  <a:ext cx="111543" cy="896431"/>
                  <a:chOff x="5337585" y="4593023"/>
                  <a:chExt cx="111543" cy="896431"/>
                </a:xfrm>
                <a:grpFill/>
              </p:grpSpPr>
              <p:grpSp>
                <p:nvGrpSpPr>
                  <p:cNvPr id="87" name="Group 86"/>
                  <p:cNvGrpSpPr/>
                  <p:nvPr/>
                </p:nvGrpSpPr>
                <p:grpSpPr>
                  <a:xfrm rot="10800000">
                    <a:off x="5337585" y="5009232"/>
                    <a:ext cx="111543" cy="480222"/>
                    <a:chOff x="1226483" y="2066409"/>
                    <a:chExt cx="339434" cy="1146827"/>
                  </a:xfrm>
                  <a:grpFill/>
                </p:grpSpPr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1355464" y="2359024"/>
                      <a:ext cx="94445" cy="8542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" name="Isosceles Triangle 91"/>
                    <p:cNvSpPr/>
                    <p:nvPr/>
                  </p:nvSpPr>
                  <p:spPr>
                    <a:xfrm>
                      <a:off x="1226483" y="2066409"/>
                      <a:ext cx="339434" cy="29261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5337585" y="4593023"/>
                    <a:ext cx="111543" cy="480222"/>
                    <a:chOff x="1226483" y="2066409"/>
                    <a:chExt cx="339434" cy="1146827"/>
                  </a:xfrm>
                  <a:grpFill/>
                </p:grpSpPr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1355464" y="2359024"/>
                      <a:ext cx="94445" cy="8542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" name="Isosceles Triangle 89"/>
                    <p:cNvSpPr/>
                    <p:nvPr/>
                  </p:nvSpPr>
                  <p:spPr>
                    <a:xfrm>
                      <a:off x="1226483" y="2066409"/>
                      <a:ext cx="339434" cy="29261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80" name="Group 79"/>
                <p:cNvGrpSpPr/>
                <p:nvPr/>
              </p:nvGrpSpPr>
              <p:grpSpPr>
                <a:xfrm rot="5400000">
                  <a:off x="5327537" y="4577817"/>
                  <a:ext cx="111543" cy="896431"/>
                  <a:chOff x="5337585" y="4593023"/>
                  <a:chExt cx="111543" cy="896431"/>
                </a:xfrm>
                <a:grpFill/>
              </p:grpSpPr>
              <p:grpSp>
                <p:nvGrpSpPr>
                  <p:cNvPr id="81" name="Group 80"/>
                  <p:cNvGrpSpPr/>
                  <p:nvPr/>
                </p:nvGrpSpPr>
                <p:grpSpPr>
                  <a:xfrm rot="10800000">
                    <a:off x="5337585" y="5009232"/>
                    <a:ext cx="111543" cy="480222"/>
                    <a:chOff x="1226483" y="2066409"/>
                    <a:chExt cx="339434" cy="1146827"/>
                  </a:xfrm>
                  <a:grpFill/>
                </p:grpSpPr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1355464" y="2359024"/>
                      <a:ext cx="94445" cy="8542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" name="Isosceles Triangle 85"/>
                    <p:cNvSpPr/>
                    <p:nvPr/>
                  </p:nvSpPr>
                  <p:spPr>
                    <a:xfrm>
                      <a:off x="1226483" y="2066409"/>
                      <a:ext cx="339434" cy="29261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5337585" y="4593023"/>
                    <a:ext cx="111543" cy="480222"/>
                    <a:chOff x="1226483" y="2066409"/>
                    <a:chExt cx="339434" cy="1146827"/>
                  </a:xfrm>
                  <a:grpFill/>
                </p:grpSpPr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1355464" y="2359024"/>
                      <a:ext cx="94445" cy="8542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" name="Isosceles Triangle 83"/>
                    <p:cNvSpPr/>
                    <p:nvPr/>
                  </p:nvSpPr>
                  <p:spPr>
                    <a:xfrm>
                      <a:off x="1226483" y="2066409"/>
                      <a:ext cx="339434" cy="29261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4935093" y="4593023"/>
                <a:ext cx="896431" cy="896431"/>
                <a:chOff x="4935093" y="4593023"/>
                <a:chExt cx="896431" cy="896431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337585" y="4593023"/>
                  <a:ext cx="111543" cy="896431"/>
                  <a:chOff x="5337585" y="4593023"/>
                  <a:chExt cx="111543" cy="896431"/>
                </a:xfrm>
              </p:grpSpPr>
              <p:grpSp>
                <p:nvGrpSpPr>
                  <p:cNvPr id="40" name="Group 39"/>
                  <p:cNvGrpSpPr/>
                  <p:nvPr/>
                </p:nvGrpSpPr>
                <p:grpSpPr>
                  <a:xfrm rot="10800000">
                    <a:off x="5337585" y="5009232"/>
                    <a:ext cx="111543" cy="480222"/>
                    <a:chOff x="1226483" y="2066409"/>
                    <a:chExt cx="339434" cy="1146827"/>
                  </a:xfrm>
                  <a:solidFill>
                    <a:schemeClr val="tx1">
                      <a:lumMod val="90000"/>
                      <a:lumOff val="10000"/>
                    </a:schemeClr>
                  </a:solidFill>
                </p:grpSpPr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1355464" y="2359024"/>
                      <a:ext cx="94445" cy="8542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4" name="Isosceles Triangle 43"/>
                    <p:cNvSpPr/>
                    <p:nvPr/>
                  </p:nvSpPr>
                  <p:spPr>
                    <a:xfrm>
                      <a:off x="1226483" y="2066409"/>
                      <a:ext cx="339434" cy="29261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5337585" y="4593023"/>
                    <a:ext cx="111543" cy="480222"/>
                    <a:chOff x="1226483" y="2066409"/>
                    <a:chExt cx="339434" cy="1146827"/>
                  </a:xfrm>
                  <a:solidFill>
                    <a:schemeClr val="tx1">
                      <a:lumMod val="90000"/>
                      <a:lumOff val="10000"/>
                    </a:schemeClr>
                  </a:solidFill>
                </p:grpSpPr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1355464" y="2359024"/>
                      <a:ext cx="94445" cy="8542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5" name="Isosceles Triangle 54"/>
                    <p:cNvSpPr/>
                    <p:nvPr/>
                  </p:nvSpPr>
                  <p:spPr>
                    <a:xfrm>
                      <a:off x="1226483" y="2066409"/>
                      <a:ext cx="339434" cy="29261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56" name="Group 55"/>
                <p:cNvGrpSpPr/>
                <p:nvPr/>
              </p:nvGrpSpPr>
              <p:grpSpPr>
                <a:xfrm rot="5400000">
                  <a:off x="5327537" y="4577817"/>
                  <a:ext cx="111543" cy="896431"/>
                  <a:chOff x="5337585" y="4593023"/>
                  <a:chExt cx="111543" cy="896431"/>
                </a:xfrm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 rot="10800000">
                    <a:off x="5337585" y="5009232"/>
                    <a:ext cx="111543" cy="480222"/>
                    <a:chOff x="1226483" y="2066409"/>
                    <a:chExt cx="339434" cy="1146827"/>
                  </a:xfrm>
                  <a:solidFill>
                    <a:schemeClr val="tx1">
                      <a:lumMod val="90000"/>
                      <a:lumOff val="10000"/>
                    </a:schemeClr>
                  </a:solidFill>
                </p:grpSpPr>
                <p:sp>
                  <p:nvSpPr>
                    <p:cNvPr id="61" name="Rectangle 60"/>
                    <p:cNvSpPr/>
                    <p:nvPr/>
                  </p:nvSpPr>
                  <p:spPr>
                    <a:xfrm>
                      <a:off x="1355464" y="2359024"/>
                      <a:ext cx="94445" cy="8542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2" name="Isosceles Triangle 61"/>
                    <p:cNvSpPr/>
                    <p:nvPr/>
                  </p:nvSpPr>
                  <p:spPr>
                    <a:xfrm>
                      <a:off x="1226483" y="2066409"/>
                      <a:ext cx="339434" cy="29261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5337585" y="4593023"/>
                    <a:ext cx="111543" cy="480222"/>
                    <a:chOff x="1226483" y="2066409"/>
                    <a:chExt cx="339434" cy="1146827"/>
                  </a:xfrm>
                  <a:solidFill>
                    <a:schemeClr val="tx1">
                      <a:lumMod val="90000"/>
                      <a:lumOff val="10000"/>
                    </a:schemeClr>
                  </a:solidFill>
                </p:grpSpPr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1355464" y="2359024"/>
                      <a:ext cx="94445" cy="8542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0" name="Isosceles Triangle 59"/>
                    <p:cNvSpPr/>
                    <p:nvPr/>
                  </p:nvSpPr>
                  <p:spPr>
                    <a:xfrm>
                      <a:off x="1226483" y="2066409"/>
                      <a:ext cx="339434" cy="29261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</p:grpSp>
      </p:grpSp>
      <p:sp>
        <p:nvSpPr>
          <p:cNvPr id="99" name="Q1"/>
          <p:cNvSpPr/>
          <p:nvPr/>
        </p:nvSpPr>
        <p:spPr>
          <a:xfrm>
            <a:off x="783124" y="5189079"/>
            <a:ext cx="6321061" cy="1083192"/>
          </a:xfrm>
          <a:prstGeom prst="roundRect">
            <a:avLst>
              <a:gd name="adj" fmla="val 21114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Then either count </a:t>
            </a:r>
            <a:r>
              <a:rPr lang="en-GB" altLang="en-US" b="1" dirty="0">
                <a:solidFill>
                  <a:srgbClr val="FFE864"/>
                </a:solidFill>
                <a:latin typeface="Twinkl" pitchFamily="2" charset="0"/>
              </a:rPr>
              <a:t>on</a:t>
            </a:r>
            <a:r>
              <a:rPr lang="en-GB" altLang="en-US" dirty="0">
                <a:latin typeface="Twinkl" pitchFamily="2" charset="0"/>
              </a:rPr>
              <a:t> or count </a:t>
            </a:r>
            <a:r>
              <a:rPr lang="en-GB" altLang="en-US" b="1" dirty="0">
                <a:solidFill>
                  <a:srgbClr val="FFE864"/>
                </a:solidFill>
                <a:latin typeface="Twinkl" pitchFamily="2" charset="0"/>
              </a:rPr>
              <a:t>back</a:t>
            </a:r>
            <a:r>
              <a:rPr lang="en-GB" altLang="en-US" dirty="0">
                <a:latin typeface="Twinkl" pitchFamily="2" charset="0"/>
              </a:rPr>
              <a:t> to find the exact time.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In other words, do a simple addition or subtraction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dirty="0">
                <a:latin typeface="Twinkl" pitchFamily="2" charset="0"/>
              </a:rPr>
              <a:t>to find the correct time.</a:t>
            </a:r>
          </a:p>
        </p:txBody>
      </p:sp>
      <p:sp>
        <p:nvSpPr>
          <p:cNvPr id="100" name="NEXT SECTION"/>
          <p:cNvSpPr/>
          <p:nvPr/>
        </p:nvSpPr>
        <p:spPr>
          <a:xfrm>
            <a:off x="7279471" y="5730675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01" name="NEXT SLIDE">
            <a:hlinkClick r:id="" action="ppaction://hlinkshowjump?jump=nextslide"/>
          </p:cNvPr>
          <p:cNvSpPr/>
          <p:nvPr/>
        </p:nvSpPr>
        <p:spPr>
          <a:xfrm>
            <a:off x="7279471" y="5711249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97" name="Rectangle 96">
            <a:hlinkClick r:id="rId3"/>
          </p:cNvPr>
          <p:cNvSpPr/>
          <p:nvPr/>
        </p:nvSpPr>
        <p:spPr>
          <a:xfrm>
            <a:off x="8472881" y="6660859"/>
            <a:ext cx="671119" cy="19714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0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39" grpId="0" animBg="1"/>
      <p:bldP spid="99" grpId="0" animBg="1"/>
      <p:bldP spid="100" grpId="1" animBg="1"/>
      <p:bldP spid="100" grpId="2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45" y="1965435"/>
            <a:ext cx="3984727" cy="3984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6303" y="2371411"/>
            <a:ext cx="2796282" cy="3285811"/>
          </a:xfrm>
          <a:prstGeom prst="rect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51714" y="2711457"/>
            <a:ext cx="2625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Here the minute hand is </a:t>
            </a:r>
            <a:r>
              <a:rPr lang="en-GB" altLang="en-US" b="1" dirty="0">
                <a:solidFill>
                  <a:srgbClr val="2C739C"/>
                </a:solidFill>
                <a:latin typeface="Twinkl" pitchFamily="2" charset="0"/>
              </a:rPr>
              <a:t>1 minute away from</a:t>
            </a:r>
            <a:br>
              <a:rPr lang="en-GB" altLang="en-US" b="1" dirty="0">
                <a:solidFill>
                  <a:srgbClr val="2C739C"/>
                </a:solidFill>
                <a:latin typeface="Twinkl" pitchFamily="2" charset="0"/>
              </a:rPr>
            </a:br>
            <a:r>
              <a:rPr lang="en-GB" altLang="en-US" b="1" dirty="0">
                <a:solidFill>
                  <a:srgbClr val="2C739C"/>
                </a:solidFill>
                <a:latin typeface="Twinkl" pitchFamily="2" charset="0"/>
              </a:rPr>
              <a:t>20 past</a:t>
            </a:r>
            <a:r>
              <a:rPr lang="en-GB" altLang="en-US" dirty="0">
                <a:latin typeface="Twinkl" pitchFamily="2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You can easily work </a:t>
            </a:r>
            <a:r>
              <a:rPr lang="en-GB" altLang="en-US" spc="-30" dirty="0">
                <a:latin typeface="Twinkl" pitchFamily="2" charset="0"/>
              </a:rPr>
              <a:t>this out in your head as:</a:t>
            </a:r>
            <a:endParaRPr lang="en-GB" spc="-30" dirty="0"/>
          </a:p>
        </p:txBody>
      </p:sp>
      <p:sp>
        <p:nvSpPr>
          <p:cNvPr id="7" name="Rounded Rectangle 6"/>
          <p:cNvSpPr/>
          <p:nvPr/>
        </p:nvSpPr>
        <p:spPr>
          <a:xfrm>
            <a:off x="5717512" y="4269248"/>
            <a:ext cx="2291024" cy="7410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2C739C"/>
                </a:solidFill>
              </a:rPr>
              <a:t>20 – 1 = 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739C"/>
                </a:solidFill>
              </a:rPr>
              <a:t>Count On and Count Back</a:t>
            </a:r>
          </a:p>
        </p:txBody>
      </p:sp>
      <p:sp>
        <p:nvSpPr>
          <p:cNvPr id="39" name="Q1"/>
          <p:cNvSpPr/>
          <p:nvPr/>
        </p:nvSpPr>
        <p:spPr>
          <a:xfrm>
            <a:off x="871884" y="1392573"/>
            <a:ext cx="7390701" cy="521571"/>
          </a:xfrm>
          <a:prstGeom prst="roundRect">
            <a:avLst>
              <a:gd name="adj" fmla="val 35029"/>
            </a:avLst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Now, let’s try that out in this question, together.</a:t>
            </a:r>
          </a:p>
        </p:txBody>
      </p:sp>
      <p:sp>
        <p:nvSpPr>
          <p:cNvPr id="36" name="Q2"/>
          <p:cNvSpPr/>
          <p:nvPr/>
        </p:nvSpPr>
        <p:spPr>
          <a:xfrm>
            <a:off x="5466303" y="2060162"/>
            <a:ext cx="2796282" cy="532313"/>
          </a:xfrm>
          <a:prstGeom prst="roundRect">
            <a:avLst>
              <a:gd name="adj" fmla="val 27381"/>
            </a:avLst>
          </a:prstGeom>
          <a:solidFill>
            <a:srgbClr val="2C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What exact time is it?</a:t>
            </a:r>
          </a:p>
        </p:txBody>
      </p:sp>
      <p:grpSp>
        <p:nvGrpSpPr>
          <p:cNvPr id="11" name="Group 10"/>
          <p:cNvGrpSpPr/>
          <p:nvPr/>
        </p:nvGrpSpPr>
        <p:grpSpPr>
          <a:xfrm rot="170917">
            <a:off x="2870115" y="3036466"/>
            <a:ext cx="1634179" cy="1397798"/>
            <a:chOff x="2850019" y="3016370"/>
            <a:chExt cx="1634179" cy="1397798"/>
          </a:xfrm>
        </p:grpSpPr>
        <p:grpSp>
          <p:nvGrpSpPr>
            <p:cNvPr id="41" name="Group 40"/>
            <p:cNvGrpSpPr/>
            <p:nvPr/>
          </p:nvGrpSpPr>
          <p:grpSpPr>
            <a:xfrm rot="6807472">
              <a:off x="3542916" y="3472886"/>
              <a:ext cx="248385" cy="1634179"/>
              <a:chOff x="1226483" y="2066409"/>
              <a:chExt cx="339434" cy="175255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355464" y="2359024"/>
                <a:ext cx="96818" cy="1459941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>
                <a:off x="1226483" y="2066409"/>
                <a:ext cx="339434" cy="292616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rot="2113600">
              <a:off x="3085758" y="3016370"/>
              <a:ext cx="248385" cy="1069365"/>
              <a:chOff x="1226483" y="2066409"/>
              <a:chExt cx="339434" cy="1146827"/>
            </a:xfrm>
            <a:solidFill>
              <a:schemeClr val="tx1">
                <a:lumMod val="90000"/>
                <a:lumOff val="10000"/>
              </a:schemeClr>
            </a:solidFill>
          </p:grpSpPr>
          <p:sp>
            <p:nvSpPr>
              <p:cNvPr id="48" name="Rectangle 47"/>
              <p:cNvSpPr/>
              <p:nvPr/>
            </p:nvSpPr>
            <p:spPr>
              <a:xfrm>
                <a:off x="1355464" y="2359024"/>
                <a:ext cx="94445" cy="8542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1226483" y="2066409"/>
                <a:ext cx="339434" cy="2926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" name="Oval 8"/>
          <p:cNvSpPr/>
          <p:nvPr/>
        </p:nvSpPr>
        <p:spPr>
          <a:xfrm>
            <a:off x="4341760" y="4566785"/>
            <a:ext cx="220191" cy="220191"/>
          </a:xfrm>
          <a:prstGeom prst="ellipse">
            <a:avLst/>
          </a:prstGeom>
          <a:solidFill>
            <a:srgbClr val="18A0DB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51905" y="1175658"/>
            <a:ext cx="878683" cy="857510"/>
          </a:xfrm>
          <a:prstGeom prst="rect">
            <a:avLst/>
          </a:prstGeom>
        </p:spPr>
      </p:pic>
      <p:sp>
        <p:nvSpPr>
          <p:cNvPr id="27" name="Show Answer 2"/>
          <p:cNvSpPr/>
          <p:nvPr/>
        </p:nvSpPr>
        <p:spPr>
          <a:xfrm>
            <a:off x="5971016" y="2672938"/>
            <a:ext cx="1786855" cy="503340"/>
          </a:xfrm>
          <a:prstGeom prst="roundRect">
            <a:avLst/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Step</a:t>
            </a:r>
          </a:p>
        </p:txBody>
      </p:sp>
      <p:sp>
        <p:nvSpPr>
          <p:cNvPr id="29" name="Show Answer 2"/>
          <p:cNvSpPr/>
          <p:nvPr/>
        </p:nvSpPr>
        <p:spPr>
          <a:xfrm>
            <a:off x="5981064" y="5079367"/>
            <a:ext cx="1786855" cy="503340"/>
          </a:xfrm>
          <a:prstGeom prst="roundRect">
            <a:avLst/>
          </a:prstGeom>
          <a:solidFill>
            <a:srgbClr val="3B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31" name="Answer"/>
          <p:cNvSpPr/>
          <p:nvPr/>
        </p:nvSpPr>
        <p:spPr>
          <a:xfrm>
            <a:off x="5581858" y="2668648"/>
            <a:ext cx="2565170" cy="764984"/>
          </a:xfrm>
          <a:prstGeom prst="roundRect">
            <a:avLst>
              <a:gd name="adj" fmla="val 26511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The exact time here is</a:t>
            </a:r>
            <a:br>
              <a:rPr lang="en-GB" altLang="en-US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19 minutes </a:t>
            </a: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past 1.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64883" y="3541782"/>
            <a:ext cx="3019581" cy="2810001"/>
            <a:chOff x="5464883" y="3541782"/>
            <a:chExt cx="3019581" cy="2810001"/>
          </a:xfrm>
        </p:grpSpPr>
        <p:sp>
          <p:nvSpPr>
            <p:cNvPr id="35" name="Q2"/>
            <p:cNvSpPr/>
            <p:nvPr/>
          </p:nvSpPr>
          <p:spPr>
            <a:xfrm>
              <a:off x="5464883" y="3541782"/>
              <a:ext cx="2796282" cy="757491"/>
            </a:xfrm>
            <a:prstGeom prst="roundRect">
              <a:avLst>
                <a:gd name="adj" fmla="val 27381"/>
              </a:avLst>
            </a:prstGeom>
            <a:solidFill>
              <a:srgbClr val="3B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pc="-70" dirty="0">
                  <a:latin typeface="Twinkl" pitchFamily="2" charset="0"/>
                </a:rPr>
                <a:t>Let’s try another question,</a:t>
              </a:r>
              <a:br>
                <a:rPr lang="en-GB" altLang="en-US" dirty="0">
                  <a:latin typeface="Twinkl" pitchFamily="2" charset="0"/>
                </a:rPr>
              </a:br>
              <a:r>
                <a:rPr lang="en-GB" altLang="en-US" dirty="0">
                  <a:latin typeface="Twinkl" pitchFamily="2" charset="0"/>
                </a:rPr>
                <a:t>using this method.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45284" y="4006603"/>
              <a:ext cx="1339180" cy="2345180"/>
            </a:xfrm>
            <a:prstGeom prst="rect">
              <a:avLst/>
            </a:prstGeom>
          </p:spPr>
        </p:pic>
        <p:sp>
          <p:nvSpPr>
            <p:cNvPr id="15" name="Isosceles Triangle 14"/>
            <p:cNvSpPr/>
            <p:nvPr/>
          </p:nvSpPr>
          <p:spPr>
            <a:xfrm flipV="1">
              <a:off x="7279471" y="4230702"/>
              <a:ext cx="251749" cy="269332"/>
            </a:xfrm>
            <a:prstGeom prst="triangle">
              <a:avLst>
                <a:gd name="adj" fmla="val 100000"/>
              </a:avLst>
            </a:prstGeom>
            <a:solidFill>
              <a:srgbClr val="3B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next slide">
            <a:hlinkClick r:id="" action="ppaction://hlinkshowjump?jump=nextslide"/>
          </p:cNvPr>
          <p:cNvSpPr/>
          <p:nvPr/>
        </p:nvSpPr>
        <p:spPr>
          <a:xfrm>
            <a:off x="7279471" y="5730675"/>
            <a:ext cx="1061482" cy="503340"/>
          </a:xfrm>
          <a:prstGeom prst="roundRect">
            <a:avLst/>
          </a:prstGeom>
          <a:solidFill>
            <a:srgbClr val="2C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6" name="Rectangle 25">
            <a:hlinkClick r:id="rId5"/>
          </p:cNvPr>
          <p:cNvSpPr/>
          <p:nvPr/>
        </p:nvSpPr>
        <p:spPr>
          <a:xfrm>
            <a:off x="8472881" y="6660859"/>
            <a:ext cx="671119" cy="19714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accel="20000" decel="8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39" grpId="0" animBg="1"/>
      <p:bldP spid="36" grpId="0" animBg="1"/>
      <p:bldP spid="27" grpId="0" animBg="1"/>
      <p:bldP spid="27" grpId="1" animBg="1"/>
      <p:bldP spid="29" grpId="0" animBg="1"/>
      <p:bldP spid="29" grpId="1" animBg="1"/>
      <p:bldP spid="31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193</TotalTime>
  <Words>556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Twinkl</vt:lpstr>
      <vt:lpstr>Office Theme</vt:lpstr>
      <vt:lpstr>PowerPoint Presentation</vt:lpstr>
      <vt:lpstr>Learning Outcomes</vt:lpstr>
      <vt:lpstr>Recap Quiz</vt:lpstr>
      <vt:lpstr>Recap Quiz</vt:lpstr>
      <vt:lpstr>Telling the Exact Time</vt:lpstr>
      <vt:lpstr>Telling the Exact Time</vt:lpstr>
      <vt:lpstr>Telling the Exact Time</vt:lpstr>
      <vt:lpstr>Count On and Count Back</vt:lpstr>
      <vt:lpstr>Count On and Count Back</vt:lpstr>
      <vt:lpstr>Count On and Count Back</vt:lpstr>
      <vt:lpstr>Count On and Count Back</vt:lpstr>
      <vt:lpstr>Plenary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Ruby Cunningham</cp:lastModifiedBy>
  <cp:revision>21</cp:revision>
  <dcterms:created xsi:type="dcterms:W3CDTF">2020-05-15T13:33:15Z</dcterms:created>
  <dcterms:modified xsi:type="dcterms:W3CDTF">2020-05-19T15:58:33Z</dcterms:modified>
</cp:coreProperties>
</file>