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493" r:id="rId3"/>
    <p:sldId id="456" r:id="rId4"/>
    <p:sldId id="484" r:id="rId5"/>
    <p:sldId id="486" r:id="rId6"/>
    <p:sldId id="487" r:id="rId7"/>
    <p:sldId id="488" r:id="rId8"/>
    <p:sldId id="492" r:id="rId9"/>
    <p:sldId id="499" r:id="rId10"/>
    <p:sldId id="491" r:id="rId11"/>
    <p:sldId id="498" r:id="rId12"/>
    <p:sldId id="508" r:id="rId13"/>
    <p:sldId id="509" r:id="rId14"/>
  </p:sldIdLst>
  <p:sldSz cx="9144000" cy="6858000" type="screen4x3"/>
  <p:notesSz cx="6858000" cy="9144000"/>
  <p:embeddedFontLst>
    <p:embeddedFont>
      <p:font typeface="BPreplay" panose="02000503000000020004" charset="0"/>
      <p:regular r:id="rId17"/>
      <p:bold r:id="rId18"/>
      <p:italic r:id="rId19"/>
      <p:boldItalic r:id="rId20"/>
    </p:embeddedFont>
    <p:embeddedFont>
      <p:font typeface="Sassoon Infant Rg" panose="02000503030000020003" charset="0"/>
      <p:regular r:id="rId21"/>
      <p:bold r:id="rId22"/>
    </p:embeddedFont>
    <p:embeddedFont>
      <p:font typeface="Sassoon Infant Md" panose="02000603050000020003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530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21">
          <p15:clr>
            <a:srgbClr val="A4A3A4"/>
          </p15:clr>
        </p15:guide>
        <p15:guide id="6" orient="horz" pos="1502">
          <p15:clr>
            <a:srgbClr val="A4A3A4"/>
          </p15:clr>
        </p15:guide>
        <p15:guide id="7" orient="horz" pos="459">
          <p15:clr>
            <a:srgbClr val="A4A3A4"/>
          </p15:clr>
        </p15:guide>
        <p15:guide id="8" orient="horz" pos="3884">
          <p15:clr>
            <a:srgbClr val="A4A3A4"/>
          </p15:clr>
        </p15:guide>
        <p15:guide id="9" pos="5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4B"/>
    <a:srgbClr val="FFD550"/>
    <a:srgbClr val="F8A9A9"/>
    <a:srgbClr val="DE7E7E"/>
    <a:srgbClr val="D04847"/>
    <a:srgbClr val="6588D3"/>
    <a:srgbClr val="5C7ECF"/>
    <a:srgbClr val="EE7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92" y="54"/>
      </p:cViewPr>
      <p:guideLst>
        <p:guide orient="horz" pos="2183"/>
        <p:guide pos="2880"/>
        <p:guide pos="5307"/>
        <p:guide orient="horz" pos="3997"/>
        <p:guide pos="521"/>
        <p:guide orient="horz" pos="1502"/>
        <p:guide orient="horz" pos="459"/>
        <p:guide orient="horz" pos="3884"/>
        <p:guide pos="52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B0FF04-5985-44A4-B917-AADAE11E2EB7}" type="datetimeFigureOut">
              <a:rPr lang="en-GB"/>
              <a:pPr>
                <a:defRPr/>
              </a:pPr>
              <a:t>14/06/2020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E63EC7-BFF7-48BC-A834-7F81B172A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132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64DE4F-AAC5-40F5-A9E6-975B9D53E470}" type="datetimeFigureOut">
              <a:rPr lang="en-GB"/>
              <a:pPr>
                <a:defRPr/>
              </a:pPr>
              <a:t>14/06/2020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59A408-0040-4D19-BB16-2C7C1C86F0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29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4F2665-2A37-4390-85AB-9E59DE1928E2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21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C94EBD-9EB2-4C72-A3EA-3509B3F731BB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46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8E9CA0-9D5C-408B-956C-3900343F676D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8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4F2665-2A37-4390-85AB-9E59DE1928E2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1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E2DB73-C47D-4DBF-B38B-7E9065DA1285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3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219B2-60B7-4565-991B-D2CA95F84BF6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2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08796D-975A-4EEA-A777-59A55BEF9C4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3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130E3F-D756-4F49-B51D-61D80ED4EF5D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5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AEBA5D-715E-452D-9DC5-0C3050BD035D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48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07AD91-5CD5-496E-A579-82EAB3D1C01E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35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8E9CA0-9D5C-408B-956C-3900343F676D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1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0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93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8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31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16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23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1" r:id="rId4"/>
    <p:sldLayoutId id="2147483812" r:id="rId5"/>
    <p:sldLayoutId id="214748381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5000" y="1955800"/>
            <a:ext cx="7867650" cy="42259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8905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Parts of the Circulatory</a:t>
            </a:r>
            <a:br>
              <a:rPr lang="en-GB" dirty="0"/>
            </a:br>
            <a:r>
              <a:rPr lang="en-GB" dirty="0"/>
              <a:t> System</a:t>
            </a:r>
            <a:endParaRPr lang="en-GB" altLang="en-US" dirty="0"/>
          </a:p>
        </p:txBody>
      </p:sp>
      <p:pic>
        <p:nvPicPr>
          <p:cNvPr id="26628" name="Individual Wor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11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11" y="2323882"/>
            <a:ext cx="4737100" cy="33512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805055" y="2216727"/>
            <a:ext cx="2452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label the different parts of the heart?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The Circulatory </a:t>
            </a:r>
            <a:r>
              <a:rPr lang="en-GB" dirty="0" smtClean="0"/>
              <a:t>System:</a:t>
            </a:r>
            <a:br>
              <a:rPr lang="en-GB" dirty="0" smtClean="0"/>
            </a:br>
            <a:r>
              <a:rPr lang="en-GB" dirty="0" smtClean="0"/>
              <a:t>Lungs</a:t>
            </a:r>
            <a:endParaRPr lang="en-GB" alt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60400" y="1762125"/>
            <a:ext cx="7823200" cy="4419600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200"/>
              </a:spcAft>
              <a:defRPr/>
            </a:pPr>
            <a:endParaRPr lang="en-GB" dirty="0">
              <a:latin typeface="Sassoon Infant Md" panose="02000603050000020003" pitchFamily="50" charset="0"/>
            </a:endParaRP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" b="-2"/>
          <a:stretch>
            <a:fillRect/>
          </a:stretch>
        </p:blipFill>
        <p:spPr bwMode="auto">
          <a:xfrm>
            <a:off x="3006725" y="1762125"/>
            <a:ext cx="4241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581275" y="5822950"/>
            <a:ext cx="1666875" cy="111125"/>
          </a:xfrm>
          <a:prstGeom prst="straightConnector1">
            <a:avLst/>
          </a:prstGeom>
          <a:ln w="38100">
            <a:solidFill>
              <a:srgbClr val="FFD5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199063" y="2516188"/>
            <a:ext cx="1182687" cy="158750"/>
          </a:xfrm>
          <a:prstGeom prst="straightConnector1">
            <a:avLst/>
          </a:prstGeom>
          <a:ln w="38100">
            <a:solidFill>
              <a:srgbClr val="FFD5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124450" y="3298825"/>
            <a:ext cx="1643063" cy="520700"/>
          </a:xfrm>
          <a:prstGeom prst="straightConnector1">
            <a:avLst/>
          </a:prstGeom>
          <a:ln w="38100">
            <a:solidFill>
              <a:srgbClr val="FFD5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0400" y="1760538"/>
            <a:ext cx="1928813" cy="2152650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809625" y="1878013"/>
            <a:ext cx="2003425" cy="2339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1600" dirty="0">
                <a:latin typeface="+mn-lt"/>
              </a:rPr>
              <a:t>Diaphragm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latin typeface="+mn-lt"/>
              </a:rPr>
              <a:t>Trachea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latin typeface="+mn-lt"/>
              </a:rPr>
              <a:t>Bronchus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latin typeface="+mn-lt"/>
              </a:rPr>
              <a:t>Air sacs (alveoli)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latin typeface="+mn-lt"/>
              </a:rPr>
              <a:t>Bronchiole</a:t>
            </a:r>
          </a:p>
          <a:p>
            <a:pPr>
              <a:spcAft>
                <a:spcPts val="1200"/>
              </a:spcAft>
              <a:defRPr/>
            </a:pPr>
            <a:endParaRPr lang="en-GB" sz="1600" dirty="0"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89213" y="4914900"/>
            <a:ext cx="1543050" cy="360363"/>
          </a:xfrm>
          <a:prstGeom prst="straightConnector1">
            <a:avLst/>
          </a:prstGeom>
          <a:ln w="38100">
            <a:solidFill>
              <a:srgbClr val="FFD5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52825" y="3105150"/>
            <a:ext cx="941388" cy="812800"/>
          </a:xfrm>
          <a:prstGeom prst="straightConnector1">
            <a:avLst/>
          </a:prstGeom>
          <a:ln w="38100">
            <a:solidFill>
              <a:srgbClr val="FFD5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206500" y="2306638"/>
            <a:ext cx="7454900" cy="3690937"/>
            <a:chOff x="1206552" y="2305937"/>
            <a:chExt cx="7454060" cy="3691896"/>
          </a:xfrm>
        </p:grpSpPr>
        <p:sp>
          <p:nvSpPr>
            <p:cNvPr id="13326" name="Rectangle 15"/>
            <p:cNvSpPr>
              <a:spLocks noChangeArrowheads="1"/>
            </p:cNvSpPr>
            <p:nvPr/>
          </p:nvSpPr>
          <p:spPr bwMode="auto">
            <a:xfrm>
              <a:off x="1206552" y="5628501"/>
              <a:ext cx="1782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anose="02000603050000020003" charset="0"/>
                </a:rPr>
                <a:t>Diaphragm</a:t>
              </a:r>
            </a:p>
          </p:txBody>
        </p:sp>
        <p:sp>
          <p:nvSpPr>
            <p:cNvPr id="13327" name="Rectangle 18"/>
            <p:cNvSpPr>
              <a:spLocks noChangeArrowheads="1"/>
            </p:cNvSpPr>
            <p:nvPr/>
          </p:nvSpPr>
          <p:spPr bwMode="auto">
            <a:xfrm>
              <a:off x="6521133" y="2305937"/>
              <a:ext cx="1782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anose="02000603050000020003" charset="0"/>
                </a:rPr>
                <a:t>Trachea</a:t>
              </a:r>
            </a:p>
          </p:txBody>
        </p:sp>
        <p:sp>
          <p:nvSpPr>
            <p:cNvPr id="13328" name="Rectangle 19"/>
            <p:cNvSpPr>
              <a:spLocks noChangeArrowheads="1"/>
            </p:cNvSpPr>
            <p:nvPr/>
          </p:nvSpPr>
          <p:spPr bwMode="auto">
            <a:xfrm>
              <a:off x="6878167" y="3073512"/>
              <a:ext cx="1782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anose="02000603050000020003" charset="0"/>
                </a:rPr>
                <a:t>Bronchus</a:t>
              </a:r>
            </a:p>
          </p:txBody>
        </p:sp>
        <p:sp>
          <p:nvSpPr>
            <p:cNvPr id="13329" name="Rectangle 12"/>
            <p:cNvSpPr>
              <a:spLocks noChangeArrowheads="1"/>
            </p:cNvSpPr>
            <p:nvPr/>
          </p:nvSpPr>
          <p:spPr bwMode="auto">
            <a:xfrm>
              <a:off x="1482790" y="4628158"/>
              <a:ext cx="9778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anose="02000603050000020003" charset="0"/>
                </a:rPr>
                <a:t>Air sacs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anose="02000603050000020003" charset="0"/>
                </a:rPr>
                <a:t>(alveoli)</a:t>
              </a:r>
            </a:p>
          </p:txBody>
        </p:sp>
        <p:sp>
          <p:nvSpPr>
            <p:cNvPr id="13330" name="Rectangle 26"/>
            <p:cNvSpPr>
              <a:spLocks noChangeArrowheads="1"/>
            </p:cNvSpPr>
            <p:nvPr/>
          </p:nvSpPr>
          <p:spPr bwMode="auto">
            <a:xfrm>
              <a:off x="2931059" y="2689449"/>
              <a:ext cx="1782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anose="02000603050000020003" charset="0"/>
                </a:rPr>
                <a:t>Bronchiole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3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57150"/>
            <a:ext cx="313055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38100"/>
            <a:ext cx="28527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685800"/>
            <a:ext cx="233997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3" name="Group 8"/>
          <p:cNvGrpSpPr>
            <a:grpSpLocks/>
          </p:cNvGrpSpPr>
          <p:nvPr/>
        </p:nvGrpSpPr>
        <p:grpSpPr bwMode="auto">
          <a:xfrm>
            <a:off x="873125" y="-9525"/>
            <a:ext cx="7473950" cy="6872288"/>
            <a:chOff x="1044815" y="-9053"/>
            <a:chExt cx="7474008" cy="6871580"/>
          </a:xfrm>
        </p:grpSpPr>
        <p:pic>
          <p:nvPicPr>
            <p:cNvPr id="3277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0" b="17229"/>
            <a:stretch>
              <a:fillRect/>
            </a:stretch>
          </p:blipFill>
          <p:spPr bwMode="auto">
            <a:xfrm>
              <a:off x="4969487" y="-9053"/>
              <a:ext cx="3549336" cy="687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0" b="17279"/>
            <a:stretch>
              <a:fillRect/>
            </a:stretch>
          </p:blipFill>
          <p:spPr bwMode="auto">
            <a:xfrm flipH="1">
              <a:off x="1044815" y="-9053"/>
              <a:ext cx="3549336" cy="686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319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33000" decel="4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33000" decel="4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5000" y="1955800"/>
            <a:ext cx="7867650" cy="42259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8905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Parts of the Circulatory</a:t>
            </a:r>
            <a:br>
              <a:rPr lang="en-GB" dirty="0"/>
            </a:br>
            <a:r>
              <a:rPr lang="en-GB" dirty="0"/>
              <a:t> System</a:t>
            </a:r>
            <a:endParaRPr lang="en-GB" altLang="en-US" dirty="0"/>
          </a:p>
        </p:txBody>
      </p:sp>
      <p:pic>
        <p:nvPicPr>
          <p:cNvPr id="26628" name="Individual Wor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11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5055" y="2216727"/>
            <a:ext cx="2452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label the different parts of the lungs?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78" y="1862137"/>
            <a:ext cx="492009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5000" y="2405063"/>
            <a:ext cx="7867650" cy="3776662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Systems in the Body:</a:t>
            </a:r>
            <a:br>
              <a:rPr lang="en-GB" dirty="0"/>
            </a:br>
            <a:r>
              <a:rPr lang="en-GB" dirty="0"/>
              <a:t>a Reminder</a:t>
            </a:r>
            <a:endParaRPr lang="en-GB" altLang="en-US" dirty="0"/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660400" y="1611313"/>
            <a:ext cx="78120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In Years 3 and 4, you may have learnt about a number of different systems in the body. We’re going to begin by seeing how much you remember!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2752"/>
          <a:stretch/>
        </p:blipFill>
        <p:spPr>
          <a:xfrm>
            <a:off x="1971675" y="2499447"/>
            <a:ext cx="2039938" cy="355917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47" name="Individual Wor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11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27009"/>
          <a:stretch/>
        </p:blipFill>
        <p:spPr>
          <a:xfrm>
            <a:off x="2903250" y="2554866"/>
            <a:ext cx="1870075" cy="35496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b="21889"/>
          <a:stretch/>
        </p:blipFill>
        <p:spPr>
          <a:xfrm>
            <a:off x="561975" y="2495550"/>
            <a:ext cx="3014663" cy="367823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53891" y="2646218"/>
            <a:ext cx="299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 a piece of paper brain storm the systems you remember.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22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5000" y="2405063"/>
            <a:ext cx="7867650" cy="3776662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Did you remember these 3?</a:t>
            </a:r>
            <a:endParaRPr lang="en-GB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2752"/>
          <a:stretch/>
        </p:blipFill>
        <p:spPr>
          <a:xfrm>
            <a:off x="1971675" y="2499447"/>
            <a:ext cx="2039938" cy="355917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47" name="Individual Wor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11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27009"/>
          <a:stretch/>
        </p:blipFill>
        <p:spPr>
          <a:xfrm>
            <a:off x="2903250" y="2554866"/>
            <a:ext cx="1870075" cy="35496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b="21889"/>
          <a:stretch/>
        </p:blipFill>
        <p:spPr>
          <a:xfrm>
            <a:off x="561975" y="2495550"/>
            <a:ext cx="3014663" cy="367823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53891" y="2646218"/>
            <a:ext cx="2992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digestive</a:t>
            </a:r>
          </a:p>
          <a:p>
            <a:r>
              <a:rPr lang="en-GB" sz="4000" dirty="0" smtClean="0"/>
              <a:t>skeletal</a:t>
            </a:r>
          </a:p>
          <a:p>
            <a:r>
              <a:rPr lang="en-GB" sz="4000" dirty="0" smtClean="0"/>
              <a:t>muscular</a:t>
            </a:r>
            <a:endParaRPr lang="en-GB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5000" y="1639888"/>
            <a:ext cx="3378200" cy="4541837"/>
          </a:xfrm>
          <a:prstGeom prst="roundRect">
            <a:avLst>
              <a:gd name="adj" fmla="val 2464"/>
            </a:avLst>
          </a:prstGeom>
          <a:solidFill>
            <a:srgbClr val="D04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Systems in Your Body</a:t>
            </a:r>
            <a:endParaRPr lang="en-GB" altLang="en-US" dirty="0"/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869950" y="2276475"/>
            <a:ext cx="2908300" cy="215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We have just reminded ourselves about the skeletal, muscular and digestive systems in the body.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Do you know any other systems in the body?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48150" y="1639888"/>
            <a:ext cx="4171950" cy="4541837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434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1"/>
          <a:stretch>
            <a:fillRect/>
          </a:stretch>
        </p:blipFill>
        <p:spPr bwMode="auto">
          <a:xfrm>
            <a:off x="4745038" y="3136900"/>
            <a:ext cx="3178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479550"/>
            <a:ext cx="24828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35000" y="4351338"/>
            <a:ext cx="4330700" cy="1830387"/>
          </a:xfrm>
          <a:prstGeom prst="roundRect">
            <a:avLst>
              <a:gd name="adj" fmla="val 2464"/>
            </a:avLst>
          </a:prstGeom>
          <a:solidFill>
            <a:srgbClr val="D04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35000" y="1639888"/>
            <a:ext cx="4330700" cy="2551112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Systems in Your Body</a:t>
            </a:r>
            <a:endParaRPr lang="en-GB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1639888"/>
            <a:ext cx="3289300" cy="4541837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1" name="Rectangle 1"/>
          <p:cNvSpPr>
            <a:spLocks noChangeArrowheads="1"/>
          </p:cNvSpPr>
          <p:nvPr/>
        </p:nvSpPr>
        <p:spPr bwMode="auto">
          <a:xfrm>
            <a:off x="917575" y="1920875"/>
            <a:ext cx="37306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2000"/>
              <a:t>The system we will look at for the rest of this lesson is called the: </a:t>
            </a:r>
            <a:endParaRPr lang="en-GB" altLang="en-US" sz="2000" b="1"/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000" b="1"/>
              <a:t>‘Circulatory System’.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000"/>
              <a:t>The word </a:t>
            </a:r>
            <a:r>
              <a:rPr lang="en-GB" altLang="en-US" sz="2000">
                <a:solidFill>
                  <a:schemeClr val="accent2"/>
                </a:solidFill>
              </a:rPr>
              <a:t>circulation</a:t>
            </a:r>
            <a:r>
              <a:rPr lang="en-GB" altLang="en-US" sz="2000"/>
              <a:t> means </a:t>
            </a:r>
            <a:r>
              <a:rPr lang="en-GB" altLang="en-US" sz="2000">
                <a:solidFill>
                  <a:schemeClr val="accent2"/>
                </a:solidFill>
              </a:rPr>
              <a:t>‘the movement to, fro or around something’.</a:t>
            </a:r>
          </a:p>
        </p:txBody>
      </p:sp>
      <p:sp>
        <p:nvSpPr>
          <p:cNvPr id="16392" name="Rectangle 1"/>
          <p:cNvSpPr>
            <a:spLocks noChangeArrowheads="1"/>
          </p:cNvSpPr>
          <p:nvPr/>
        </p:nvSpPr>
        <p:spPr bwMode="auto">
          <a:xfrm>
            <a:off x="863600" y="4525963"/>
            <a:ext cx="38735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</a:rPr>
              <a:t>Have a little think:</a:t>
            </a:r>
            <a:endParaRPr lang="en-GB" altLang="en-US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Sassoon Infant Md" panose="02000603050000020003" pitchFamily="50" charset="0"/>
              </a:rPr>
              <a:t>What does the system do?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Sassoon Infant Md" panose="02000603050000020003" pitchFamily="50" charset="0"/>
              </a:rPr>
              <a:t>What are the parts of the system?</a:t>
            </a:r>
          </a:p>
        </p:txBody>
      </p:sp>
      <p:pic>
        <p:nvPicPr>
          <p:cNvPr id="1639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1541463"/>
            <a:ext cx="25336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2173288"/>
            <a:ext cx="24828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152900" y="2984500"/>
            <a:ext cx="4330700" cy="1243013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152900" y="4419600"/>
            <a:ext cx="4330700" cy="1762125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152900" y="1639888"/>
            <a:ext cx="4330700" cy="11525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The Circulatory System</a:t>
            </a:r>
            <a:endParaRPr lang="en-GB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7700" y="1639888"/>
            <a:ext cx="3289300" cy="4541837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9" name="Rectangle 1"/>
          <p:cNvSpPr>
            <a:spLocks noChangeArrowheads="1"/>
          </p:cNvSpPr>
          <p:nvPr/>
        </p:nvSpPr>
        <p:spPr bwMode="auto">
          <a:xfrm>
            <a:off x="4435475" y="2047875"/>
            <a:ext cx="37306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2000"/>
              <a:t>What can you see? </a:t>
            </a:r>
          </a:p>
        </p:txBody>
      </p:sp>
      <p:pic>
        <p:nvPicPr>
          <p:cNvPr id="1844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541463"/>
            <a:ext cx="25336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"/>
          <p:cNvSpPr>
            <a:spLocks noChangeArrowheads="1"/>
          </p:cNvSpPr>
          <p:nvPr/>
        </p:nvSpPr>
        <p:spPr bwMode="auto">
          <a:xfrm>
            <a:off x="4448175" y="3424238"/>
            <a:ext cx="37306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2000"/>
              <a:t>Is this what you expected? </a:t>
            </a:r>
          </a:p>
        </p:txBody>
      </p:sp>
      <p:sp>
        <p:nvSpPr>
          <p:cNvPr id="18443" name="Rectangle 1"/>
          <p:cNvSpPr>
            <a:spLocks noChangeArrowheads="1"/>
          </p:cNvSpPr>
          <p:nvPr/>
        </p:nvSpPr>
        <p:spPr bwMode="auto">
          <a:xfrm>
            <a:off x="4435475" y="5030788"/>
            <a:ext cx="37306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2000"/>
              <a:t>Are there parts you did not expect to be in the circulatory system?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47700" y="1714500"/>
            <a:ext cx="4457700" cy="44672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Parts of the Circulatory </a:t>
            </a:r>
            <a:br>
              <a:rPr lang="en-GB" dirty="0"/>
            </a:br>
            <a:r>
              <a:rPr lang="en-GB" dirty="0"/>
              <a:t>System: Heart</a:t>
            </a:r>
            <a:endParaRPr lang="en-GB" altLang="en-US" dirty="0"/>
          </a:p>
        </p:txBody>
      </p:sp>
      <p:sp>
        <p:nvSpPr>
          <p:cNvPr id="20484" name="TextBox 12"/>
          <p:cNvSpPr txBox="1">
            <a:spLocks noChangeArrowheads="1"/>
          </p:cNvSpPr>
          <p:nvPr/>
        </p:nvSpPr>
        <p:spPr bwMode="auto">
          <a:xfrm>
            <a:off x="895350" y="1943100"/>
            <a:ext cx="40957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heart is a powerful organ that is situated between your lungs and protected by the ribcage.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heart pumps blood to the lungs to get oxygen.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heart then pumps this oxygenated blood around the body.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heart is split between the left and right side.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As you can see, it consists of many parts!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353050" y="4257675"/>
            <a:ext cx="3130550" cy="1924050"/>
            <a:chOff x="5353050" y="4257161"/>
            <a:chExt cx="3130549" cy="1924564"/>
          </a:xfrm>
        </p:grpSpPr>
        <p:sp>
          <p:nvSpPr>
            <p:cNvPr id="21" name="Rounded Rectangle 20"/>
            <p:cNvSpPr/>
            <p:nvPr/>
          </p:nvSpPr>
          <p:spPr>
            <a:xfrm>
              <a:off x="5353050" y="4287332"/>
              <a:ext cx="3130549" cy="1894393"/>
            </a:xfrm>
            <a:prstGeom prst="roundRect">
              <a:avLst>
                <a:gd name="adj" fmla="val 2464"/>
              </a:avLst>
            </a:prstGeom>
            <a:solidFill>
              <a:srgbClr val="FFA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756" y="4257161"/>
              <a:ext cx="1174886" cy="1824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Rectangle 1"/>
            <p:cNvSpPr>
              <a:spLocks noChangeArrowheads="1"/>
            </p:cNvSpPr>
            <p:nvPr/>
          </p:nvSpPr>
          <p:spPr bwMode="auto">
            <a:xfrm>
              <a:off x="6987306" y="4814472"/>
              <a:ext cx="1268629" cy="84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/>
                <a:t>Click me for a larger version!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53050" y="1714500"/>
            <a:ext cx="3130550" cy="2400300"/>
            <a:chOff x="5353050" y="1714500"/>
            <a:chExt cx="3130550" cy="24003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5353050" y="1714500"/>
              <a:ext cx="3130550" cy="2400300"/>
            </a:xfrm>
            <a:prstGeom prst="roundRect">
              <a:avLst>
                <a:gd name="adj" fmla="val 2464"/>
              </a:avLst>
            </a:prstGeom>
            <a:solidFill>
              <a:srgbClr val="F8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501" name="Rectangle 1"/>
            <p:cNvSpPr>
              <a:spLocks noChangeArrowheads="1"/>
            </p:cNvSpPr>
            <p:nvPr/>
          </p:nvSpPr>
          <p:spPr bwMode="auto">
            <a:xfrm>
              <a:off x="5392934" y="1856860"/>
              <a:ext cx="3039867" cy="348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dirty="0"/>
                <a:t>Click me for a larger version!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58" b="9765"/>
            <a:stretch/>
          </p:blipFill>
          <p:spPr>
            <a:xfrm>
              <a:off x="5536582" y="2418066"/>
              <a:ext cx="2752570" cy="147068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-17463" y="-316689"/>
            <a:ext cx="9324976" cy="7269939"/>
            <a:chOff x="-17463" y="-316689"/>
            <a:chExt cx="9324976" cy="7269939"/>
          </a:xfrm>
        </p:grpSpPr>
        <p:sp>
          <p:nvSpPr>
            <p:cNvPr id="27" name="Rectangle 26"/>
            <p:cNvSpPr/>
            <p:nvPr/>
          </p:nvSpPr>
          <p:spPr bwMode="auto">
            <a:xfrm>
              <a:off x="-17463" y="-20638"/>
              <a:ext cx="9324976" cy="697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5" y="-316689"/>
              <a:ext cx="9144000" cy="6464401"/>
            </a:xfrm>
            <a:prstGeom prst="rect">
              <a:avLst/>
            </a:prstGeom>
          </p:spPr>
        </p:pic>
        <p:sp>
          <p:nvSpPr>
            <p:cNvPr id="20493" name="Rectangle 1"/>
            <p:cNvSpPr>
              <a:spLocks noChangeArrowheads="1"/>
            </p:cNvSpPr>
            <p:nvPr/>
          </p:nvSpPr>
          <p:spPr bwMode="auto">
            <a:xfrm>
              <a:off x="5702015" y="5675313"/>
              <a:ext cx="1240009" cy="92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altLang="en-US" dirty="0"/>
                <a:t>Click anywhere to hide.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-180975" y="-20638"/>
            <a:ext cx="9324975" cy="6973888"/>
            <a:chOff x="-167585" y="-49242"/>
            <a:chExt cx="9324285" cy="6973808"/>
          </a:xfrm>
        </p:grpSpPr>
        <p:sp>
          <p:nvSpPr>
            <p:cNvPr id="37" name="Rectangle 36"/>
            <p:cNvSpPr/>
            <p:nvPr/>
          </p:nvSpPr>
          <p:spPr>
            <a:xfrm>
              <a:off x="-167585" y="-49242"/>
              <a:ext cx="9324285" cy="6973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490" name="Rectangle 1"/>
            <p:cNvSpPr>
              <a:spLocks noChangeArrowheads="1"/>
            </p:cNvSpPr>
            <p:nvPr/>
          </p:nvSpPr>
          <p:spPr bwMode="auto">
            <a:xfrm>
              <a:off x="6287078" y="2501632"/>
              <a:ext cx="123991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altLang="en-US"/>
                <a:t>Click anywhere to hide.</a:t>
              </a:r>
            </a:p>
          </p:txBody>
        </p:sp>
        <p:pic>
          <p:nvPicPr>
            <p:cNvPr id="20491" name="Picture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792" y="588402"/>
              <a:ext cx="3653792" cy="567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5000" y="1665288"/>
            <a:ext cx="4927600" cy="3500437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Parts of the Circulatory System:</a:t>
            </a:r>
            <a:br>
              <a:rPr lang="en-GB" dirty="0"/>
            </a:br>
            <a:r>
              <a:rPr lang="en-GB" dirty="0"/>
              <a:t>Blood Vessels</a:t>
            </a:r>
            <a:endParaRPr lang="en-GB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65800" y="1639888"/>
            <a:ext cx="2705100" cy="4541837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820738" y="1822450"/>
            <a:ext cx="457358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1600" dirty="0"/>
              <a:t>Blood vessels can be split into three types: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latin typeface="Sassoon Infant Md" panose="02000603050000020003" pitchFamily="50" charset="0"/>
              </a:rPr>
              <a:t>Arterial blood vessels - arteries: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1600" dirty="0"/>
              <a:t>Arteries are blood vessels that carry blood away from the heart.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latin typeface="+mj-lt"/>
              </a:rPr>
              <a:t>Venous blood vessels - veins: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1600" dirty="0"/>
              <a:t>Veins are blood vessels that carry blood to the heart.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latin typeface="Sassoon Infant Md" panose="02000603050000020003" pitchFamily="50" charset="0"/>
              </a:rPr>
              <a:t>Capillaries: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1600" dirty="0"/>
              <a:t>These are the smallest blood vessels. Capillaries connect the arteries and the veins and are the place where water and chemicals exchange in the blood.</a:t>
            </a:r>
          </a:p>
        </p:txBody>
      </p:sp>
      <p:pic>
        <p:nvPicPr>
          <p:cNvPr id="2458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784350"/>
            <a:ext cx="22987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35000" y="5322888"/>
            <a:ext cx="4927600" cy="858837"/>
            <a:chOff x="635000" y="5323660"/>
            <a:chExt cx="4926822" cy="858065"/>
          </a:xfrm>
        </p:grpSpPr>
        <p:sp>
          <p:nvSpPr>
            <p:cNvPr id="14" name="Rounded Rectangle 13"/>
            <p:cNvSpPr/>
            <p:nvPr/>
          </p:nvSpPr>
          <p:spPr>
            <a:xfrm>
              <a:off x="635000" y="5323660"/>
              <a:ext cx="4926822" cy="858065"/>
            </a:xfrm>
            <a:prstGeom prst="roundRect">
              <a:avLst>
                <a:gd name="adj" fmla="val 6904"/>
              </a:avLst>
            </a:prstGeom>
            <a:solidFill>
              <a:srgbClr val="FFA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592" name="Rectangle 1"/>
            <p:cNvSpPr>
              <a:spLocks noChangeArrowheads="1"/>
            </p:cNvSpPr>
            <p:nvPr/>
          </p:nvSpPr>
          <p:spPr bwMode="auto">
            <a:xfrm>
              <a:off x="858963" y="5469808"/>
              <a:ext cx="4535997" cy="597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latin typeface="Sassoon Infant Md" panose="02000603050000020003" pitchFamily="50" charset="0"/>
                </a:rPr>
                <a:t>Click here for a diagram that shows how the three blood vessels are linked.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-155575" y="-7938"/>
            <a:ext cx="9324975" cy="6973888"/>
            <a:chOff x="-154885" y="-8047"/>
            <a:chExt cx="9324285" cy="6973808"/>
          </a:xfrm>
        </p:grpSpPr>
        <p:sp>
          <p:nvSpPr>
            <p:cNvPr id="16" name="Rectangle 15"/>
            <p:cNvSpPr/>
            <p:nvPr/>
          </p:nvSpPr>
          <p:spPr>
            <a:xfrm>
              <a:off x="-154885" y="-8047"/>
              <a:ext cx="9324285" cy="6973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458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26" y="684341"/>
              <a:ext cx="8302624" cy="519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Rectangle 1"/>
            <p:cNvSpPr>
              <a:spLocks noChangeArrowheads="1"/>
            </p:cNvSpPr>
            <p:nvPr/>
          </p:nvSpPr>
          <p:spPr bwMode="auto">
            <a:xfrm>
              <a:off x="4100433" y="4984470"/>
              <a:ext cx="123991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altLang="en-US"/>
                <a:t>Click anywhere to hide.</a:t>
              </a:r>
            </a:p>
          </p:txBody>
        </p:sp>
        <p:sp>
          <p:nvSpPr>
            <p:cNvPr id="24588" name="Rectangle 1"/>
            <p:cNvSpPr>
              <a:spLocks noChangeArrowheads="1"/>
            </p:cNvSpPr>
            <p:nvPr/>
          </p:nvSpPr>
          <p:spPr bwMode="auto">
            <a:xfrm>
              <a:off x="1019096" y="396714"/>
              <a:ext cx="12399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altLang="en-US" sz="2800">
                  <a:latin typeface="Sassoon Infant Md" panose="02000603050000020003" pitchFamily="50" charset="0"/>
                </a:rPr>
                <a:t>artery</a:t>
              </a:r>
            </a:p>
          </p:txBody>
        </p:sp>
        <p:sp>
          <p:nvSpPr>
            <p:cNvPr id="24589" name="Rectangle 1"/>
            <p:cNvSpPr>
              <a:spLocks noChangeArrowheads="1"/>
            </p:cNvSpPr>
            <p:nvPr/>
          </p:nvSpPr>
          <p:spPr bwMode="auto">
            <a:xfrm>
              <a:off x="7173000" y="88708"/>
              <a:ext cx="12399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altLang="en-US" sz="2800">
                  <a:latin typeface="Sassoon Infant Md" panose="02000603050000020003" pitchFamily="50" charset="0"/>
                </a:rPr>
                <a:t>vein</a:t>
              </a:r>
            </a:p>
          </p:txBody>
        </p:sp>
        <p:sp>
          <p:nvSpPr>
            <p:cNvPr id="24590" name="Rectangle 1"/>
            <p:cNvSpPr>
              <a:spLocks noChangeArrowheads="1"/>
            </p:cNvSpPr>
            <p:nvPr/>
          </p:nvSpPr>
          <p:spPr bwMode="auto">
            <a:xfrm>
              <a:off x="3797319" y="984643"/>
              <a:ext cx="18461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altLang="en-US" sz="2800">
                  <a:latin typeface="Sassoon Infant Md" panose="02000603050000020003" pitchFamily="50" charset="0"/>
                </a:rPr>
                <a:t>capillaries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0400" y="1762125"/>
            <a:ext cx="7823200" cy="4419600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200"/>
              </a:spcAft>
              <a:defRPr/>
            </a:pPr>
            <a:endParaRPr lang="en-GB" dirty="0">
              <a:latin typeface="Sassoon Infant Md" panose="02000603050000020003" pitchFamily="50" charset="0"/>
            </a:endParaRP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2082800"/>
            <a:ext cx="4060825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The Circulatory </a:t>
            </a:r>
            <a:r>
              <a:rPr lang="en-GB" dirty="0" smtClean="0"/>
              <a:t>System:</a:t>
            </a:r>
            <a:br>
              <a:rPr lang="en-GB" dirty="0" smtClean="0"/>
            </a:br>
            <a:r>
              <a:rPr lang="en-GB" dirty="0" smtClean="0"/>
              <a:t>Heart</a:t>
            </a:r>
            <a:endParaRPr lang="en-GB" altLang="en-US" dirty="0" smtClean="0"/>
          </a:p>
        </p:txBody>
      </p:sp>
      <p:pic>
        <p:nvPicPr>
          <p:cNvPr id="15365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60400" y="1762125"/>
            <a:ext cx="2997200" cy="4419600"/>
          </a:xfrm>
          <a:prstGeom prst="rect">
            <a:avLst/>
          </a:prstGeom>
          <a:solidFill>
            <a:srgbClr val="658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374775" y="1884363"/>
            <a:ext cx="2209800" cy="4216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Superior vena cava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Inferior vena cava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Left ventricle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Right ventricle</a:t>
            </a:r>
          </a:p>
          <a:p>
            <a:pPr>
              <a:spcAft>
                <a:spcPts val="600"/>
              </a:spcAft>
              <a:defRPr/>
            </a:pPr>
            <a:r>
              <a:rPr lang="en-GB" sz="1600">
                <a:solidFill>
                  <a:schemeClr val="bg1"/>
                </a:solidFill>
                <a:latin typeface="+mn-lt"/>
              </a:rPr>
              <a:t>Pulmonic 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valve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Pulmonary artery (right)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Pulmonary artery (left)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Right atrium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Left atrium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Aortic valve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Aorta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Right pulmonary veins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Left pulmonary veins</a:t>
            </a: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765175" y="1909763"/>
            <a:ext cx="6788150" cy="4186237"/>
            <a:chOff x="764640" y="1909882"/>
            <a:chExt cx="6788420" cy="4185761"/>
          </a:xfrm>
        </p:grpSpPr>
        <p:grpSp>
          <p:nvGrpSpPr>
            <p:cNvPr id="15369" name="Group 13"/>
            <p:cNvGrpSpPr>
              <a:grpSpLocks/>
            </p:cNvGrpSpPr>
            <p:nvPr/>
          </p:nvGrpSpPr>
          <p:grpSpPr bwMode="auto">
            <a:xfrm>
              <a:off x="962728" y="1944768"/>
              <a:ext cx="6590332" cy="4070905"/>
              <a:chOff x="962728" y="1944768"/>
              <a:chExt cx="6590332" cy="4070905"/>
            </a:xfrm>
          </p:grpSpPr>
          <p:grpSp>
            <p:nvGrpSpPr>
              <p:cNvPr id="15371" name="Group 10"/>
              <p:cNvGrpSpPr>
                <a:grpSpLocks/>
              </p:cNvGrpSpPr>
              <p:nvPr/>
            </p:nvGrpSpPr>
            <p:grpSpPr bwMode="auto">
              <a:xfrm>
                <a:off x="962728" y="1944768"/>
                <a:ext cx="208598" cy="4070905"/>
                <a:chOff x="962728" y="1944768"/>
                <a:chExt cx="208598" cy="4070905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971023" y="4844835"/>
                  <a:ext cx="200033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971023" y="5165474"/>
                  <a:ext cx="200033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971023" y="5494049"/>
                  <a:ext cx="200033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971023" y="5814688"/>
                  <a:ext cx="200033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963086" y="4524197"/>
                  <a:ext cx="200033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963086" y="4203558"/>
                  <a:ext cx="200033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963086" y="3868634"/>
                  <a:ext cx="200033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963086" y="3547996"/>
                  <a:ext cx="200033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963086" y="3227357"/>
                  <a:ext cx="200033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963086" y="2906719"/>
                  <a:ext cx="200033" cy="200002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963086" y="2584492"/>
                  <a:ext cx="200033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963086" y="2267028"/>
                  <a:ext cx="200033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971023" y="1944803"/>
                  <a:ext cx="200033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5372" name="Group 11"/>
              <p:cNvGrpSpPr>
                <a:grpSpLocks/>
              </p:cNvGrpSpPr>
              <p:nvPr/>
            </p:nvGrpSpPr>
            <p:grpSpPr bwMode="auto">
              <a:xfrm>
                <a:off x="4638304" y="2248389"/>
                <a:ext cx="2914756" cy="3042923"/>
                <a:chOff x="4638304" y="2248389"/>
                <a:chExt cx="2914756" cy="3042923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5135202" y="2686080"/>
                  <a:ext cx="200033" cy="200002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1</a:t>
                  </a: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738311" y="5095631"/>
                  <a:ext cx="201620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2</a:t>
                  </a: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822781" y="4649595"/>
                  <a:ext cx="201621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3</a:t>
                  </a: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998836" y="5051186"/>
                  <a:ext cx="201620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4</a:t>
                  </a: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5921045" y="4062287"/>
                  <a:ext cx="201621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5</a:t>
                  </a: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638294" y="3128943"/>
                  <a:ext cx="201621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6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954549" y="2927353"/>
                  <a:ext cx="200033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7</a:t>
                  </a: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5278082" y="4208320"/>
                  <a:ext cx="201620" cy="200002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8</a:t>
                  </a: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521144" y="3794029"/>
                  <a:ext cx="200033" cy="200002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9</a:t>
                  </a: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592420" y="3051164"/>
                  <a:ext cx="200033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10</a:t>
                  </a: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354450" y="2247980"/>
                  <a:ext cx="201620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11</a:t>
                  </a: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4638294" y="3649584"/>
                  <a:ext cx="201621" cy="200002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12</a:t>
                  </a: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7351440" y="3643234"/>
                  <a:ext cx="201620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13</a:t>
                  </a:r>
                </a:p>
              </p:txBody>
            </p:sp>
          </p:grpSp>
        </p:grpSp>
        <p:sp>
          <p:nvSpPr>
            <p:cNvPr id="24" name="Rectangle 23"/>
            <p:cNvSpPr/>
            <p:nvPr/>
          </p:nvSpPr>
          <p:spPr>
            <a:xfrm>
              <a:off x="764640" y="1909882"/>
              <a:ext cx="581048" cy="41857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1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2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3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4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5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6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7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8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9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10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11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12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76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5020</TotalTime>
  <Words>491</Words>
  <Application>Microsoft Office PowerPoint</Application>
  <PresentationFormat>On-screen Show (4:3)</PresentationFormat>
  <Paragraphs>116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BPreplay</vt:lpstr>
      <vt:lpstr>Arial</vt:lpstr>
      <vt:lpstr>Sassoon Infant Rg</vt:lpstr>
      <vt:lpstr>Sassoon Infant Md</vt:lpstr>
      <vt:lpstr>Calibri</vt:lpstr>
      <vt:lpstr>Office Theme</vt:lpstr>
      <vt:lpstr>PowerPoint Presentation</vt:lpstr>
      <vt:lpstr>Systems in the Body: a Reminder</vt:lpstr>
      <vt:lpstr>Did you remember these 3?</vt:lpstr>
      <vt:lpstr>Systems in Your Body</vt:lpstr>
      <vt:lpstr>Systems in Your Body</vt:lpstr>
      <vt:lpstr>The Circulatory System</vt:lpstr>
      <vt:lpstr>Parts of the Circulatory  System: Heart</vt:lpstr>
      <vt:lpstr>Parts of the Circulatory System: Blood Vessels</vt:lpstr>
      <vt:lpstr>The Circulatory System: Heart</vt:lpstr>
      <vt:lpstr>Parts of the Circulatory  System</vt:lpstr>
      <vt:lpstr>The Circulatory System: Lungs</vt:lpstr>
      <vt:lpstr>PowerPoint Presentation</vt:lpstr>
      <vt:lpstr>Parts of the Circulatory 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Ben O'Connell</cp:lastModifiedBy>
  <cp:revision>378</cp:revision>
  <dcterms:created xsi:type="dcterms:W3CDTF">2014-10-01T16:09:27Z</dcterms:created>
  <dcterms:modified xsi:type="dcterms:W3CDTF">2020-06-14T10:55:50Z</dcterms:modified>
</cp:coreProperties>
</file>